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6"/>
  </p:notesMasterIdLst>
  <p:sldIdLst>
    <p:sldId id="319" r:id="rId2"/>
    <p:sldId id="258" r:id="rId3"/>
    <p:sldId id="307" r:id="rId4"/>
    <p:sldId id="263" r:id="rId5"/>
    <p:sldId id="313" r:id="rId6"/>
    <p:sldId id="262" r:id="rId7"/>
    <p:sldId id="294" r:id="rId8"/>
    <p:sldId id="317" r:id="rId9"/>
    <p:sldId id="293" r:id="rId10"/>
    <p:sldId id="264" r:id="rId11"/>
    <p:sldId id="265" r:id="rId12"/>
    <p:sldId id="273" r:id="rId13"/>
    <p:sldId id="316" r:id="rId14"/>
    <p:sldId id="283" r:id="rId15"/>
    <p:sldId id="322" r:id="rId16"/>
    <p:sldId id="272" r:id="rId17"/>
    <p:sldId id="311" r:id="rId18"/>
    <p:sldId id="276" r:id="rId19"/>
    <p:sldId id="281" r:id="rId20"/>
    <p:sldId id="270" r:id="rId21"/>
    <p:sldId id="274" r:id="rId22"/>
    <p:sldId id="310" r:id="rId23"/>
    <p:sldId id="277" r:id="rId24"/>
    <p:sldId id="321" r:id="rId25"/>
    <p:sldId id="279" r:id="rId26"/>
    <p:sldId id="280" r:id="rId27"/>
    <p:sldId id="284" r:id="rId28"/>
    <p:sldId id="285" r:id="rId29"/>
    <p:sldId id="286" r:id="rId30"/>
    <p:sldId id="287" r:id="rId31"/>
    <p:sldId id="289" r:id="rId32"/>
    <p:sldId id="298" r:id="rId33"/>
    <p:sldId id="320" r:id="rId34"/>
    <p:sldId id="318"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C9"/>
    <a:srgbClr val="FFFFFF"/>
    <a:srgbClr val="DDF0FF"/>
    <a:srgbClr val="B2B2B2"/>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F686E0-F627-47B8-8728-76D7CEF91630}" v="4" dt="2025-03-28T12:41:59.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83" autoAdjust="0"/>
  </p:normalViewPr>
  <p:slideViewPr>
    <p:cSldViewPr snapToGrid="0">
      <p:cViewPr varScale="1">
        <p:scale>
          <a:sx n="58" d="100"/>
          <a:sy n="58" d="100"/>
        </p:scale>
        <p:origin x="924" y="268"/>
      </p:cViewPr>
      <p:guideLst/>
    </p:cSldViewPr>
  </p:slideViewPr>
  <p:notesTextViewPr>
    <p:cViewPr>
      <p:scale>
        <a:sx n="1" d="1"/>
        <a:sy n="1" d="1"/>
      </p:scale>
      <p:origin x="0" y="0"/>
    </p:cViewPr>
  </p:notesTextViewPr>
  <p:notesViewPr>
    <p:cSldViewPr snapToGrid="0">
      <p:cViewPr varScale="1">
        <p:scale>
          <a:sx n="54" d="100"/>
          <a:sy n="54" d="100"/>
        </p:scale>
        <p:origin x="256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D412A2-0638-426A-BA8D-4DA0DFD566C9}" type="doc">
      <dgm:prSet loTypeId="urn:microsoft.com/office/officeart/2005/8/layout/default" loCatId="list" qsTypeId="urn:microsoft.com/office/officeart/2005/8/quickstyle/simple1" qsCatId="simple" csTypeId="urn:microsoft.com/office/officeart/2005/8/colors/accent3_5" csCatId="accent3" phldr="1"/>
      <dgm:spPr/>
      <dgm:t>
        <a:bodyPr/>
        <a:lstStyle/>
        <a:p>
          <a:endParaRPr lang="en-GB"/>
        </a:p>
      </dgm:t>
    </dgm:pt>
    <dgm:pt modelId="{D2ED4659-2DB6-476B-9C55-4BD5290EA9DE}">
      <dgm:prSet phldrT="[Text]" custT="1"/>
      <dgm:spPr/>
      <dgm:t>
        <a:bodyPr/>
        <a:lstStyle/>
        <a:p>
          <a:r>
            <a:rPr lang="en-US" sz="2000" b="1" dirty="0">
              <a:solidFill>
                <a:schemeClr val="bg1"/>
              </a:solidFill>
            </a:rPr>
            <a:t>1. Who can be a practice supervisor?</a:t>
          </a:r>
          <a:endParaRPr lang="en-GB" sz="2000" b="1" dirty="0">
            <a:solidFill>
              <a:schemeClr val="bg1"/>
            </a:solidFill>
          </a:endParaRPr>
        </a:p>
      </dgm:t>
    </dgm:pt>
    <dgm:pt modelId="{C7D94D4A-568B-4668-AB6B-2907E10264F8}" type="parTrans" cxnId="{4BC1F650-F4D4-4048-A5F4-6FD6D16B3F1A}">
      <dgm:prSet/>
      <dgm:spPr/>
      <dgm:t>
        <a:bodyPr/>
        <a:lstStyle/>
        <a:p>
          <a:endParaRPr lang="en-GB"/>
        </a:p>
      </dgm:t>
    </dgm:pt>
    <dgm:pt modelId="{075842DC-B2CB-4CF3-A014-00EAF83D69EE}" type="sibTrans" cxnId="{4BC1F650-F4D4-4048-A5F4-6FD6D16B3F1A}">
      <dgm:prSet/>
      <dgm:spPr/>
      <dgm:t>
        <a:bodyPr/>
        <a:lstStyle/>
        <a:p>
          <a:endParaRPr lang="en-GB"/>
        </a:p>
      </dgm:t>
    </dgm:pt>
    <dgm:pt modelId="{FD4AE85B-8DA0-4B64-A2CC-A52666828F74}">
      <dgm:prSet phldrT="[Text]" custT="1"/>
      <dgm:spPr/>
      <dgm:t>
        <a:bodyPr/>
        <a:lstStyle/>
        <a:p>
          <a:r>
            <a:rPr lang="en-US" sz="2000" b="1" dirty="0">
              <a:solidFill>
                <a:schemeClr val="tx1"/>
              </a:solidFill>
            </a:rPr>
            <a:t>2. Who can be a practice assessor?</a:t>
          </a:r>
          <a:endParaRPr lang="en-GB" sz="2000" b="1" dirty="0">
            <a:solidFill>
              <a:schemeClr val="tx1"/>
            </a:solidFill>
          </a:endParaRPr>
        </a:p>
      </dgm:t>
    </dgm:pt>
    <dgm:pt modelId="{CFBD957D-6EAD-4FAF-82BB-8DFB62D26BDB}" type="parTrans" cxnId="{FAF053FC-46D8-4FD9-9B7F-115F6D6BFB0A}">
      <dgm:prSet/>
      <dgm:spPr/>
      <dgm:t>
        <a:bodyPr/>
        <a:lstStyle/>
        <a:p>
          <a:endParaRPr lang="en-GB"/>
        </a:p>
      </dgm:t>
    </dgm:pt>
    <dgm:pt modelId="{43FEFEBA-0EA0-4CCF-9B33-112443FDA3F0}" type="sibTrans" cxnId="{FAF053FC-46D8-4FD9-9B7F-115F6D6BFB0A}">
      <dgm:prSet/>
      <dgm:spPr/>
      <dgm:t>
        <a:bodyPr/>
        <a:lstStyle/>
        <a:p>
          <a:endParaRPr lang="en-GB"/>
        </a:p>
      </dgm:t>
    </dgm:pt>
    <dgm:pt modelId="{89DFCB1E-5B4B-4918-B09D-E94855AC9D11}">
      <dgm:prSet phldrT="[Text]" custT="1"/>
      <dgm:spPr/>
      <dgm:t>
        <a:bodyPr/>
        <a:lstStyle/>
        <a:p>
          <a:r>
            <a:rPr lang="en-US" sz="2000" b="1" dirty="0"/>
            <a:t>3. What is the main role of the practice supervisor</a:t>
          </a:r>
          <a:endParaRPr lang="en-GB" sz="2000" b="1" dirty="0"/>
        </a:p>
      </dgm:t>
    </dgm:pt>
    <dgm:pt modelId="{971CF17C-30C2-43DE-9C8C-15CE91E2B776}" type="parTrans" cxnId="{849FCBE6-7BA2-4805-8F51-79801DB20F45}">
      <dgm:prSet/>
      <dgm:spPr/>
      <dgm:t>
        <a:bodyPr/>
        <a:lstStyle/>
        <a:p>
          <a:endParaRPr lang="en-GB"/>
        </a:p>
      </dgm:t>
    </dgm:pt>
    <dgm:pt modelId="{5EAEEE08-70DC-41DC-965E-FBAF6A0D40AA}" type="sibTrans" cxnId="{849FCBE6-7BA2-4805-8F51-79801DB20F45}">
      <dgm:prSet/>
      <dgm:spPr/>
      <dgm:t>
        <a:bodyPr/>
        <a:lstStyle/>
        <a:p>
          <a:endParaRPr lang="en-GB"/>
        </a:p>
      </dgm:t>
    </dgm:pt>
    <dgm:pt modelId="{465234F0-82DD-4936-A734-9CED249AF438}">
      <dgm:prSet phldrT="[Text]" custT="1"/>
      <dgm:spPr/>
      <dgm:t>
        <a:bodyPr/>
        <a:lstStyle/>
        <a:p>
          <a:r>
            <a:rPr lang="en-US" sz="2000" b="1" dirty="0">
              <a:solidFill>
                <a:schemeClr val="tx1"/>
              </a:solidFill>
            </a:rPr>
            <a:t>4. What is the main role of the practice assessor?</a:t>
          </a:r>
          <a:endParaRPr lang="en-GB" sz="2000" b="1" dirty="0">
            <a:solidFill>
              <a:schemeClr val="tx1"/>
            </a:solidFill>
          </a:endParaRPr>
        </a:p>
      </dgm:t>
    </dgm:pt>
    <dgm:pt modelId="{7DED3019-032E-4FD4-8E4E-452C16510832}" type="parTrans" cxnId="{9FCB5AE1-4B22-4F51-99D5-F4E494D831B4}">
      <dgm:prSet/>
      <dgm:spPr/>
      <dgm:t>
        <a:bodyPr/>
        <a:lstStyle/>
        <a:p>
          <a:endParaRPr lang="en-GB"/>
        </a:p>
      </dgm:t>
    </dgm:pt>
    <dgm:pt modelId="{0D842501-8BEF-4DE6-B462-3D83CB160D59}" type="sibTrans" cxnId="{9FCB5AE1-4B22-4F51-99D5-F4E494D831B4}">
      <dgm:prSet/>
      <dgm:spPr/>
      <dgm:t>
        <a:bodyPr/>
        <a:lstStyle/>
        <a:p>
          <a:endParaRPr lang="en-GB"/>
        </a:p>
      </dgm:t>
    </dgm:pt>
    <dgm:pt modelId="{B226285E-EBEB-45E5-A17C-E4DFFCAC3CF0}">
      <dgm:prSet phldrT="[Text]" custT="1"/>
      <dgm:spPr/>
      <dgm:t>
        <a:bodyPr/>
        <a:lstStyle/>
        <a:p>
          <a:r>
            <a:rPr lang="en-US" sz="2000" b="1" dirty="0">
              <a:solidFill>
                <a:schemeClr val="bg1"/>
              </a:solidFill>
            </a:rPr>
            <a:t>5. What is the role of the academic assessor?</a:t>
          </a:r>
          <a:endParaRPr lang="en-GB" sz="2000" b="1" dirty="0">
            <a:solidFill>
              <a:schemeClr val="bg1"/>
            </a:solidFill>
          </a:endParaRPr>
        </a:p>
      </dgm:t>
    </dgm:pt>
    <dgm:pt modelId="{7A9806D3-6A6E-4156-A127-E864FE8BE903}" type="parTrans" cxnId="{FEC61E54-0225-4540-8AE1-FF7DFB2B0FFE}">
      <dgm:prSet/>
      <dgm:spPr/>
      <dgm:t>
        <a:bodyPr/>
        <a:lstStyle/>
        <a:p>
          <a:endParaRPr lang="en-GB"/>
        </a:p>
      </dgm:t>
    </dgm:pt>
    <dgm:pt modelId="{BDB31FD4-769D-4DAE-9012-F8358955610B}" type="sibTrans" cxnId="{FEC61E54-0225-4540-8AE1-FF7DFB2B0FFE}">
      <dgm:prSet/>
      <dgm:spPr/>
      <dgm:t>
        <a:bodyPr/>
        <a:lstStyle/>
        <a:p>
          <a:endParaRPr lang="en-GB"/>
        </a:p>
      </dgm:t>
    </dgm:pt>
    <dgm:pt modelId="{F21B03FE-3F6A-45D8-95B2-13846A8E4D26}">
      <dgm:prSet custT="1"/>
      <dgm:spPr/>
      <dgm:t>
        <a:bodyPr/>
        <a:lstStyle/>
        <a:p>
          <a:r>
            <a:rPr lang="en-US" sz="2000" b="1" dirty="0">
              <a:solidFill>
                <a:schemeClr val="tx1"/>
              </a:solidFill>
            </a:rPr>
            <a:t>6. What is meant by  supernumerary status on placement?</a:t>
          </a:r>
          <a:endParaRPr lang="en-GB" sz="2000" b="1" dirty="0">
            <a:solidFill>
              <a:schemeClr val="tx1"/>
            </a:solidFill>
          </a:endParaRPr>
        </a:p>
      </dgm:t>
    </dgm:pt>
    <dgm:pt modelId="{8D36617A-D3FD-45FE-8C5F-6B80BD112A3C}" type="parTrans" cxnId="{B6022D72-C09B-468B-AB57-53D94452B5C1}">
      <dgm:prSet/>
      <dgm:spPr/>
      <dgm:t>
        <a:bodyPr/>
        <a:lstStyle/>
        <a:p>
          <a:endParaRPr lang="en-GB"/>
        </a:p>
      </dgm:t>
    </dgm:pt>
    <dgm:pt modelId="{8B1A06E1-1B01-4139-A20F-FF28BA33AEEF}" type="sibTrans" cxnId="{B6022D72-C09B-468B-AB57-53D94452B5C1}">
      <dgm:prSet/>
      <dgm:spPr/>
      <dgm:t>
        <a:bodyPr/>
        <a:lstStyle/>
        <a:p>
          <a:endParaRPr lang="en-GB"/>
        </a:p>
      </dgm:t>
    </dgm:pt>
    <dgm:pt modelId="{C7C90A5D-380E-4B68-87DA-7C484846EB42}" type="pres">
      <dgm:prSet presAssocID="{FFD412A2-0638-426A-BA8D-4DA0DFD566C9}" presName="diagram" presStyleCnt="0">
        <dgm:presLayoutVars>
          <dgm:dir/>
          <dgm:resizeHandles val="exact"/>
        </dgm:presLayoutVars>
      </dgm:prSet>
      <dgm:spPr/>
    </dgm:pt>
    <dgm:pt modelId="{CAC3A266-ECF8-463E-B080-C6F8ACDF4FEA}" type="pres">
      <dgm:prSet presAssocID="{D2ED4659-2DB6-476B-9C55-4BD5290EA9DE}" presName="node" presStyleLbl="node1" presStyleIdx="0" presStyleCnt="6">
        <dgm:presLayoutVars>
          <dgm:bulletEnabled val="1"/>
        </dgm:presLayoutVars>
      </dgm:prSet>
      <dgm:spPr/>
    </dgm:pt>
    <dgm:pt modelId="{3F76D9F3-33ED-491E-8667-793F49A6A478}" type="pres">
      <dgm:prSet presAssocID="{075842DC-B2CB-4CF3-A014-00EAF83D69EE}" presName="sibTrans" presStyleCnt="0"/>
      <dgm:spPr/>
    </dgm:pt>
    <dgm:pt modelId="{984204CA-C869-430C-95D6-ABA24B18469E}" type="pres">
      <dgm:prSet presAssocID="{FD4AE85B-8DA0-4B64-A2CC-A52666828F74}" presName="node" presStyleLbl="node1" presStyleIdx="1" presStyleCnt="6">
        <dgm:presLayoutVars>
          <dgm:bulletEnabled val="1"/>
        </dgm:presLayoutVars>
      </dgm:prSet>
      <dgm:spPr/>
    </dgm:pt>
    <dgm:pt modelId="{477CA298-4142-4E1B-B581-D069EA794F56}" type="pres">
      <dgm:prSet presAssocID="{43FEFEBA-0EA0-4CCF-9B33-112443FDA3F0}" presName="sibTrans" presStyleCnt="0"/>
      <dgm:spPr/>
    </dgm:pt>
    <dgm:pt modelId="{F049CFC6-060A-40A8-8D69-8F7001E99DC7}" type="pres">
      <dgm:prSet presAssocID="{89DFCB1E-5B4B-4918-B09D-E94855AC9D11}" presName="node" presStyleLbl="node1" presStyleIdx="2" presStyleCnt="6">
        <dgm:presLayoutVars>
          <dgm:bulletEnabled val="1"/>
        </dgm:presLayoutVars>
      </dgm:prSet>
      <dgm:spPr/>
    </dgm:pt>
    <dgm:pt modelId="{7C26B2C9-9EFA-465A-B64A-7BB08C314DDC}" type="pres">
      <dgm:prSet presAssocID="{5EAEEE08-70DC-41DC-965E-FBAF6A0D40AA}" presName="sibTrans" presStyleCnt="0"/>
      <dgm:spPr/>
    </dgm:pt>
    <dgm:pt modelId="{21FA21C3-6AD8-47E7-8C9B-CC7B234C6083}" type="pres">
      <dgm:prSet presAssocID="{465234F0-82DD-4936-A734-9CED249AF438}" presName="node" presStyleLbl="node1" presStyleIdx="3" presStyleCnt="6">
        <dgm:presLayoutVars>
          <dgm:bulletEnabled val="1"/>
        </dgm:presLayoutVars>
      </dgm:prSet>
      <dgm:spPr/>
    </dgm:pt>
    <dgm:pt modelId="{166D95E6-59D9-4262-BE7B-836111079462}" type="pres">
      <dgm:prSet presAssocID="{0D842501-8BEF-4DE6-B462-3D83CB160D59}" presName="sibTrans" presStyleCnt="0"/>
      <dgm:spPr/>
    </dgm:pt>
    <dgm:pt modelId="{331411F3-17A8-4C41-AACB-E1E0D43A8E12}" type="pres">
      <dgm:prSet presAssocID="{B226285E-EBEB-45E5-A17C-E4DFFCAC3CF0}" presName="node" presStyleLbl="node1" presStyleIdx="4" presStyleCnt="6">
        <dgm:presLayoutVars>
          <dgm:bulletEnabled val="1"/>
        </dgm:presLayoutVars>
      </dgm:prSet>
      <dgm:spPr/>
    </dgm:pt>
    <dgm:pt modelId="{1269608F-B446-4E85-97C1-C00F217864B5}" type="pres">
      <dgm:prSet presAssocID="{BDB31FD4-769D-4DAE-9012-F8358955610B}" presName="sibTrans" presStyleCnt="0"/>
      <dgm:spPr/>
    </dgm:pt>
    <dgm:pt modelId="{9BD02787-72D7-4B12-9575-269ECCE7454B}" type="pres">
      <dgm:prSet presAssocID="{F21B03FE-3F6A-45D8-95B2-13846A8E4D26}" presName="node" presStyleLbl="node1" presStyleIdx="5" presStyleCnt="6">
        <dgm:presLayoutVars>
          <dgm:bulletEnabled val="1"/>
        </dgm:presLayoutVars>
      </dgm:prSet>
      <dgm:spPr/>
    </dgm:pt>
  </dgm:ptLst>
  <dgm:cxnLst>
    <dgm:cxn modelId="{07A99901-E912-4953-AA11-CE1E485775CC}" type="presOf" srcId="{FFD412A2-0638-426A-BA8D-4DA0DFD566C9}" destId="{C7C90A5D-380E-4B68-87DA-7C484846EB42}" srcOrd="0" destOrd="0" presId="urn:microsoft.com/office/officeart/2005/8/layout/default"/>
    <dgm:cxn modelId="{F73AD91C-27DA-4A02-AB3E-5FDEDEFC2B47}" type="presOf" srcId="{F21B03FE-3F6A-45D8-95B2-13846A8E4D26}" destId="{9BD02787-72D7-4B12-9575-269ECCE7454B}" srcOrd="0" destOrd="0" presId="urn:microsoft.com/office/officeart/2005/8/layout/default"/>
    <dgm:cxn modelId="{9F8D1A25-C20B-418D-8241-EF9F31667CE2}" type="presOf" srcId="{B226285E-EBEB-45E5-A17C-E4DFFCAC3CF0}" destId="{331411F3-17A8-4C41-AACB-E1E0D43A8E12}" srcOrd="0" destOrd="0" presId="urn:microsoft.com/office/officeart/2005/8/layout/default"/>
    <dgm:cxn modelId="{601E6D3E-24A3-429F-9453-6714B70AEC6B}" type="presOf" srcId="{89DFCB1E-5B4B-4918-B09D-E94855AC9D11}" destId="{F049CFC6-060A-40A8-8D69-8F7001E99DC7}" srcOrd="0" destOrd="0" presId="urn:microsoft.com/office/officeart/2005/8/layout/default"/>
    <dgm:cxn modelId="{FFBC0D5E-E9C7-474B-92D5-F094051F8447}" type="presOf" srcId="{FD4AE85B-8DA0-4B64-A2CC-A52666828F74}" destId="{984204CA-C869-430C-95D6-ABA24B18469E}" srcOrd="0" destOrd="0" presId="urn:microsoft.com/office/officeart/2005/8/layout/default"/>
    <dgm:cxn modelId="{4BC1F650-F4D4-4048-A5F4-6FD6D16B3F1A}" srcId="{FFD412A2-0638-426A-BA8D-4DA0DFD566C9}" destId="{D2ED4659-2DB6-476B-9C55-4BD5290EA9DE}" srcOrd="0" destOrd="0" parTransId="{C7D94D4A-568B-4668-AB6B-2907E10264F8}" sibTransId="{075842DC-B2CB-4CF3-A014-00EAF83D69EE}"/>
    <dgm:cxn modelId="{B6022D72-C09B-468B-AB57-53D94452B5C1}" srcId="{FFD412A2-0638-426A-BA8D-4DA0DFD566C9}" destId="{F21B03FE-3F6A-45D8-95B2-13846A8E4D26}" srcOrd="5" destOrd="0" parTransId="{8D36617A-D3FD-45FE-8C5F-6B80BD112A3C}" sibTransId="{8B1A06E1-1B01-4139-A20F-FF28BA33AEEF}"/>
    <dgm:cxn modelId="{FEC61E54-0225-4540-8AE1-FF7DFB2B0FFE}" srcId="{FFD412A2-0638-426A-BA8D-4DA0DFD566C9}" destId="{B226285E-EBEB-45E5-A17C-E4DFFCAC3CF0}" srcOrd="4" destOrd="0" parTransId="{7A9806D3-6A6E-4156-A127-E864FE8BE903}" sibTransId="{BDB31FD4-769D-4DAE-9012-F8358955610B}"/>
    <dgm:cxn modelId="{B8FC969A-B847-4D64-BEC7-0439A36D1D16}" type="presOf" srcId="{D2ED4659-2DB6-476B-9C55-4BD5290EA9DE}" destId="{CAC3A266-ECF8-463E-B080-C6F8ACDF4FEA}" srcOrd="0" destOrd="0" presId="urn:microsoft.com/office/officeart/2005/8/layout/default"/>
    <dgm:cxn modelId="{62E7CCB7-FC83-4D49-9960-F6E1FF1E16E4}" type="presOf" srcId="{465234F0-82DD-4936-A734-9CED249AF438}" destId="{21FA21C3-6AD8-47E7-8C9B-CC7B234C6083}" srcOrd="0" destOrd="0" presId="urn:microsoft.com/office/officeart/2005/8/layout/default"/>
    <dgm:cxn modelId="{9FCB5AE1-4B22-4F51-99D5-F4E494D831B4}" srcId="{FFD412A2-0638-426A-BA8D-4DA0DFD566C9}" destId="{465234F0-82DD-4936-A734-9CED249AF438}" srcOrd="3" destOrd="0" parTransId="{7DED3019-032E-4FD4-8E4E-452C16510832}" sibTransId="{0D842501-8BEF-4DE6-B462-3D83CB160D59}"/>
    <dgm:cxn modelId="{849FCBE6-7BA2-4805-8F51-79801DB20F45}" srcId="{FFD412A2-0638-426A-BA8D-4DA0DFD566C9}" destId="{89DFCB1E-5B4B-4918-B09D-E94855AC9D11}" srcOrd="2" destOrd="0" parTransId="{971CF17C-30C2-43DE-9C8C-15CE91E2B776}" sibTransId="{5EAEEE08-70DC-41DC-965E-FBAF6A0D40AA}"/>
    <dgm:cxn modelId="{FAF053FC-46D8-4FD9-9B7F-115F6D6BFB0A}" srcId="{FFD412A2-0638-426A-BA8D-4DA0DFD566C9}" destId="{FD4AE85B-8DA0-4B64-A2CC-A52666828F74}" srcOrd="1" destOrd="0" parTransId="{CFBD957D-6EAD-4FAF-82BB-8DFB62D26BDB}" sibTransId="{43FEFEBA-0EA0-4CCF-9B33-112443FDA3F0}"/>
    <dgm:cxn modelId="{4262A95D-6438-486F-B6D4-876B8D87E157}" type="presParOf" srcId="{C7C90A5D-380E-4B68-87DA-7C484846EB42}" destId="{CAC3A266-ECF8-463E-B080-C6F8ACDF4FEA}" srcOrd="0" destOrd="0" presId="urn:microsoft.com/office/officeart/2005/8/layout/default"/>
    <dgm:cxn modelId="{367E2233-0A09-4627-85CB-565D1D98EAB4}" type="presParOf" srcId="{C7C90A5D-380E-4B68-87DA-7C484846EB42}" destId="{3F76D9F3-33ED-491E-8667-793F49A6A478}" srcOrd="1" destOrd="0" presId="urn:microsoft.com/office/officeart/2005/8/layout/default"/>
    <dgm:cxn modelId="{B301D745-8BA3-4BBA-ABB7-E239757ED771}" type="presParOf" srcId="{C7C90A5D-380E-4B68-87DA-7C484846EB42}" destId="{984204CA-C869-430C-95D6-ABA24B18469E}" srcOrd="2" destOrd="0" presId="urn:microsoft.com/office/officeart/2005/8/layout/default"/>
    <dgm:cxn modelId="{71625004-FDC7-4486-8D7E-110B2AB2105D}" type="presParOf" srcId="{C7C90A5D-380E-4B68-87DA-7C484846EB42}" destId="{477CA298-4142-4E1B-B581-D069EA794F56}" srcOrd="3" destOrd="0" presId="urn:microsoft.com/office/officeart/2005/8/layout/default"/>
    <dgm:cxn modelId="{74B911E4-A52A-4C85-8455-66F132B54857}" type="presParOf" srcId="{C7C90A5D-380E-4B68-87DA-7C484846EB42}" destId="{F049CFC6-060A-40A8-8D69-8F7001E99DC7}" srcOrd="4" destOrd="0" presId="urn:microsoft.com/office/officeart/2005/8/layout/default"/>
    <dgm:cxn modelId="{67B12509-B49F-400E-B2EF-4A5B1E42A1B4}" type="presParOf" srcId="{C7C90A5D-380E-4B68-87DA-7C484846EB42}" destId="{7C26B2C9-9EFA-465A-B64A-7BB08C314DDC}" srcOrd="5" destOrd="0" presId="urn:microsoft.com/office/officeart/2005/8/layout/default"/>
    <dgm:cxn modelId="{D3FF6950-B114-43F5-84B0-073A99A6FA82}" type="presParOf" srcId="{C7C90A5D-380E-4B68-87DA-7C484846EB42}" destId="{21FA21C3-6AD8-47E7-8C9B-CC7B234C6083}" srcOrd="6" destOrd="0" presId="urn:microsoft.com/office/officeart/2005/8/layout/default"/>
    <dgm:cxn modelId="{A097DCB9-4663-4A49-A732-9E8299345F20}" type="presParOf" srcId="{C7C90A5D-380E-4B68-87DA-7C484846EB42}" destId="{166D95E6-59D9-4262-BE7B-836111079462}" srcOrd="7" destOrd="0" presId="urn:microsoft.com/office/officeart/2005/8/layout/default"/>
    <dgm:cxn modelId="{37ED2624-4F1C-4428-8AD8-37DE4048BC9E}" type="presParOf" srcId="{C7C90A5D-380E-4B68-87DA-7C484846EB42}" destId="{331411F3-17A8-4C41-AACB-E1E0D43A8E12}" srcOrd="8" destOrd="0" presId="urn:microsoft.com/office/officeart/2005/8/layout/default"/>
    <dgm:cxn modelId="{42B93EF7-1698-48DC-8C64-267CEBCE20AE}" type="presParOf" srcId="{C7C90A5D-380E-4B68-87DA-7C484846EB42}" destId="{1269608F-B446-4E85-97C1-C00F217864B5}" srcOrd="9" destOrd="0" presId="urn:microsoft.com/office/officeart/2005/8/layout/default"/>
    <dgm:cxn modelId="{9B4CBC43-58D6-4E0A-B6F6-50143C37684C}" type="presParOf" srcId="{C7C90A5D-380E-4B68-87DA-7C484846EB42}" destId="{9BD02787-72D7-4B12-9575-269ECCE7454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355A8E-EB18-4C3E-887B-5835F2047B5A}" type="doc">
      <dgm:prSet loTypeId="urn:microsoft.com/office/officeart/2005/8/layout/radial3" loCatId="relationship" qsTypeId="urn:microsoft.com/office/officeart/2005/8/quickstyle/simple1" qsCatId="simple" csTypeId="urn:microsoft.com/office/officeart/2005/8/colors/accent1_3" csCatId="accent1" phldr="1"/>
      <dgm:spPr/>
      <dgm:t>
        <a:bodyPr/>
        <a:lstStyle/>
        <a:p>
          <a:endParaRPr lang="en-GB"/>
        </a:p>
      </dgm:t>
    </dgm:pt>
    <dgm:pt modelId="{5AB1FC42-6402-4FD8-8986-60C80F027B8B}">
      <dgm:prSet phldrT="[Text]"/>
      <dgm:spPr>
        <a:solidFill>
          <a:schemeClr val="accent4">
            <a:lumMod val="40000"/>
            <a:lumOff val="60000"/>
            <a:alpha val="50000"/>
          </a:schemeClr>
        </a:solidFill>
      </dgm:spPr>
      <dgm:t>
        <a:bodyPr/>
        <a:lstStyle/>
        <a:p>
          <a:r>
            <a:rPr lang="en-US" b="1"/>
            <a:t>Practice Assessor</a:t>
          </a:r>
          <a:endParaRPr lang="en-GB" b="1"/>
        </a:p>
      </dgm:t>
    </dgm:pt>
    <dgm:pt modelId="{879A9FAA-7D28-4CE6-B4A9-9D214D7425FA}" type="parTrans" cxnId="{DAED17F6-DC45-4D34-A721-2E8940EEB8CD}">
      <dgm:prSet/>
      <dgm:spPr/>
      <dgm:t>
        <a:bodyPr/>
        <a:lstStyle/>
        <a:p>
          <a:endParaRPr lang="en-GB"/>
        </a:p>
      </dgm:t>
    </dgm:pt>
    <dgm:pt modelId="{1685353A-A01D-4E54-9EBA-D5CDB7310C6D}" type="sibTrans" cxnId="{DAED17F6-DC45-4D34-A721-2E8940EEB8CD}">
      <dgm:prSet/>
      <dgm:spPr/>
      <dgm:t>
        <a:bodyPr/>
        <a:lstStyle/>
        <a:p>
          <a:endParaRPr lang="en-GB"/>
        </a:p>
      </dgm:t>
    </dgm:pt>
    <dgm:pt modelId="{0DD67308-AF2C-43D1-8D52-C6E04D9EE70F}">
      <dgm:prSet phldrT="[Text]" custT="1"/>
      <dgm:spPr>
        <a:solidFill>
          <a:schemeClr val="accent2">
            <a:lumMod val="40000"/>
            <a:lumOff val="60000"/>
            <a:alpha val="50000"/>
          </a:schemeClr>
        </a:solidFill>
      </dgm:spPr>
      <dgm:t>
        <a:bodyPr/>
        <a:lstStyle/>
        <a:p>
          <a:r>
            <a:rPr lang="en-US" sz="1800"/>
            <a:t>Provides appropriate  learning opportunities</a:t>
          </a:r>
          <a:endParaRPr lang="en-GB" sz="1800"/>
        </a:p>
      </dgm:t>
    </dgm:pt>
    <dgm:pt modelId="{3FD48683-3D16-4C1B-A7A6-474263193438}" type="parTrans" cxnId="{A6942786-D439-46FC-8834-FB1B03813674}">
      <dgm:prSet/>
      <dgm:spPr/>
      <dgm:t>
        <a:bodyPr/>
        <a:lstStyle/>
        <a:p>
          <a:endParaRPr lang="en-GB"/>
        </a:p>
      </dgm:t>
    </dgm:pt>
    <dgm:pt modelId="{FB98FF6F-92AB-4180-8B17-6B5DB3F0F2C8}" type="sibTrans" cxnId="{A6942786-D439-46FC-8834-FB1B03813674}">
      <dgm:prSet/>
      <dgm:spPr/>
      <dgm:t>
        <a:bodyPr/>
        <a:lstStyle/>
        <a:p>
          <a:endParaRPr lang="en-GB"/>
        </a:p>
      </dgm:t>
    </dgm:pt>
    <dgm:pt modelId="{E5FB1035-45B5-41B7-BCBC-981AA6852C1B}">
      <dgm:prSet phldrT="[Text]" custT="1"/>
      <dgm:spPr>
        <a:solidFill>
          <a:srgbClr val="CD4BCD">
            <a:alpha val="49804"/>
          </a:srgbClr>
        </a:solidFill>
      </dgm:spPr>
      <dgm:t>
        <a:bodyPr/>
        <a:lstStyle/>
        <a:p>
          <a:r>
            <a:rPr lang="en-US" sz="1800"/>
            <a:t>Provides verbal and written feedback</a:t>
          </a:r>
          <a:endParaRPr lang="en-GB" sz="1800"/>
        </a:p>
      </dgm:t>
    </dgm:pt>
    <dgm:pt modelId="{87FB241D-BE84-46E4-91C5-FBFBD9D9BC2A}" type="parTrans" cxnId="{F1EDCABA-3BA2-4C01-9DDC-3629BA7E47B6}">
      <dgm:prSet/>
      <dgm:spPr/>
      <dgm:t>
        <a:bodyPr/>
        <a:lstStyle/>
        <a:p>
          <a:endParaRPr lang="en-GB"/>
        </a:p>
      </dgm:t>
    </dgm:pt>
    <dgm:pt modelId="{E969917A-2849-4B28-9186-361993702BF0}" type="sibTrans" cxnId="{F1EDCABA-3BA2-4C01-9DDC-3629BA7E47B6}">
      <dgm:prSet/>
      <dgm:spPr/>
      <dgm:t>
        <a:bodyPr/>
        <a:lstStyle/>
        <a:p>
          <a:endParaRPr lang="en-GB"/>
        </a:p>
      </dgm:t>
    </dgm:pt>
    <dgm:pt modelId="{5AB2D47E-CF14-40E0-A10B-3AD5FD051224}">
      <dgm:prSet phldrT="[Text]" custT="1"/>
      <dgm:spPr>
        <a:solidFill>
          <a:schemeClr val="accent4">
            <a:lumMod val="75000"/>
            <a:alpha val="50000"/>
          </a:schemeClr>
        </a:solidFill>
      </dgm:spPr>
      <dgm:t>
        <a:bodyPr/>
        <a:lstStyle/>
        <a:p>
          <a:r>
            <a:rPr lang="en-US" sz="1800"/>
            <a:t>Conducts evidence-based assessments</a:t>
          </a:r>
          <a:endParaRPr lang="en-GB" sz="1800"/>
        </a:p>
      </dgm:t>
    </dgm:pt>
    <dgm:pt modelId="{98EF3E14-9C18-432F-BB04-500849C4B31D}" type="parTrans" cxnId="{51FADB0E-D9FA-416D-8663-61122FAC8412}">
      <dgm:prSet/>
      <dgm:spPr/>
      <dgm:t>
        <a:bodyPr/>
        <a:lstStyle/>
        <a:p>
          <a:endParaRPr lang="en-GB"/>
        </a:p>
      </dgm:t>
    </dgm:pt>
    <dgm:pt modelId="{D8482F1C-CA78-4BC6-B256-FCFBA5050889}" type="sibTrans" cxnId="{51FADB0E-D9FA-416D-8663-61122FAC8412}">
      <dgm:prSet/>
      <dgm:spPr/>
      <dgm:t>
        <a:bodyPr/>
        <a:lstStyle/>
        <a:p>
          <a:endParaRPr lang="en-GB"/>
        </a:p>
      </dgm:t>
    </dgm:pt>
    <dgm:pt modelId="{2C175A67-CEC1-4424-837B-4C20A6788823}">
      <dgm:prSet phldrT="[Text]" custT="1"/>
      <dgm:spPr>
        <a:solidFill>
          <a:srgbClr val="A8F072">
            <a:alpha val="49804"/>
          </a:srgbClr>
        </a:solidFill>
      </dgm:spPr>
      <dgm:t>
        <a:bodyPr/>
        <a:lstStyle/>
        <a:p>
          <a:r>
            <a:rPr lang="en-US" sz="1800"/>
            <a:t>Maintains relevant knowledge and experience </a:t>
          </a:r>
          <a:endParaRPr lang="en-GB" sz="1800"/>
        </a:p>
      </dgm:t>
    </dgm:pt>
    <dgm:pt modelId="{693BF574-6E36-47A5-81A3-8D8D8785A2C6}" type="parTrans" cxnId="{343179E5-B32C-47AC-8AC3-CE3C25C1A73F}">
      <dgm:prSet/>
      <dgm:spPr/>
      <dgm:t>
        <a:bodyPr/>
        <a:lstStyle/>
        <a:p>
          <a:endParaRPr lang="en-GB"/>
        </a:p>
      </dgm:t>
    </dgm:pt>
    <dgm:pt modelId="{A5D4D2E0-91CD-4F87-B597-6E9F8B067EB3}" type="sibTrans" cxnId="{343179E5-B32C-47AC-8AC3-CE3C25C1A73F}">
      <dgm:prSet/>
      <dgm:spPr/>
      <dgm:t>
        <a:bodyPr/>
        <a:lstStyle/>
        <a:p>
          <a:endParaRPr lang="en-GB"/>
        </a:p>
      </dgm:t>
    </dgm:pt>
    <dgm:pt modelId="{118EA02E-FB5C-4EBB-8B2C-77AC31C94A01}">
      <dgm:prSet custT="1"/>
      <dgm:spPr>
        <a:solidFill>
          <a:srgbClr val="D4C556">
            <a:alpha val="49804"/>
          </a:srgbClr>
        </a:solidFill>
      </dgm:spPr>
      <dgm:t>
        <a:bodyPr/>
        <a:lstStyle/>
        <a:p>
          <a:r>
            <a:rPr lang="en-US" sz="1800"/>
            <a:t>Gathers feedback on performance from PS and others</a:t>
          </a:r>
          <a:endParaRPr lang="en-GB" sz="1800"/>
        </a:p>
      </dgm:t>
    </dgm:pt>
    <dgm:pt modelId="{F7377CD1-3F69-44F5-A184-BBE8F1024828}" type="parTrans" cxnId="{E7E03664-E8DD-4AB8-88C8-2994038E885B}">
      <dgm:prSet/>
      <dgm:spPr/>
      <dgm:t>
        <a:bodyPr/>
        <a:lstStyle/>
        <a:p>
          <a:endParaRPr lang="en-GB"/>
        </a:p>
      </dgm:t>
    </dgm:pt>
    <dgm:pt modelId="{6CD9C66C-AFC0-4129-AA0F-C7EBD3783334}" type="sibTrans" cxnId="{E7E03664-E8DD-4AB8-88C8-2994038E885B}">
      <dgm:prSet/>
      <dgm:spPr/>
      <dgm:t>
        <a:bodyPr/>
        <a:lstStyle/>
        <a:p>
          <a:endParaRPr lang="en-GB"/>
        </a:p>
      </dgm:t>
    </dgm:pt>
    <dgm:pt modelId="{FD55EA57-9D77-4ED1-828E-92D9C084DC84}">
      <dgm:prSet custT="1"/>
      <dgm:spPr>
        <a:solidFill>
          <a:schemeClr val="accent6">
            <a:lumMod val="75000"/>
            <a:alpha val="50000"/>
          </a:schemeClr>
        </a:solidFill>
      </dgm:spPr>
      <dgm:t>
        <a:bodyPr/>
        <a:lstStyle/>
        <a:p>
          <a:r>
            <a:rPr lang="en-US" sz="1800"/>
            <a:t>Liaises with nominated AA</a:t>
          </a:r>
          <a:endParaRPr lang="en-GB" sz="1800"/>
        </a:p>
      </dgm:t>
    </dgm:pt>
    <dgm:pt modelId="{0B41D771-BAD9-46FD-9A08-A299C1EDDF49}" type="parTrans" cxnId="{DB8732F1-AC53-4945-BE0B-8E7EFFCD6B6B}">
      <dgm:prSet/>
      <dgm:spPr/>
      <dgm:t>
        <a:bodyPr/>
        <a:lstStyle/>
        <a:p>
          <a:endParaRPr lang="en-GB"/>
        </a:p>
      </dgm:t>
    </dgm:pt>
    <dgm:pt modelId="{ABA0CB0C-4750-4418-AE87-0AC54BDE5361}" type="sibTrans" cxnId="{DB8732F1-AC53-4945-BE0B-8E7EFFCD6B6B}">
      <dgm:prSet/>
      <dgm:spPr/>
      <dgm:t>
        <a:bodyPr/>
        <a:lstStyle/>
        <a:p>
          <a:endParaRPr lang="en-GB"/>
        </a:p>
      </dgm:t>
    </dgm:pt>
    <dgm:pt modelId="{0267F78F-3B37-4142-B73B-694B6546150D}">
      <dgm:prSet custT="1"/>
      <dgm:spPr>
        <a:solidFill>
          <a:schemeClr val="accent1">
            <a:alpha val="50000"/>
          </a:schemeClr>
        </a:solidFill>
      </dgm:spPr>
      <dgm:t>
        <a:bodyPr/>
        <a:lstStyle/>
        <a:p>
          <a:pPr rtl="0"/>
          <a:r>
            <a:rPr lang="en-US" sz="1800"/>
            <a:t>Raises and manages </a:t>
          </a:r>
          <a:r>
            <a:rPr lang="en-US" sz="1800">
              <a:latin typeface="Aptos Display" panose="02110004020202020204"/>
            </a:rPr>
            <a:t>performance concerns</a:t>
          </a:r>
          <a:r>
            <a:rPr lang="en-US" sz="1800"/>
            <a:t> </a:t>
          </a:r>
          <a:endParaRPr lang="en-GB" sz="1800"/>
        </a:p>
      </dgm:t>
    </dgm:pt>
    <dgm:pt modelId="{C4192C32-6C85-40D2-911D-CD3DC4365A76}" type="parTrans" cxnId="{5A4D3380-9311-4D21-91E8-72BA414B193B}">
      <dgm:prSet/>
      <dgm:spPr/>
      <dgm:t>
        <a:bodyPr/>
        <a:lstStyle/>
        <a:p>
          <a:endParaRPr lang="en-GB"/>
        </a:p>
      </dgm:t>
    </dgm:pt>
    <dgm:pt modelId="{32F5318C-2CE5-4D47-B84C-0A03C5C5A159}" type="sibTrans" cxnId="{5A4D3380-9311-4D21-91E8-72BA414B193B}">
      <dgm:prSet/>
      <dgm:spPr/>
      <dgm:t>
        <a:bodyPr/>
        <a:lstStyle/>
        <a:p>
          <a:endParaRPr lang="en-GB"/>
        </a:p>
      </dgm:t>
    </dgm:pt>
    <dgm:pt modelId="{12A780F4-FCF2-4178-9487-44622AC1DCB6}" type="pres">
      <dgm:prSet presAssocID="{64355A8E-EB18-4C3E-887B-5835F2047B5A}" presName="composite" presStyleCnt="0">
        <dgm:presLayoutVars>
          <dgm:chMax val="1"/>
          <dgm:dir/>
          <dgm:resizeHandles val="exact"/>
        </dgm:presLayoutVars>
      </dgm:prSet>
      <dgm:spPr/>
    </dgm:pt>
    <dgm:pt modelId="{D6C812C9-1F85-47EE-A8A3-5BC960EE56CA}" type="pres">
      <dgm:prSet presAssocID="{64355A8E-EB18-4C3E-887B-5835F2047B5A}" presName="radial" presStyleCnt="0">
        <dgm:presLayoutVars>
          <dgm:animLvl val="ctr"/>
        </dgm:presLayoutVars>
      </dgm:prSet>
      <dgm:spPr/>
    </dgm:pt>
    <dgm:pt modelId="{AC3ACAC8-92B4-4B88-B427-7DFB954FE5EB}" type="pres">
      <dgm:prSet presAssocID="{5AB1FC42-6402-4FD8-8986-60C80F027B8B}" presName="centerShape" presStyleLbl="vennNode1" presStyleIdx="0" presStyleCnt="8" custScaleX="84457" custScaleY="53205" custLinFactNeighborX="5030" custLinFactNeighborY="1541"/>
      <dgm:spPr/>
    </dgm:pt>
    <dgm:pt modelId="{F85D543A-188B-452F-A512-40046B460A07}" type="pres">
      <dgm:prSet presAssocID="{0DD67308-AF2C-43D1-8D52-C6E04D9EE70F}" presName="node" presStyleLbl="vennNode1" presStyleIdx="1" presStyleCnt="8" custScaleX="205275" custScaleY="99247" custRadScaleRad="103818" custRadScaleInc="16822">
        <dgm:presLayoutVars>
          <dgm:bulletEnabled val="1"/>
        </dgm:presLayoutVars>
      </dgm:prSet>
      <dgm:spPr/>
    </dgm:pt>
    <dgm:pt modelId="{340EA4D3-34A2-4D62-AC2C-4B796850277A}" type="pres">
      <dgm:prSet presAssocID="{E5FB1035-45B5-41B7-BCBC-981AA6852C1B}" presName="node" presStyleLbl="vennNode1" presStyleIdx="2" presStyleCnt="8" custScaleX="211485" custRadScaleRad="121816" custRadScaleInc="337950">
        <dgm:presLayoutVars>
          <dgm:bulletEnabled val="1"/>
        </dgm:presLayoutVars>
      </dgm:prSet>
      <dgm:spPr/>
    </dgm:pt>
    <dgm:pt modelId="{2E17F5B4-D002-41D4-B414-1EFB5FA56E31}" type="pres">
      <dgm:prSet presAssocID="{118EA02E-FB5C-4EBB-8B2C-77AC31C94A01}" presName="node" presStyleLbl="vennNode1" presStyleIdx="3" presStyleCnt="8" custScaleX="202258" custScaleY="106094" custRadScaleRad="206976" custRadScaleInc="-17753">
        <dgm:presLayoutVars>
          <dgm:bulletEnabled val="1"/>
        </dgm:presLayoutVars>
      </dgm:prSet>
      <dgm:spPr/>
    </dgm:pt>
    <dgm:pt modelId="{D70B38DD-A1F9-4DB8-AD3A-7B977C3DE26C}" type="pres">
      <dgm:prSet presAssocID="{5AB2D47E-CF14-40E0-A10B-3AD5FD051224}" presName="node" presStyleLbl="vennNode1" presStyleIdx="4" presStyleCnt="8" custScaleX="192709" custRadScaleRad="129261" custRadScaleInc="-47788">
        <dgm:presLayoutVars>
          <dgm:bulletEnabled val="1"/>
        </dgm:presLayoutVars>
      </dgm:prSet>
      <dgm:spPr/>
    </dgm:pt>
    <dgm:pt modelId="{3E412B64-9AA9-4AAD-86BD-5C959190A7BB}" type="pres">
      <dgm:prSet presAssocID="{FD55EA57-9D77-4ED1-828E-92D9C084DC84}" presName="node" presStyleLbl="vennNode1" presStyleIdx="5" presStyleCnt="8" custScaleX="191581" custScaleY="87365" custRadScaleRad="174512" custRadScaleInc="119619">
        <dgm:presLayoutVars>
          <dgm:bulletEnabled val="1"/>
        </dgm:presLayoutVars>
      </dgm:prSet>
      <dgm:spPr/>
    </dgm:pt>
    <dgm:pt modelId="{EE47FE69-5A50-4579-865E-E87F480CB87D}" type="pres">
      <dgm:prSet presAssocID="{2C175A67-CEC1-4424-837B-4C20A6788823}" presName="node" presStyleLbl="vennNode1" presStyleIdx="6" presStyleCnt="8" custScaleX="194387" custRadScaleRad="193516" custRadScaleInc="330771">
        <dgm:presLayoutVars>
          <dgm:bulletEnabled val="1"/>
        </dgm:presLayoutVars>
      </dgm:prSet>
      <dgm:spPr/>
    </dgm:pt>
    <dgm:pt modelId="{00730CC0-F707-4603-B898-72C68A148600}" type="pres">
      <dgm:prSet presAssocID="{0267F78F-3B37-4142-B73B-694B6546150D}" presName="node" presStyleLbl="vennNode1" presStyleIdx="7" presStyleCnt="8" custScaleX="198322" custScaleY="103957" custRadScaleRad="182673" custRadScaleInc="-27838">
        <dgm:presLayoutVars>
          <dgm:bulletEnabled val="1"/>
        </dgm:presLayoutVars>
      </dgm:prSet>
      <dgm:spPr/>
    </dgm:pt>
  </dgm:ptLst>
  <dgm:cxnLst>
    <dgm:cxn modelId="{51FADB0E-D9FA-416D-8663-61122FAC8412}" srcId="{5AB1FC42-6402-4FD8-8986-60C80F027B8B}" destId="{5AB2D47E-CF14-40E0-A10B-3AD5FD051224}" srcOrd="3" destOrd="0" parTransId="{98EF3E14-9C18-432F-BB04-500849C4B31D}" sibTransId="{D8482F1C-CA78-4BC6-B256-FCFBA5050889}"/>
    <dgm:cxn modelId="{2C2BC02D-AFFB-4501-BE38-532EE819CD2A}" type="presOf" srcId="{FD55EA57-9D77-4ED1-828E-92D9C084DC84}" destId="{3E412B64-9AA9-4AAD-86BD-5C959190A7BB}" srcOrd="0" destOrd="0" presId="urn:microsoft.com/office/officeart/2005/8/layout/radial3"/>
    <dgm:cxn modelId="{5CA0C15C-144A-4AD9-9059-354AD17EC78F}" type="presOf" srcId="{5AB1FC42-6402-4FD8-8986-60C80F027B8B}" destId="{AC3ACAC8-92B4-4B88-B427-7DFB954FE5EB}" srcOrd="0" destOrd="0" presId="urn:microsoft.com/office/officeart/2005/8/layout/radial3"/>
    <dgm:cxn modelId="{E7E03664-E8DD-4AB8-88C8-2994038E885B}" srcId="{5AB1FC42-6402-4FD8-8986-60C80F027B8B}" destId="{118EA02E-FB5C-4EBB-8B2C-77AC31C94A01}" srcOrd="2" destOrd="0" parTransId="{F7377CD1-3F69-44F5-A184-BBE8F1024828}" sibTransId="{6CD9C66C-AFC0-4129-AA0F-C7EBD3783334}"/>
    <dgm:cxn modelId="{5A4D3380-9311-4D21-91E8-72BA414B193B}" srcId="{5AB1FC42-6402-4FD8-8986-60C80F027B8B}" destId="{0267F78F-3B37-4142-B73B-694B6546150D}" srcOrd="6" destOrd="0" parTransId="{C4192C32-6C85-40D2-911D-CD3DC4365A76}" sibTransId="{32F5318C-2CE5-4D47-B84C-0A03C5C5A159}"/>
    <dgm:cxn modelId="{A6942786-D439-46FC-8834-FB1B03813674}" srcId="{5AB1FC42-6402-4FD8-8986-60C80F027B8B}" destId="{0DD67308-AF2C-43D1-8D52-C6E04D9EE70F}" srcOrd="0" destOrd="0" parTransId="{3FD48683-3D16-4C1B-A7A6-474263193438}" sibTransId="{FB98FF6F-92AB-4180-8B17-6B5DB3F0F2C8}"/>
    <dgm:cxn modelId="{8768EB95-112C-4F8B-B75D-F3075603E392}" type="presOf" srcId="{E5FB1035-45B5-41B7-BCBC-981AA6852C1B}" destId="{340EA4D3-34A2-4D62-AC2C-4B796850277A}" srcOrd="0" destOrd="0" presId="urn:microsoft.com/office/officeart/2005/8/layout/radial3"/>
    <dgm:cxn modelId="{C5D5C1A1-4838-42C7-99DA-9741CB64BC0E}" type="presOf" srcId="{0DD67308-AF2C-43D1-8D52-C6E04D9EE70F}" destId="{F85D543A-188B-452F-A512-40046B460A07}" srcOrd="0" destOrd="0" presId="urn:microsoft.com/office/officeart/2005/8/layout/radial3"/>
    <dgm:cxn modelId="{190CBAB3-452B-4FD7-840A-DCF94630967A}" type="presOf" srcId="{2C175A67-CEC1-4424-837B-4C20A6788823}" destId="{EE47FE69-5A50-4579-865E-E87F480CB87D}" srcOrd="0" destOrd="0" presId="urn:microsoft.com/office/officeart/2005/8/layout/radial3"/>
    <dgm:cxn modelId="{056057B8-B8C7-4F00-ABBC-8E74111E57BB}" type="presOf" srcId="{5AB2D47E-CF14-40E0-A10B-3AD5FD051224}" destId="{D70B38DD-A1F9-4DB8-AD3A-7B977C3DE26C}" srcOrd="0" destOrd="0" presId="urn:microsoft.com/office/officeart/2005/8/layout/radial3"/>
    <dgm:cxn modelId="{F1EDCABA-3BA2-4C01-9DDC-3629BA7E47B6}" srcId="{5AB1FC42-6402-4FD8-8986-60C80F027B8B}" destId="{E5FB1035-45B5-41B7-BCBC-981AA6852C1B}" srcOrd="1" destOrd="0" parTransId="{87FB241D-BE84-46E4-91C5-FBFBD9D9BC2A}" sibTransId="{E969917A-2849-4B28-9186-361993702BF0}"/>
    <dgm:cxn modelId="{B517A4BF-C08E-4D77-9EC6-C71115D518C4}" type="presOf" srcId="{0267F78F-3B37-4142-B73B-694B6546150D}" destId="{00730CC0-F707-4603-B898-72C68A148600}" srcOrd="0" destOrd="0" presId="urn:microsoft.com/office/officeart/2005/8/layout/radial3"/>
    <dgm:cxn modelId="{A97C50DA-D623-480D-9CD3-0F0A8DA1DB59}" type="presOf" srcId="{64355A8E-EB18-4C3E-887B-5835F2047B5A}" destId="{12A780F4-FCF2-4178-9487-44622AC1DCB6}" srcOrd="0" destOrd="0" presId="urn:microsoft.com/office/officeart/2005/8/layout/radial3"/>
    <dgm:cxn modelId="{343179E5-B32C-47AC-8AC3-CE3C25C1A73F}" srcId="{5AB1FC42-6402-4FD8-8986-60C80F027B8B}" destId="{2C175A67-CEC1-4424-837B-4C20A6788823}" srcOrd="5" destOrd="0" parTransId="{693BF574-6E36-47A5-81A3-8D8D8785A2C6}" sibTransId="{A5D4D2E0-91CD-4F87-B597-6E9F8B067EB3}"/>
    <dgm:cxn modelId="{5D25B1EC-8F4C-4811-A683-0B9C53365B90}" type="presOf" srcId="{118EA02E-FB5C-4EBB-8B2C-77AC31C94A01}" destId="{2E17F5B4-D002-41D4-B414-1EFB5FA56E31}" srcOrd="0" destOrd="0" presId="urn:microsoft.com/office/officeart/2005/8/layout/radial3"/>
    <dgm:cxn modelId="{DB8732F1-AC53-4945-BE0B-8E7EFFCD6B6B}" srcId="{5AB1FC42-6402-4FD8-8986-60C80F027B8B}" destId="{FD55EA57-9D77-4ED1-828E-92D9C084DC84}" srcOrd="4" destOrd="0" parTransId="{0B41D771-BAD9-46FD-9A08-A299C1EDDF49}" sibTransId="{ABA0CB0C-4750-4418-AE87-0AC54BDE5361}"/>
    <dgm:cxn modelId="{DAED17F6-DC45-4D34-A721-2E8940EEB8CD}" srcId="{64355A8E-EB18-4C3E-887B-5835F2047B5A}" destId="{5AB1FC42-6402-4FD8-8986-60C80F027B8B}" srcOrd="0" destOrd="0" parTransId="{879A9FAA-7D28-4CE6-B4A9-9D214D7425FA}" sibTransId="{1685353A-A01D-4E54-9EBA-D5CDB7310C6D}"/>
    <dgm:cxn modelId="{78DE689D-6C6B-4A55-B14A-ABC914B4F732}" type="presParOf" srcId="{12A780F4-FCF2-4178-9487-44622AC1DCB6}" destId="{D6C812C9-1F85-47EE-A8A3-5BC960EE56CA}" srcOrd="0" destOrd="0" presId="urn:microsoft.com/office/officeart/2005/8/layout/radial3"/>
    <dgm:cxn modelId="{33F4CBB0-91D4-49D4-87C6-A983BE9CBE8B}" type="presParOf" srcId="{D6C812C9-1F85-47EE-A8A3-5BC960EE56CA}" destId="{AC3ACAC8-92B4-4B88-B427-7DFB954FE5EB}" srcOrd="0" destOrd="0" presId="urn:microsoft.com/office/officeart/2005/8/layout/radial3"/>
    <dgm:cxn modelId="{557E185E-93D5-4FB8-BB39-72E542BDF977}" type="presParOf" srcId="{D6C812C9-1F85-47EE-A8A3-5BC960EE56CA}" destId="{F85D543A-188B-452F-A512-40046B460A07}" srcOrd="1" destOrd="0" presId="urn:microsoft.com/office/officeart/2005/8/layout/radial3"/>
    <dgm:cxn modelId="{69761A2B-741E-46E5-95B5-6DC9AC416723}" type="presParOf" srcId="{D6C812C9-1F85-47EE-A8A3-5BC960EE56CA}" destId="{340EA4D3-34A2-4D62-AC2C-4B796850277A}" srcOrd="2" destOrd="0" presId="urn:microsoft.com/office/officeart/2005/8/layout/radial3"/>
    <dgm:cxn modelId="{48E9FF3B-48FD-486B-A88A-B2DCEAC94381}" type="presParOf" srcId="{D6C812C9-1F85-47EE-A8A3-5BC960EE56CA}" destId="{2E17F5B4-D002-41D4-B414-1EFB5FA56E31}" srcOrd="3" destOrd="0" presId="urn:microsoft.com/office/officeart/2005/8/layout/radial3"/>
    <dgm:cxn modelId="{084C19DD-502B-4C01-8CDC-99D85CF1ED8C}" type="presParOf" srcId="{D6C812C9-1F85-47EE-A8A3-5BC960EE56CA}" destId="{D70B38DD-A1F9-4DB8-AD3A-7B977C3DE26C}" srcOrd="4" destOrd="0" presId="urn:microsoft.com/office/officeart/2005/8/layout/radial3"/>
    <dgm:cxn modelId="{22C4FEB5-08DA-49F8-8C70-F071142131D8}" type="presParOf" srcId="{D6C812C9-1F85-47EE-A8A3-5BC960EE56CA}" destId="{3E412B64-9AA9-4AAD-86BD-5C959190A7BB}" srcOrd="5" destOrd="0" presId="urn:microsoft.com/office/officeart/2005/8/layout/radial3"/>
    <dgm:cxn modelId="{A2CC8BA4-6B07-45AA-B303-2F002E51FEBF}" type="presParOf" srcId="{D6C812C9-1F85-47EE-A8A3-5BC960EE56CA}" destId="{EE47FE69-5A50-4579-865E-E87F480CB87D}" srcOrd="6" destOrd="0" presId="urn:microsoft.com/office/officeart/2005/8/layout/radial3"/>
    <dgm:cxn modelId="{41134268-3633-4440-8230-4BA7AFC15036}" type="presParOf" srcId="{D6C812C9-1F85-47EE-A8A3-5BC960EE56CA}" destId="{00730CC0-F707-4603-B898-72C68A148600}"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8D9505-EB6E-4B3F-A32F-EC0071D72B79}"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GB"/>
        </a:p>
      </dgm:t>
    </dgm:pt>
    <dgm:pt modelId="{939896EB-84D4-414A-B39B-ADD21BC7CA93}">
      <dgm:prSet phldrT="[Text]"/>
      <dgm:spPr>
        <a:solidFill>
          <a:schemeClr val="bg2">
            <a:lumMod val="90000"/>
          </a:schemeClr>
        </a:solidFill>
      </dgm:spPr>
      <dgm:t>
        <a:bodyPr/>
        <a:lstStyle/>
        <a:p>
          <a:r>
            <a:rPr lang="en-US" dirty="0">
              <a:solidFill>
                <a:schemeClr val="tx1"/>
              </a:solidFill>
            </a:rPr>
            <a:t>Student</a:t>
          </a:r>
          <a:endParaRPr lang="en-GB" dirty="0">
            <a:solidFill>
              <a:schemeClr val="tx1"/>
            </a:solidFill>
          </a:endParaRPr>
        </a:p>
      </dgm:t>
    </dgm:pt>
    <dgm:pt modelId="{AFB0F2AD-5FDD-4CA9-BCE4-51C5F9F32AC8}" type="parTrans" cxnId="{83513585-7175-4D63-AE9D-90711D6A3866}">
      <dgm:prSet/>
      <dgm:spPr/>
      <dgm:t>
        <a:bodyPr/>
        <a:lstStyle/>
        <a:p>
          <a:endParaRPr lang="en-GB"/>
        </a:p>
      </dgm:t>
    </dgm:pt>
    <dgm:pt modelId="{44E9C186-272C-4B05-9743-23BB923D216B}" type="sibTrans" cxnId="{83513585-7175-4D63-AE9D-90711D6A3866}">
      <dgm:prSet/>
      <dgm:spPr/>
      <dgm:t>
        <a:bodyPr/>
        <a:lstStyle/>
        <a:p>
          <a:endParaRPr lang="en-GB"/>
        </a:p>
      </dgm:t>
    </dgm:pt>
    <dgm:pt modelId="{8DDA858B-FA43-43BA-B397-EFBF499C7C09}">
      <dgm:prSet phldrT="[Text]" custT="1">
        <dgm:style>
          <a:lnRef idx="2">
            <a:schemeClr val="accent4"/>
          </a:lnRef>
          <a:fillRef idx="1">
            <a:schemeClr val="lt1"/>
          </a:fillRef>
          <a:effectRef idx="0">
            <a:schemeClr val="accent4"/>
          </a:effectRef>
          <a:fontRef idx="minor">
            <a:schemeClr val="dk1"/>
          </a:fontRef>
        </dgm:style>
      </dgm:prSet>
      <dgm:spPr>
        <a:solidFill>
          <a:schemeClr val="tx2">
            <a:lumMod val="25000"/>
            <a:lumOff val="75000"/>
          </a:schemeClr>
        </a:solidFill>
      </dgm:spPr>
      <dgm:t>
        <a:bodyPr/>
        <a:lstStyle/>
        <a:p>
          <a:r>
            <a:rPr lang="en-US" sz="1800" b="0" dirty="0">
              <a:latin typeface="Arial" panose="020B0604020202020204" pitchFamily="34" charset="0"/>
              <a:cs typeface="Arial" panose="020B0604020202020204" pitchFamily="34" charset="0"/>
            </a:rPr>
            <a:t>Changes in attitudes and </a:t>
          </a:r>
          <a:r>
            <a:rPr lang="en-US" sz="1800" b="0" dirty="0" err="1">
              <a:latin typeface="Arial" panose="020B0604020202020204" pitchFamily="34" charset="0"/>
              <a:cs typeface="Arial" panose="020B0604020202020204" pitchFamily="34" charset="0"/>
            </a:rPr>
            <a:t>behaviours</a:t>
          </a:r>
          <a:endParaRPr lang="en-GB" sz="1800" b="0" dirty="0">
            <a:latin typeface="Arial" panose="020B0604020202020204" pitchFamily="34" charset="0"/>
            <a:cs typeface="Arial" panose="020B0604020202020204" pitchFamily="34" charset="0"/>
          </a:endParaRPr>
        </a:p>
      </dgm:t>
    </dgm:pt>
    <dgm:pt modelId="{465AC0F5-D294-4046-9863-E384D8141A0F}" type="parTrans" cxnId="{680E0753-CC08-46EB-94F5-4C4FD9117433}">
      <dgm:prSet/>
      <dgm:spPr/>
      <dgm:t>
        <a:bodyPr/>
        <a:lstStyle/>
        <a:p>
          <a:endParaRPr lang="en-GB"/>
        </a:p>
      </dgm:t>
    </dgm:pt>
    <dgm:pt modelId="{53678BEA-87E5-4A9B-8E31-AA4EA921766F}" type="sibTrans" cxnId="{680E0753-CC08-46EB-94F5-4C4FD9117433}">
      <dgm:prSet/>
      <dgm:spPr/>
      <dgm:t>
        <a:bodyPr/>
        <a:lstStyle/>
        <a:p>
          <a:endParaRPr lang="en-GB"/>
        </a:p>
      </dgm:t>
    </dgm:pt>
    <dgm:pt modelId="{563BA8E7-1E32-41E3-9113-82C756D7B3B6}">
      <dgm:prSet phldrT="[Text]" custT="1">
        <dgm:style>
          <a:lnRef idx="2">
            <a:schemeClr val="accent6"/>
          </a:lnRef>
          <a:fillRef idx="1">
            <a:schemeClr val="lt1"/>
          </a:fillRef>
          <a:effectRef idx="0">
            <a:schemeClr val="accent6"/>
          </a:effectRef>
          <a:fontRef idx="minor">
            <a:schemeClr val="dk1"/>
          </a:fontRef>
        </dgm:style>
      </dgm:prSet>
      <dgm:spPr>
        <a:solidFill>
          <a:schemeClr val="tx2">
            <a:lumMod val="25000"/>
            <a:lumOff val="75000"/>
          </a:schemeClr>
        </a:solidFill>
      </dgm:spPr>
      <dgm:t>
        <a:bodyPr/>
        <a:lstStyle/>
        <a:p>
          <a:r>
            <a:rPr lang="en-US" sz="1800" dirty="0">
              <a:latin typeface="Arial" panose="020B0604020202020204" pitchFamily="34" charset="0"/>
              <a:cs typeface="Arial" panose="020B0604020202020204" pitchFamily="34" charset="0"/>
            </a:rPr>
            <a:t>Poor time management</a:t>
          </a:r>
          <a:endParaRPr lang="en-GB" sz="1800" dirty="0">
            <a:latin typeface="Arial" panose="020B0604020202020204" pitchFamily="34" charset="0"/>
            <a:cs typeface="Arial" panose="020B0604020202020204" pitchFamily="34" charset="0"/>
          </a:endParaRPr>
        </a:p>
      </dgm:t>
    </dgm:pt>
    <dgm:pt modelId="{21783BA2-B057-4BAF-9AB1-EF3104542070}" type="parTrans" cxnId="{FA9F51D5-53C7-4014-A916-0E95CA3AA4BC}">
      <dgm:prSet/>
      <dgm:spPr/>
      <dgm:t>
        <a:bodyPr/>
        <a:lstStyle/>
        <a:p>
          <a:endParaRPr lang="en-GB"/>
        </a:p>
      </dgm:t>
    </dgm:pt>
    <dgm:pt modelId="{FB3775EE-A9D4-44A7-823E-26ADEFD334E0}" type="sibTrans" cxnId="{FA9F51D5-53C7-4014-A916-0E95CA3AA4BC}">
      <dgm:prSet/>
      <dgm:spPr/>
      <dgm:t>
        <a:bodyPr/>
        <a:lstStyle/>
        <a:p>
          <a:endParaRPr lang="en-GB"/>
        </a:p>
      </dgm:t>
    </dgm:pt>
    <dgm:pt modelId="{93BA4634-3895-4B6C-BF6C-25A1F384A737}">
      <dgm:prSet phldrT="[Text]" custT="1">
        <dgm:style>
          <a:lnRef idx="2">
            <a:schemeClr val="accent1"/>
          </a:lnRef>
          <a:fillRef idx="1">
            <a:schemeClr val="lt1"/>
          </a:fillRef>
          <a:effectRef idx="0">
            <a:schemeClr val="accent1"/>
          </a:effectRef>
          <a:fontRef idx="minor">
            <a:schemeClr val="dk1"/>
          </a:fontRef>
        </dgm:style>
      </dgm:prSet>
      <dgm:spPr>
        <a:solidFill>
          <a:schemeClr val="accent3">
            <a:lumMod val="40000"/>
            <a:lumOff val="60000"/>
          </a:schemeClr>
        </a:solidFill>
      </dgm:spPr>
      <dgm:t>
        <a:bodyPr/>
        <a:lstStyle/>
        <a:p>
          <a:r>
            <a:rPr lang="en-US" sz="1800" dirty="0">
              <a:latin typeface="Arial" panose="020B0604020202020204" pitchFamily="34" charset="0"/>
              <a:cs typeface="Arial" panose="020B0604020202020204" pitchFamily="34" charset="0"/>
            </a:rPr>
            <a:t>Lack of initiative </a:t>
          </a:r>
          <a:endParaRPr lang="en-GB" sz="1800" dirty="0">
            <a:latin typeface="Arial" panose="020B0604020202020204" pitchFamily="34" charset="0"/>
            <a:cs typeface="Arial" panose="020B0604020202020204" pitchFamily="34" charset="0"/>
          </a:endParaRPr>
        </a:p>
      </dgm:t>
    </dgm:pt>
    <dgm:pt modelId="{414ABD7C-EC8D-4DD6-B390-37461D0A7563}" type="parTrans" cxnId="{08E23C11-057B-4BBB-A64E-F9CEBBE966B9}">
      <dgm:prSet/>
      <dgm:spPr/>
      <dgm:t>
        <a:bodyPr/>
        <a:lstStyle/>
        <a:p>
          <a:endParaRPr lang="en-GB"/>
        </a:p>
      </dgm:t>
    </dgm:pt>
    <dgm:pt modelId="{3C038FEB-6F14-4111-BB9A-50725C3D68A5}" type="sibTrans" cxnId="{08E23C11-057B-4BBB-A64E-F9CEBBE966B9}">
      <dgm:prSet/>
      <dgm:spPr/>
      <dgm:t>
        <a:bodyPr/>
        <a:lstStyle/>
        <a:p>
          <a:endParaRPr lang="en-GB"/>
        </a:p>
      </dgm:t>
    </dgm:pt>
    <dgm:pt modelId="{0BC974AA-6DC6-43B7-9589-0EF701650AF7}">
      <dgm:prSet custT="1">
        <dgm:style>
          <a:lnRef idx="2">
            <a:schemeClr val="dk1"/>
          </a:lnRef>
          <a:fillRef idx="1">
            <a:schemeClr val="lt1"/>
          </a:fillRef>
          <a:effectRef idx="0">
            <a:schemeClr val="dk1"/>
          </a:effectRef>
          <a:fontRef idx="minor">
            <a:schemeClr val="dk1"/>
          </a:fontRef>
        </dgm:style>
      </dgm:prSet>
      <dgm:spPr>
        <a:solidFill>
          <a:schemeClr val="accent4">
            <a:lumMod val="20000"/>
            <a:lumOff val="80000"/>
          </a:schemeClr>
        </a:solidFill>
      </dgm:spPr>
      <dgm:t>
        <a:bodyPr/>
        <a:lstStyle/>
        <a:p>
          <a:r>
            <a:rPr lang="en-US" sz="1800" dirty="0">
              <a:latin typeface="Arial" panose="020B0604020202020204" pitchFamily="34" charset="0"/>
              <a:cs typeface="Arial" panose="020B0604020202020204" pitchFamily="34" charset="0"/>
            </a:rPr>
            <a:t>Lack of self-awareness</a:t>
          </a:r>
          <a:endParaRPr lang="en-GB" sz="1800" dirty="0">
            <a:latin typeface="Arial" panose="020B0604020202020204" pitchFamily="34" charset="0"/>
            <a:cs typeface="Arial" panose="020B0604020202020204" pitchFamily="34" charset="0"/>
          </a:endParaRPr>
        </a:p>
      </dgm:t>
    </dgm:pt>
    <dgm:pt modelId="{156DD515-A7BD-4DB0-93B5-287C3F0D45DE}" type="parTrans" cxnId="{9A290E3D-26F1-46D8-937E-405FC93B352E}">
      <dgm:prSet/>
      <dgm:spPr/>
      <dgm:t>
        <a:bodyPr/>
        <a:lstStyle/>
        <a:p>
          <a:endParaRPr lang="en-GB"/>
        </a:p>
      </dgm:t>
    </dgm:pt>
    <dgm:pt modelId="{C6F17ED3-11F3-497D-8DFE-D8F72ECC1A25}" type="sibTrans" cxnId="{9A290E3D-26F1-46D8-937E-405FC93B352E}">
      <dgm:prSet/>
      <dgm:spPr/>
      <dgm:t>
        <a:bodyPr/>
        <a:lstStyle/>
        <a:p>
          <a:endParaRPr lang="en-GB"/>
        </a:p>
      </dgm:t>
    </dgm:pt>
    <dgm:pt modelId="{64AD3C68-A3F2-4269-A49A-CDB629A8CC0F}">
      <dgm:prSet custT="1">
        <dgm:style>
          <a:lnRef idx="2">
            <a:schemeClr val="accent5"/>
          </a:lnRef>
          <a:fillRef idx="1">
            <a:schemeClr val="lt1"/>
          </a:fillRef>
          <a:effectRef idx="0">
            <a:schemeClr val="accent5"/>
          </a:effectRef>
          <a:fontRef idx="minor">
            <a:schemeClr val="dk1"/>
          </a:fontRef>
        </dgm:style>
      </dgm:prSet>
      <dgm:spPr>
        <a:solidFill>
          <a:schemeClr val="tx2">
            <a:lumMod val="25000"/>
            <a:lumOff val="75000"/>
          </a:schemeClr>
        </a:solidFill>
      </dgm:spPr>
      <dgm:t>
        <a:bodyPr/>
        <a:lstStyle/>
        <a:p>
          <a:r>
            <a:rPr lang="en-US" sz="1800" dirty="0">
              <a:latin typeface="Arial" panose="020B0604020202020204" pitchFamily="34" charset="0"/>
              <a:cs typeface="Arial" panose="020B0604020202020204" pitchFamily="34" charset="0"/>
            </a:rPr>
            <a:t>Poor performance</a:t>
          </a:r>
          <a:endParaRPr lang="en-GB" sz="1800" dirty="0">
            <a:latin typeface="Arial" panose="020B0604020202020204" pitchFamily="34" charset="0"/>
            <a:cs typeface="Arial" panose="020B0604020202020204" pitchFamily="34" charset="0"/>
          </a:endParaRPr>
        </a:p>
      </dgm:t>
    </dgm:pt>
    <dgm:pt modelId="{14DED5BB-A7DF-4E6A-87FA-C834A74397A6}" type="parTrans" cxnId="{6A637CC6-16D4-4399-B684-F62BDEBD6A12}">
      <dgm:prSet/>
      <dgm:spPr/>
      <dgm:t>
        <a:bodyPr/>
        <a:lstStyle/>
        <a:p>
          <a:endParaRPr lang="en-GB"/>
        </a:p>
      </dgm:t>
    </dgm:pt>
    <dgm:pt modelId="{DB9EBF4E-4CD6-4531-B7A8-F7B0C7112740}" type="sibTrans" cxnId="{6A637CC6-16D4-4399-B684-F62BDEBD6A12}">
      <dgm:prSet/>
      <dgm:spPr/>
      <dgm:t>
        <a:bodyPr/>
        <a:lstStyle/>
        <a:p>
          <a:endParaRPr lang="en-GB"/>
        </a:p>
      </dgm:t>
    </dgm:pt>
    <dgm:pt modelId="{0997D3CD-9061-401B-B37B-049622E5175D}">
      <dgm:prSet custT="1">
        <dgm:style>
          <a:lnRef idx="2">
            <a:schemeClr val="accent4"/>
          </a:lnRef>
          <a:fillRef idx="1">
            <a:schemeClr val="lt1"/>
          </a:fillRef>
          <a:effectRef idx="0">
            <a:schemeClr val="accent4"/>
          </a:effectRef>
          <a:fontRef idx="minor">
            <a:schemeClr val="dk1"/>
          </a:fontRef>
        </dgm:style>
      </dgm:prSet>
      <dgm:spPr>
        <a:solidFill>
          <a:schemeClr val="tx2">
            <a:lumMod val="10000"/>
            <a:lumOff val="90000"/>
          </a:schemeClr>
        </a:solidFill>
      </dgm:spPr>
      <dgm:t>
        <a:bodyPr/>
        <a:lstStyle/>
        <a:p>
          <a:r>
            <a:rPr lang="en-US" sz="1800" dirty="0">
              <a:latin typeface="Arial" panose="020B0604020202020204" pitchFamily="34" charset="0"/>
              <a:cs typeface="Arial" panose="020B0604020202020204" pitchFamily="34" charset="0"/>
            </a:rPr>
            <a:t>Lack of knowledge</a:t>
          </a:r>
          <a:endParaRPr lang="en-GB" sz="1800" dirty="0">
            <a:latin typeface="Arial" panose="020B0604020202020204" pitchFamily="34" charset="0"/>
            <a:cs typeface="Arial" panose="020B0604020202020204" pitchFamily="34" charset="0"/>
          </a:endParaRPr>
        </a:p>
      </dgm:t>
    </dgm:pt>
    <dgm:pt modelId="{B0D77814-5F70-42BD-BC7E-5105AA893277}" type="parTrans" cxnId="{7D2D505E-EB10-4AB9-B9A5-24F3020BEA32}">
      <dgm:prSet/>
      <dgm:spPr/>
      <dgm:t>
        <a:bodyPr/>
        <a:lstStyle/>
        <a:p>
          <a:endParaRPr lang="en-GB"/>
        </a:p>
      </dgm:t>
    </dgm:pt>
    <dgm:pt modelId="{DBEB1A6C-B454-41DC-A0DD-1BDAB2BC5184}" type="sibTrans" cxnId="{7D2D505E-EB10-4AB9-B9A5-24F3020BEA32}">
      <dgm:prSet/>
      <dgm:spPr/>
      <dgm:t>
        <a:bodyPr/>
        <a:lstStyle/>
        <a:p>
          <a:endParaRPr lang="en-GB"/>
        </a:p>
      </dgm:t>
    </dgm:pt>
    <dgm:pt modelId="{FCDA5D35-C9DE-400E-B9AE-87B4081F696A}">
      <dgm:prSet custT="1">
        <dgm:style>
          <a:lnRef idx="2">
            <a:schemeClr val="accent1"/>
          </a:lnRef>
          <a:fillRef idx="1">
            <a:schemeClr val="lt1"/>
          </a:fillRef>
          <a:effectRef idx="0">
            <a:schemeClr val="accent1"/>
          </a:effectRef>
          <a:fontRef idx="minor">
            <a:schemeClr val="dk1"/>
          </a:fontRef>
        </dgm:style>
      </dgm:prSet>
      <dgm:spPr>
        <a:solidFill>
          <a:schemeClr val="tx2">
            <a:lumMod val="10000"/>
            <a:lumOff val="90000"/>
          </a:schemeClr>
        </a:solidFill>
      </dgm:spPr>
      <dgm:t>
        <a:bodyPr/>
        <a:lstStyle/>
        <a:p>
          <a:r>
            <a:rPr lang="en-US" sz="1800" dirty="0">
              <a:latin typeface="Arial" panose="020B0604020202020204" pitchFamily="34" charset="0"/>
              <a:cs typeface="Arial" panose="020B0604020202020204" pitchFamily="34" charset="0"/>
            </a:rPr>
            <a:t>Poor communication </a:t>
          </a:r>
          <a:endParaRPr lang="en-GB" sz="1800" dirty="0">
            <a:latin typeface="Arial" panose="020B0604020202020204" pitchFamily="34" charset="0"/>
            <a:cs typeface="Arial" panose="020B0604020202020204" pitchFamily="34" charset="0"/>
          </a:endParaRPr>
        </a:p>
      </dgm:t>
    </dgm:pt>
    <dgm:pt modelId="{9B3D7AC1-FBAA-4EEA-8529-402A6056C77C}" type="parTrans" cxnId="{8AFDADF3-42E5-4837-8439-8F29AEB0C03B}">
      <dgm:prSet/>
      <dgm:spPr/>
      <dgm:t>
        <a:bodyPr/>
        <a:lstStyle/>
        <a:p>
          <a:endParaRPr lang="en-GB"/>
        </a:p>
      </dgm:t>
    </dgm:pt>
    <dgm:pt modelId="{9D02CC90-6BB7-43CE-B396-BE3E46F56794}" type="sibTrans" cxnId="{8AFDADF3-42E5-4837-8439-8F29AEB0C03B}">
      <dgm:prSet/>
      <dgm:spPr/>
      <dgm:t>
        <a:bodyPr/>
        <a:lstStyle/>
        <a:p>
          <a:endParaRPr lang="en-GB"/>
        </a:p>
      </dgm:t>
    </dgm:pt>
    <dgm:pt modelId="{84FEDB82-BEF9-4B3D-9B9E-F043054F4CD5}" type="pres">
      <dgm:prSet presAssocID="{E38D9505-EB6E-4B3F-A32F-EC0071D72B79}" presName="Name0" presStyleCnt="0">
        <dgm:presLayoutVars>
          <dgm:chMax val="1"/>
          <dgm:chPref val="1"/>
          <dgm:dir/>
          <dgm:animOne val="branch"/>
          <dgm:animLvl val="lvl"/>
        </dgm:presLayoutVars>
      </dgm:prSet>
      <dgm:spPr/>
    </dgm:pt>
    <dgm:pt modelId="{7C1B7540-E9B3-41CC-A6AF-492D2BBA4475}" type="pres">
      <dgm:prSet presAssocID="{939896EB-84D4-414A-B39B-ADD21BC7CA93}" presName="singleCycle" presStyleCnt="0"/>
      <dgm:spPr/>
    </dgm:pt>
    <dgm:pt modelId="{A4F701B7-D5AD-48E1-BEE5-04BFA7CA6188}" type="pres">
      <dgm:prSet presAssocID="{939896EB-84D4-414A-B39B-ADD21BC7CA93}" presName="singleCenter" presStyleLbl="node1" presStyleIdx="0" presStyleCnt="8">
        <dgm:presLayoutVars>
          <dgm:chMax val="7"/>
          <dgm:chPref val="7"/>
        </dgm:presLayoutVars>
      </dgm:prSet>
      <dgm:spPr/>
    </dgm:pt>
    <dgm:pt modelId="{198D8A66-9F91-4B35-9875-FA400C0A939C}" type="pres">
      <dgm:prSet presAssocID="{465AC0F5-D294-4046-9863-E384D8141A0F}" presName="Name56" presStyleLbl="parChTrans1D2" presStyleIdx="0" presStyleCnt="7"/>
      <dgm:spPr/>
    </dgm:pt>
    <dgm:pt modelId="{C27E32B3-D1C9-40A4-9F9F-6884A934BB7D}" type="pres">
      <dgm:prSet presAssocID="{8DDA858B-FA43-43BA-B397-EFBF499C7C09}" presName="text0" presStyleLbl="node1" presStyleIdx="1" presStyleCnt="8" custScaleX="183791">
        <dgm:presLayoutVars>
          <dgm:bulletEnabled val="1"/>
        </dgm:presLayoutVars>
      </dgm:prSet>
      <dgm:spPr/>
    </dgm:pt>
    <dgm:pt modelId="{D5E1C36F-5E70-4169-B2ED-F16D2D1E312F}" type="pres">
      <dgm:prSet presAssocID="{B0D77814-5F70-42BD-BC7E-5105AA893277}" presName="Name56" presStyleLbl="parChTrans1D2" presStyleIdx="1" presStyleCnt="7"/>
      <dgm:spPr/>
    </dgm:pt>
    <dgm:pt modelId="{44D310AF-3DB4-418B-B5B5-D95B2DE00EB0}" type="pres">
      <dgm:prSet presAssocID="{0997D3CD-9061-401B-B37B-049622E5175D}" presName="text0" presStyleLbl="node1" presStyleIdx="2" presStyleCnt="8" custScaleX="153479" custRadScaleRad="103751" custRadScaleInc="36364">
        <dgm:presLayoutVars>
          <dgm:bulletEnabled val="1"/>
        </dgm:presLayoutVars>
      </dgm:prSet>
      <dgm:spPr/>
    </dgm:pt>
    <dgm:pt modelId="{7F07700C-EFC2-4BA2-BFC0-5EADACA3194B}" type="pres">
      <dgm:prSet presAssocID="{14DED5BB-A7DF-4E6A-87FA-C834A74397A6}" presName="Name56" presStyleLbl="parChTrans1D2" presStyleIdx="2" presStyleCnt="7"/>
      <dgm:spPr/>
    </dgm:pt>
    <dgm:pt modelId="{58FE29AD-3FF9-4E0A-8AE3-4FE7DA8445F9}" type="pres">
      <dgm:prSet presAssocID="{64AD3C68-A3F2-4269-A49A-CDB629A8CC0F}" presName="text0" presStyleLbl="node1" presStyleIdx="3" presStyleCnt="8" custScaleX="159600">
        <dgm:presLayoutVars>
          <dgm:bulletEnabled val="1"/>
        </dgm:presLayoutVars>
      </dgm:prSet>
      <dgm:spPr/>
    </dgm:pt>
    <dgm:pt modelId="{7AFFBF3E-4E23-4FDD-99CD-8CF59CF85665}" type="pres">
      <dgm:prSet presAssocID="{156DD515-A7BD-4DB0-93B5-287C3F0D45DE}" presName="Name56" presStyleLbl="parChTrans1D2" presStyleIdx="3" presStyleCnt="7"/>
      <dgm:spPr/>
    </dgm:pt>
    <dgm:pt modelId="{D1E98100-B66A-4943-9A0B-227E016C36A2}" type="pres">
      <dgm:prSet presAssocID="{0BC974AA-6DC6-43B7-9589-0EF701650AF7}" presName="text0" presStyleLbl="node1" presStyleIdx="4" presStyleCnt="8" custScaleX="183353" custRadScaleRad="105489" custRadScaleInc="-45743">
        <dgm:presLayoutVars>
          <dgm:bulletEnabled val="1"/>
        </dgm:presLayoutVars>
      </dgm:prSet>
      <dgm:spPr/>
    </dgm:pt>
    <dgm:pt modelId="{BACE69E2-A042-4A96-B85A-84B96F6255A1}" type="pres">
      <dgm:prSet presAssocID="{21783BA2-B057-4BAF-9AB1-EF3104542070}" presName="Name56" presStyleLbl="parChTrans1D2" presStyleIdx="4" presStyleCnt="7"/>
      <dgm:spPr/>
    </dgm:pt>
    <dgm:pt modelId="{ED4C05D1-AE1F-4763-A8FD-0F91E38FE434}" type="pres">
      <dgm:prSet presAssocID="{563BA8E7-1E32-41E3-9113-82C756D7B3B6}" presName="text0" presStyleLbl="node1" presStyleIdx="5" presStyleCnt="8" custScaleX="202328" custScaleY="76489" custRadScaleRad="105249" custRadScaleInc="45079">
        <dgm:presLayoutVars>
          <dgm:bulletEnabled val="1"/>
        </dgm:presLayoutVars>
      </dgm:prSet>
      <dgm:spPr/>
    </dgm:pt>
    <dgm:pt modelId="{EE43163B-2763-4BD6-B3F1-7342539B154F}" type="pres">
      <dgm:prSet presAssocID="{9B3D7AC1-FBAA-4EEA-8529-402A6056C77C}" presName="Name56" presStyleLbl="parChTrans1D2" presStyleIdx="5" presStyleCnt="7"/>
      <dgm:spPr/>
    </dgm:pt>
    <dgm:pt modelId="{775F55F7-8552-40D6-81D0-4ECABAB279DA}" type="pres">
      <dgm:prSet presAssocID="{FCDA5D35-C9DE-400E-B9AE-87B4081F696A}" presName="text0" presStyleLbl="node1" presStyleIdx="6" presStyleCnt="8" custScaleX="206502">
        <dgm:presLayoutVars>
          <dgm:bulletEnabled val="1"/>
        </dgm:presLayoutVars>
      </dgm:prSet>
      <dgm:spPr/>
    </dgm:pt>
    <dgm:pt modelId="{B302AEF4-A1CC-4B63-9E02-C57D64F86B1D}" type="pres">
      <dgm:prSet presAssocID="{414ABD7C-EC8D-4DD6-B390-37461D0A7563}" presName="Name56" presStyleLbl="parChTrans1D2" presStyleIdx="6" presStyleCnt="7"/>
      <dgm:spPr/>
    </dgm:pt>
    <dgm:pt modelId="{4FBB0F10-9194-4A92-9A8F-DC3C2125B2E5}" type="pres">
      <dgm:prSet presAssocID="{93BA4634-3895-4B6C-BF6C-25A1F384A737}" presName="text0" presStyleLbl="node1" presStyleIdx="7" presStyleCnt="8" custScaleX="155575" custRadScaleRad="106076" custRadScaleInc="-25667">
        <dgm:presLayoutVars>
          <dgm:bulletEnabled val="1"/>
        </dgm:presLayoutVars>
      </dgm:prSet>
      <dgm:spPr/>
    </dgm:pt>
  </dgm:ptLst>
  <dgm:cxnLst>
    <dgm:cxn modelId="{140D1909-D351-4BA6-AE27-D9329C09EF91}" type="presOf" srcId="{93BA4634-3895-4B6C-BF6C-25A1F384A737}" destId="{4FBB0F10-9194-4A92-9A8F-DC3C2125B2E5}" srcOrd="0" destOrd="0" presId="urn:microsoft.com/office/officeart/2008/layout/RadialCluster"/>
    <dgm:cxn modelId="{2360D80B-6DFE-4FCC-9A58-E6234B8E71D6}" type="presOf" srcId="{14DED5BB-A7DF-4E6A-87FA-C834A74397A6}" destId="{7F07700C-EFC2-4BA2-BFC0-5EADACA3194B}" srcOrd="0" destOrd="0" presId="urn:microsoft.com/office/officeart/2008/layout/RadialCluster"/>
    <dgm:cxn modelId="{08E23C11-057B-4BBB-A64E-F9CEBBE966B9}" srcId="{939896EB-84D4-414A-B39B-ADD21BC7CA93}" destId="{93BA4634-3895-4B6C-BF6C-25A1F384A737}" srcOrd="6" destOrd="0" parTransId="{414ABD7C-EC8D-4DD6-B390-37461D0A7563}" sibTransId="{3C038FEB-6F14-4111-BB9A-50725C3D68A5}"/>
    <dgm:cxn modelId="{BAB80216-8183-43E9-B972-41139450065A}" type="presOf" srcId="{64AD3C68-A3F2-4269-A49A-CDB629A8CC0F}" destId="{58FE29AD-3FF9-4E0A-8AE3-4FE7DA8445F9}" srcOrd="0" destOrd="0" presId="urn:microsoft.com/office/officeart/2008/layout/RadialCluster"/>
    <dgm:cxn modelId="{48FF0224-D95D-4B0F-BB55-68D45F83B789}" type="presOf" srcId="{9B3D7AC1-FBAA-4EEA-8529-402A6056C77C}" destId="{EE43163B-2763-4BD6-B3F1-7342539B154F}" srcOrd="0" destOrd="0" presId="urn:microsoft.com/office/officeart/2008/layout/RadialCluster"/>
    <dgm:cxn modelId="{30CF1531-8E7C-4AE0-BF57-FBFF0D672A62}" type="presOf" srcId="{8DDA858B-FA43-43BA-B397-EFBF499C7C09}" destId="{C27E32B3-D1C9-40A4-9F9F-6884A934BB7D}" srcOrd="0" destOrd="0" presId="urn:microsoft.com/office/officeart/2008/layout/RadialCluster"/>
    <dgm:cxn modelId="{12D2B235-0C03-4307-A4DB-F6F8CC0E9760}" type="presOf" srcId="{0BC974AA-6DC6-43B7-9589-0EF701650AF7}" destId="{D1E98100-B66A-4943-9A0B-227E016C36A2}" srcOrd="0" destOrd="0" presId="urn:microsoft.com/office/officeart/2008/layout/RadialCluster"/>
    <dgm:cxn modelId="{5F5C5036-9F29-4145-9362-8DF1D0EECFE6}" type="presOf" srcId="{939896EB-84D4-414A-B39B-ADD21BC7CA93}" destId="{A4F701B7-D5AD-48E1-BEE5-04BFA7CA6188}" srcOrd="0" destOrd="0" presId="urn:microsoft.com/office/officeart/2008/layout/RadialCluster"/>
    <dgm:cxn modelId="{9A290E3D-26F1-46D8-937E-405FC93B352E}" srcId="{939896EB-84D4-414A-B39B-ADD21BC7CA93}" destId="{0BC974AA-6DC6-43B7-9589-0EF701650AF7}" srcOrd="3" destOrd="0" parTransId="{156DD515-A7BD-4DB0-93B5-287C3F0D45DE}" sibTransId="{C6F17ED3-11F3-497D-8DFE-D8F72ECC1A25}"/>
    <dgm:cxn modelId="{7D2D505E-EB10-4AB9-B9A5-24F3020BEA32}" srcId="{939896EB-84D4-414A-B39B-ADD21BC7CA93}" destId="{0997D3CD-9061-401B-B37B-049622E5175D}" srcOrd="1" destOrd="0" parTransId="{B0D77814-5F70-42BD-BC7E-5105AA893277}" sibTransId="{DBEB1A6C-B454-41DC-A0DD-1BDAB2BC5184}"/>
    <dgm:cxn modelId="{1BDCEC43-C849-47D4-A2A1-7411322FF96C}" type="presOf" srcId="{FCDA5D35-C9DE-400E-B9AE-87B4081F696A}" destId="{775F55F7-8552-40D6-81D0-4ECABAB279DA}" srcOrd="0" destOrd="0" presId="urn:microsoft.com/office/officeart/2008/layout/RadialCluster"/>
    <dgm:cxn modelId="{51126B45-0F82-426E-8546-B8E41910CFF8}" type="presOf" srcId="{21783BA2-B057-4BAF-9AB1-EF3104542070}" destId="{BACE69E2-A042-4A96-B85A-84B96F6255A1}" srcOrd="0" destOrd="0" presId="urn:microsoft.com/office/officeart/2008/layout/RadialCluster"/>
    <dgm:cxn modelId="{680E0753-CC08-46EB-94F5-4C4FD9117433}" srcId="{939896EB-84D4-414A-B39B-ADD21BC7CA93}" destId="{8DDA858B-FA43-43BA-B397-EFBF499C7C09}" srcOrd="0" destOrd="0" parTransId="{465AC0F5-D294-4046-9863-E384D8141A0F}" sibTransId="{53678BEA-87E5-4A9B-8E31-AA4EA921766F}"/>
    <dgm:cxn modelId="{F4615357-805D-484F-9F86-49B2FADFA59F}" type="presOf" srcId="{156DD515-A7BD-4DB0-93B5-287C3F0D45DE}" destId="{7AFFBF3E-4E23-4FDD-99CD-8CF59CF85665}" srcOrd="0" destOrd="0" presId="urn:microsoft.com/office/officeart/2008/layout/RadialCluster"/>
    <dgm:cxn modelId="{83513585-7175-4D63-AE9D-90711D6A3866}" srcId="{E38D9505-EB6E-4B3F-A32F-EC0071D72B79}" destId="{939896EB-84D4-414A-B39B-ADD21BC7CA93}" srcOrd="0" destOrd="0" parTransId="{AFB0F2AD-5FDD-4CA9-BCE4-51C5F9F32AC8}" sibTransId="{44E9C186-272C-4B05-9743-23BB923D216B}"/>
    <dgm:cxn modelId="{4B0CF68D-C13B-49DD-AB7A-B88E7A1CD249}" type="presOf" srcId="{E38D9505-EB6E-4B3F-A32F-EC0071D72B79}" destId="{84FEDB82-BEF9-4B3D-9B9E-F043054F4CD5}" srcOrd="0" destOrd="0" presId="urn:microsoft.com/office/officeart/2008/layout/RadialCluster"/>
    <dgm:cxn modelId="{51CD2390-FDB6-46F8-BEE3-A0B57C609443}" type="presOf" srcId="{B0D77814-5F70-42BD-BC7E-5105AA893277}" destId="{D5E1C36F-5E70-4169-B2ED-F16D2D1E312F}" srcOrd="0" destOrd="0" presId="urn:microsoft.com/office/officeart/2008/layout/RadialCluster"/>
    <dgm:cxn modelId="{3E597A9F-D72A-43A8-8076-9A78AE54AE01}" type="presOf" srcId="{414ABD7C-EC8D-4DD6-B390-37461D0A7563}" destId="{B302AEF4-A1CC-4B63-9E02-C57D64F86B1D}" srcOrd="0" destOrd="0" presId="urn:microsoft.com/office/officeart/2008/layout/RadialCluster"/>
    <dgm:cxn modelId="{7E867BB4-12E6-44CE-8F9A-617796CEBF96}" type="presOf" srcId="{465AC0F5-D294-4046-9863-E384D8141A0F}" destId="{198D8A66-9F91-4B35-9875-FA400C0A939C}" srcOrd="0" destOrd="0" presId="urn:microsoft.com/office/officeart/2008/layout/RadialCluster"/>
    <dgm:cxn modelId="{534F38BD-5B79-4903-9BBF-32B949A2138F}" type="presOf" srcId="{563BA8E7-1E32-41E3-9113-82C756D7B3B6}" destId="{ED4C05D1-AE1F-4763-A8FD-0F91E38FE434}" srcOrd="0" destOrd="0" presId="urn:microsoft.com/office/officeart/2008/layout/RadialCluster"/>
    <dgm:cxn modelId="{6A637CC6-16D4-4399-B684-F62BDEBD6A12}" srcId="{939896EB-84D4-414A-B39B-ADD21BC7CA93}" destId="{64AD3C68-A3F2-4269-A49A-CDB629A8CC0F}" srcOrd="2" destOrd="0" parTransId="{14DED5BB-A7DF-4E6A-87FA-C834A74397A6}" sibTransId="{DB9EBF4E-4CD6-4531-B7A8-F7B0C7112740}"/>
    <dgm:cxn modelId="{FA9F51D5-53C7-4014-A916-0E95CA3AA4BC}" srcId="{939896EB-84D4-414A-B39B-ADD21BC7CA93}" destId="{563BA8E7-1E32-41E3-9113-82C756D7B3B6}" srcOrd="4" destOrd="0" parTransId="{21783BA2-B057-4BAF-9AB1-EF3104542070}" sibTransId="{FB3775EE-A9D4-44A7-823E-26ADEFD334E0}"/>
    <dgm:cxn modelId="{8504C9DE-2E30-42EC-953B-88D94E4B1AEB}" type="presOf" srcId="{0997D3CD-9061-401B-B37B-049622E5175D}" destId="{44D310AF-3DB4-418B-B5B5-D95B2DE00EB0}" srcOrd="0" destOrd="0" presId="urn:microsoft.com/office/officeart/2008/layout/RadialCluster"/>
    <dgm:cxn modelId="{8AFDADF3-42E5-4837-8439-8F29AEB0C03B}" srcId="{939896EB-84D4-414A-B39B-ADD21BC7CA93}" destId="{FCDA5D35-C9DE-400E-B9AE-87B4081F696A}" srcOrd="5" destOrd="0" parTransId="{9B3D7AC1-FBAA-4EEA-8529-402A6056C77C}" sibTransId="{9D02CC90-6BB7-43CE-B396-BE3E46F56794}"/>
    <dgm:cxn modelId="{0965B6B0-937F-4C5F-AAFA-21B6CB96BABC}" type="presParOf" srcId="{84FEDB82-BEF9-4B3D-9B9E-F043054F4CD5}" destId="{7C1B7540-E9B3-41CC-A6AF-492D2BBA4475}" srcOrd="0" destOrd="0" presId="urn:microsoft.com/office/officeart/2008/layout/RadialCluster"/>
    <dgm:cxn modelId="{82813493-D13E-4639-9AFD-96BBFECAB9BB}" type="presParOf" srcId="{7C1B7540-E9B3-41CC-A6AF-492D2BBA4475}" destId="{A4F701B7-D5AD-48E1-BEE5-04BFA7CA6188}" srcOrd="0" destOrd="0" presId="urn:microsoft.com/office/officeart/2008/layout/RadialCluster"/>
    <dgm:cxn modelId="{C4A2742B-8183-45F8-92ED-AA669E900130}" type="presParOf" srcId="{7C1B7540-E9B3-41CC-A6AF-492D2BBA4475}" destId="{198D8A66-9F91-4B35-9875-FA400C0A939C}" srcOrd="1" destOrd="0" presId="urn:microsoft.com/office/officeart/2008/layout/RadialCluster"/>
    <dgm:cxn modelId="{ED64BEA9-84E8-49C6-BBF2-82765135CE06}" type="presParOf" srcId="{7C1B7540-E9B3-41CC-A6AF-492D2BBA4475}" destId="{C27E32B3-D1C9-40A4-9F9F-6884A934BB7D}" srcOrd="2" destOrd="0" presId="urn:microsoft.com/office/officeart/2008/layout/RadialCluster"/>
    <dgm:cxn modelId="{B695952E-F2D6-42B5-8B07-984BF2D60443}" type="presParOf" srcId="{7C1B7540-E9B3-41CC-A6AF-492D2BBA4475}" destId="{D5E1C36F-5E70-4169-B2ED-F16D2D1E312F}" srcOrd="3" destOrd="0" presId="urn:microsoft.com/office/officeart/2008/layout/RadialCluster"/>
    <dgm:cxn modelId="{50AA7EFC-287A-46A4-A4ED-464947F19921}" type="presParOf" srcId="{7C1B7540-E9B3-41CC-A6AF-492D2BBA4475}" destId="{44D310AF-3DB4-418B-B5B5-D95B2DE00EB0}" srcOrd="4" destOrd="0" presId="urn:microsoft.com/office/officeart/2008/layout/RadialCluster"/>
    <dgm:cxn modelId="{9EFD76F1-0782-4453-9ED4-56D1BE95B9D9}" type="presParOf" srcId="{7C1B7540-E9B3-41CC-A6AF-492D2BBA4475}" destId="{7F07700C-EFC2-4BA2-BFC0-5EADACA3194B}" srcOrd="5" destOrd="0" presId="urn:microsoft.com/office/officeart/2008/layout/RadialCluster"/>
    <dgm:cxn modelId="{FF2DC3B9-AE6D-4BCB-AEEA-F932AC683E5F}" type="presParOf" srcId="{7C1B7540-E9B3-41CC-A6AF-492D2BBA4475}" destId="{58FE29AD-3FF9-4E0A-8AE3-4FE7DA8445F9}" srcOrd="6" destOrd="0" presId="urn:microsoft.com/office/officeart/2008/layout/RadialCluster"/>
    <dgm:cxn modelId="{2C2A9BAE-D0FF-448E-9BEF-1A47F39B90B0}" type="presParOf" srcId="{7C1B7540-E9B3-41CC-A6AF-492D2BBA4475}" destId="{7AFFBF3E-4E23-4FDD-99CD-8CF59CF85665}" srcOrd="7" destOrd="0" presId="urn:microsoft.com/office/officeart/2008/layout/RadialCluster"/>
    <dgm:cxn modelId="{1723EC89-2434-4876-9AB7-28D866754697}" type="presParOf" srcId="{7C1B7540-E9B3-41CC-A6AF-492D2BBA4475}" destId="{D1E98100-B66A-4943-9A0B-227E016C36A2}" srcOrd="8" destOrd="0" presId="urn:microsoft.com/office/officeart/2008/layout/RadialCluster"/>
    <dgm:cxn modelId="{0D8BE4E9-6A0A-4550-BE96-729DD1C985E9}" type="presParOf" srcId="{7C1B7540-E9B3-41CC-A6AF-492D2BBA4475}" destId="{BACE69E2-A042-4A96-B85A-84B96F6255A1}" srcOrd="9" destOrd="0" presId="urn:microsoft.com/office/officeart/2008/layout/RadialCluster"/>
    <dgm:cxn modelId="{3DAE6224-EED7-4D1A-8428-608A643E6247}" type="presParOf" srcId="{7C1B7540-E9B3-41CC-A6AF-492D2BBA4475}" destId="{ED4C05D1-AE1F-4763-A8FD-0F91E38FE434}" srcOrd="10" destOrd="0" presId="urn:microsoft.com/office/officeart/2008/layout/RadialCluster"/>
    <dgm:cxn modelId="{B307241A-BD03-4021-9B14-C51FA75265BC}" type="presParOf" srcId="{7C1B7540-E9B3-41CC-A6AF-492D2BBA4475}" destId="{EE43163B-2763-4BD6-B3F1-7342539B154F}" srcOrd="11" destOrd="0" presId="urn:microsoft.com/office/officeart/2008/layout/RadialCluster"/>
    <dgm:cxn modelId="{6CB490F5-F0D4-4EA1-8C8C-E1555F079058}" type="presParOf" srcId="{7C1B7540-E9B3-41CC-A6AF-492D2BBA4475}" destId="{775F55F7-8552-40D6-81D0-4ECABAB279DA}" srcOrd="12" destOrd="0" presId="urn:microsoft.com/office/officeart/2008/layout/RadialCluster"/>
    <dgm:cxn modelId="{920BB4F1-546E-4782-9AC4-4375FA8C2872}" type="presParOf" srcId="{7C1B7540-E9B3-41CC-A6AF-492D2BBA4475}" destId="{B302AEF4-A1CC-4B63-9E02-C57D64F86B1D}" srcOrd="13" destOrd="0" presId="urn:microsoft.com/office/officeart/2008/layout/RadialCluster"/>
    <dgm:cxn modelId="{AAE4B6C9-F997-4B66-BDA0-6F88A6B3BCCB}" type="presParOf" srcId="{7C1B7540-E9B3-41CC-A6AF-492D2BBA4475}" destId="{4FBB0F10-9194-4A92-9A8F-DC3C2125B2E5}"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3A266-ECF8-463E-B080-C6F8ACDF4FEA}">
      <dsp:nvSpPr>
        <dsp:cNvPr id="0" name=""/>
        <dsp:cNvSpPr/>
      </dsp:nvSpPr>
      <dsp:spPr>
        <a:xfrm>
          <a:off x="0" y="435527"/>
          <a:ext cx="2539999" cy="1524000"/>
        </a:xfrm>
        <a:prstGeom prst="rect">
          <a:avLst/>
        </a:prstGeom>
        <a:solidFill>
          <a:schemeClr val="accent3">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1. Who can be a practice supervisor?</a:t>
          </a:r>
          <a:endParaRPr lang="en-GB" sz="2000" b="1" kern="1200" dirty="0">
            <a:solidFill>
              <a:schemeClr val="bg1"/>
            </a:solidFill>
          </a:endParaRPr>
        </a:p>
      </dsp:txBody>
      <dsp:txXfrm>
        <a:off x="0" y="435527"/>
        <a:ext cx="2539999" cy="1524000"/>
      </dsp:txXfrm>
    </dsp:sp>
    <dsp:sp modelId="{984204CA-C869-430C-95D6-ABA24B18469E}">
      <dsp:nvSpPr>
        <dsp:cNvPr id="0" name=""/>
        <dsp:cNvSpPr/>
      </dsp:nvSpPr>
      <dsp:spPr>
        <a:xfrm>
          <a:off x="2794000" y="435527"/>
          <a:ext cx="2539999" cy="1524000"/>
        </a:xfrm>
        <a:prstGeom prst="rect">
          <a:avLst/>
        </a:prstGeom>
        <a:solidFill>
          <a:schemeClr val="accent3">
            <a:alpha val="90000"/>
            <a:hueOff val="0"/>
            <a:satOff val="0"/>
            <a:lumOff val="0"/>
            <a:alphaOff val="-8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2. Who can be a practice assessor?</a:t>
          </a:r>
          <a:endParaRPr lang="en-GB" sz="2000" b="1" kern="1200" dirty="0">
            <a:solidFill>
              <a:schemeClr val="tx1"/>
            </a:solidFill>
          </a:endParaRPr>
        </a:p>
      </dsp:txBody>
      <dsp:txXfrm>
        <a:off x="2794000" y="435527"/>
        <a:ext cx="2539999" cy="1524000"/>
      </dsp:txXfrm>
    </dsp:sp>
    <dsp:sp modelId="{F049CFC6-060A-40A8-8D69-8F7001E99DC7}">
      <dsp:nvSpPr>
        <dsp:cNvPr id="0" name=""/>
        <dsp:cNvSpPr/>
      </dsp:nvSpPr>
      <dsp:spPr>
        <a:xfrm>
          <a:off x="5587999" y="435527"/>
          <a:ext cx="2539999" cy="1524000"/>
        </a:xfrm>
        <a:prstGeom prst="rect">
          <a:avLst/>
        </a:prstGeom>
        <a:solidFill>
          <a:schemeClr val="accent3">
            <a:alpha val="90000"/>
            <a:hueOff val="0"/>
            <a:satOff val="0"/>
            <a:lumOff val="0"/>
            <a:alphaOff val="-16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3. What is the main role of the practice supervisor</a:t>
          </a:r>
          <a:endParaRPr lang="en-GB" sz="2000" b="1" kern="1200" dirty="0"/>
        </a:p>
      </dsp:txBody>
      <dsp:txXfrm>
        <a:off x="5587999" y="435527"/>
        <a:ext cx="2539999" cy="1524000"/>
      </dsp:txXfrm>
    </dsp:sp>
    <dsp:sp modelId="{21FA21C3-6AD8-47E7-8C9B-CC7B234C6083}">
      <dsp:nvSpPr>
        <dsp:cNvPr id="0" name=""/>
        <dsp:cNvSpPr/>
      </dsp:nvSpPr>
      <dsp:spPr>
        <a:xfrm>
          <a:off x="0" y="2213527"/>
          <a:ext cx="2539999" cy="1524000"/>
        </a:xfrm>
        <a:prstGeom prst="rect">
          <a:avLst/>
        </a:prstGeom>
        <a:solidFill>
          <a:schemeClr val="accent3">
            <a:alpha val="90000"/>
            <a:hueOff val="0"/>
            <a:satOff val="0"/>
            <a:lumOff val="0"/>
            <a:alphaOff val="-24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4. What is the main role of the practice assessor?</a:t>
          </a:r>
          <a:endParaRPr lang="en-GB" sz="2000" b="1" kern="1200" dirty="0">
            <a:solidFill>
              <a:schemeClr val="tx1"/>
            </a:solidFill>
          </a:endParaRPr>
        </a:p>
      </dsp:txBody>
      <dsp:txXfrm>
        <a:off x="0" y="2213527"/>
        <a:ext cx="2539999" cy="1524000"/>
      </dsp:txXfrm>
    </dsp:sp>
    <dsp:sp modelId="{331411F3-17A8-4C41-AACB-E1E0D43A8E12}">
      <dsp:nvSpPr>
        <dsp:cNvPr id="0" name=""/>
        <dsp:cNvSpPr/>
      </dsp:nvSpPr>
      <dsp:spPr>
        <a:xfrm>
          <a:off x="2794000" y="2213527"/>
          <a:ext cx="2539999" cy="1524000"/>
        </a:xfrm>
        <a:prstGeom prst="rect">
          <a:avLst/>
        </a:prstGeom>
        <a:solidFill>
          <a:schemeClr val="accent3">
            <a:alpha val="90000"/>
            <a:hueOff val="0"/>
            <a:satOff val="0"/>
            <a:lumOff val="0"/>
            <a:alphaOff val="-32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5. What is the role of the academic assessor?</a:t>
          </a:r>
          <a:endParaRPr lang="en-GB" sz="2000" b="1" kern="1200" dirty="0">
            <a:solidFill>
              <a:schemeClr val="bg1"/>
            </a:solidFill>
          </a:endParaRPr>
        </a:p>
      </dsp:txBody>
      <dsp:txXfrm>
        <a:off x="2794000" y="2213527"/>
        <a:ext cx="2539999" cy="1524000"/>
      </dsp:txXfrm>
    </dsp:sp>
    <dsp:sp modelId="{9BD02787-72D7-4B12-9575-269ECCE7454B}">
      <dsp:nvSpPr>
        <dsp:cNvPr id="0" name=""/>
        <dsp:cNvSpPr/>
      </dsp:nvSpPr>
      <dsp:spPr>
        <a:xfrm>
          <a:off x="5587999" y="2213527"/>
          <a:ext cx="2539999" cy="1524000"/>
        </a:xfrm>
        <a:prstGeom prst="rect">
          <a:avLst/>
        </a:prstGeom>
        <a:solidFill>
          <a:schemeClr val="accent3">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6. What is meant by  supernumerary status on placement?</a:t>
          </a:r>
          <a:endParaRPr lang="en-GB" sz="2000" b="1" kern="1200" dirty="0">
            <a:solidFill>
              <a:schemeClr val="tx1"/>
            </a:solidFill>
          </a:endParaRPr>
        </a:p>
      </dsp:txBody>
      <dsp:txXfrm>
        <a:off x="5587999" y="2213527"/>
        <a:ext cx="2539999" cy="1524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ACAC8-92B4-4B88-B427-7DFB954FE5EB}">
      <dsp:nvSpPr>
        <dsp:cNvPr id="0" name=""/>
        <dsp:cNvSpPr/>
      </dsp:nvSpPr>
      <dsp:spPr>
        <a:xfrm>
          <a:off x="3539746" y="1589613"/>
          <a:ext cx="2000228" cy="1260075"/>
        </a:xfrm>
        <a:prstGeom prst="ellipse">
          <a:avLst/>
        </a:prstGeom>
        <a:solidFill>
          <a:schemeClr val="accent4">
            <a:lumMod val="40000"/>
            <a:lumOff val="60000"/>
            <a:alpha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b="1" kern="1200"/>
            <a:t>Practice Assessor</a:t>
          </a:r>
          <a:endParaRPr lang="en-GB" sz="2500" b="1" kern="1200"/>
        </a:p>
      </dsp:txBody>
      <dsp:txXfrm>
        <a:off x="3832673" y="1774147"/>
        <a:ext cx="1414374" cy="891007"/>
      </dsp:txXfrm>
    </dsp:sp>
    <dsp:sp modelId="{F85D543A-188B-452F-A512-40046B460A07}">
      <dsp:nvSpPr>
        <dsp:cNvPr id="0" name=""/>
        <dsp:cNvSpPr/>
      </dsp:nvSpPr>
      <dsp:spPr>
        <a:xfrm>
          <a:off x="3410204" y="568"/>
          <a:ext cx="2430804" cy="1175253"/>
        </a:xfrm>
        <a:prstGeom prst="ellipse">
          <a:avLst/>
        </a:prstGeom>
        <a:solidFill>
          <a:schemeClr val="accent2">
            <a:lumMod val="40000"/>
            <a:lumOff val="60000"/>
            <a:alpha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Provides appropriate  learning opportunities</a:t>
          </a:r>
          <a:endParaRPr lang="en-GB" sz="1800" kern="1200"/>
        </a:p>
      </dsp:txBody>
      <dsp:txXfrm>
        <a:off x="3766187" y="172680"/>
        <a:ext cx="1718838" cy="831029"/>
      </dsp:txXfrm>
    </dsp:sp>
    <dsp:sp modelId="{340EA4D3-34A2-4D62-AC2C-4B796850277A}">
      <dsp:nvSpPr>
        <dsp:cNvPr id="0" name=""/>
        <dsp:cNvSpPr/>
      </dsp:nvSpPr>
      <dsp:spPr>
        <a:xfrm>
          <a:off x="1797816" y="2903893"/>
          <a:ext cx="2504341" cy="1184169"/>
        </a:xfrm>
        <a:prstGeom prst="ellipse">
          <a:avLst/>
        </a:prstGeom>
        <a:solidFill>
          <a:srgbClr val="CD4BCD">
            <a:alpha val="49804"/>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Provides verbal and written feedback</a:t>
          </a:r>
          <a:endParaRPr lang="en-GB" sz="1800" kern="1200"/>
        </a:p>
      </dsp:txBody>
      <dsp:txXfrm>
        <a:off x="2164568" y="3077311"/>
        <a:ext cx="1770837" cy="837333"/>
      </dsp:txXfrm>
    </dsp:sp>
    <dsp:sp modelId="{2E17F5B4-D002-41D4-B414-1EFB5FA56E31}">
      <dsp:nvSpPr>
        <dsp:cNvPr id="0" name=""/>
        <dsp:cNvSpPr/>
      </dsp:nvSpPr>
      <dsp:spPr>
        <a:xfrm>
          <a:off x="6374382" y="1751547"/>
          <a:ext cx="2395078" cy="1256333"/>
        </a:xfrm>
        <a:prstGeom prst="ellipse">
          <a:avLst/>
        </a:prstGeom>
        <a:solidFill>
          <a:srgbClr val="D4C556">
            <a:alpha val="49804"/>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Gathers feedback on performance from PS and others</a:t>
          </a:r>
          <a:endParaRPr lang="en-GB" sz="1800" kern="1200"/>
        </a:p>
      </dsp:txBody>
      <dsp:txXfrm>
        <a:off x="6725133" y="1935533"/>
        <a:ext cx="1693576" cy="888361"/>
      </dsp:txXfrm>
    </dsp:sp>
    <dsp:sp modelId="{D70B38DD-A1F9-4DB8-AD3A-7B977C3DE26C}">
      <dsp:nvSpPr>
        <dsp:cNvPr id="0" name=""/>
        <dsp:cNvSpPr/>
      </dsp:nvSpPr>
      <dsp:spPr>
        <a:xfrm>
          <a:off x="4778181" y="2854435"/>
          <a:ext cx="2282001" cy="1184169"/>
        </a:xfrm>
        <a:prstGeom prst="ellipse">
          <a:avLst/>
        </a:prstGeom>
        <a:solidFill>
          <a:schemeClr val="accent4">
            <a:lumMod val="75000"/>
            <a:alpha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Conducts evidence-based assessments</a:t>
          </a:r>
          <a:endParaRPr lang="en-GB" sz="1800" kern="1200"/>
        </a:p>
      </dsp:txBody>
      <dsp:txXfrm>
        <a:off x="5112372" y="3027853"/>
        <a:ext cx="1613619" cy="837333"/>
      </dsp:txXfrm>
    </dsp:sp>
    <dsp:sp modelId="{3E412B64-9AA9-4AAD-86BD-5C959190A7BB}">
      <dsp:nvSpPr>
        <dsp:cNvPr id="0" name=""/>
        <dsp:cNvSpPr/>
      </dsp:nvSpPr>
      <dsp:spPr>
        <a:xfrm>
          <a:off x="560356" y="1784839"/>
          <a:ext cx="2268644" cy="1034550"/>
        </a:xfrm>
        <a:prstGeom prst="ellipse">
          <a:avLst/>
        </a:prstGeom>
        <a:solidFill>
          <a:schemeClr val="accent6">
            <a:lumMod val="75000"/>
            <a:alpha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Liaises with nominated AA</a:t>
          </a:r>
          <a:endParaRPr lang="en-GB" sz="1800" kern="1200"/>
        </a:p>
      </dsp:txBody>
      <dsp:txXfrm>
        <a:off x="892591" y="1936345"/>
        <a:ext cx="1604174" cy="731538"/>
      </dsp:txXfrm>
    </dsp:sp>
    <dsp:sp modelId="{EE47FE69-5A50-4579-865E-E87F480CB87D}">
      <dsp:nvSpPr>
        <dsp:cNvPr id="0" name=""/>
        <dsp:cNvSpPr/>
      </dsp:nvSpPr>
      <dsp:spPr>
        <a:xfrm>
          <a:off x="5987764" y="425327"/>
          <a:ext cx="2301872" cy="1184169"/>
        </a:xfrm>
        <a:prstGeom prst="ellipse">
          <a:avLst/>
        </a:prstGeom>
        <a:solidFill>
          <a:srgbClr val="A8F072">
            <a:alpha val="49804"/>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Maintains relevant knowledge and experience </a:t>
          </a:r>
          <a:endParaRPr lang="en-GB" sz="1800" kern="1200"/>
        </a:p>
      </dsp:txBody>
      <dsp:txXfrm>
        <a:off x="6324865" y="598745"/>
        <a:ext cx="1627670" cy="837333"/>
      </dsp:txXfrm>
    </dsp:sp>
    <dsp:sp modelId="{00730CC0-F707-4603-B898-72C68A148600}">
      <dsp:nvSpPr>
        <dsp:cNvPr id="0" name=""/>
        <dsp:cNvSpPr/>
      </dsp:nvSpPr>
      <dsp:spPr>
        <a:xfrm>
          <a:off x="640202" y="398539"/>
          <a:ext cx="2348469" cy="1231027"/>
        </a:xfrm>
        <a:prstGeom prst="ellipse">
          <a:avLst/>
        </a:prstGeom>
        <a:solidFill>
          <a:schemeClr val="accent1">
            <a:alpha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a:t>Raises and manages </a:t>
          </a:r>
          <a:r>
            <a:rPr lang="en-US" sz="1800" kern="1200">
              <a:latin typeface="Aptos Display" panose="02110004020202020204"/>
            </a:rPr>
            <a:t>performance concerns</a:t>
          </a:r>
          <a:r>
            <a:rPr lang="en-US" sz="1800" kern="1200"/>
            <a:t> </a:t>
          </a:r>
          <a:endParaRPr lang="en-GB" sz="1800" kern="1200"/>
        </a:p>
      </dsp:txBody>
      <dsp:txXfrm>
        <a:off x="984127" y="578819"/>
        <a:ext cx="1660619" cy="8704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701B7-D5AD-48E1-BEE5-04BFA7CA6188}">
      <dsp:nvSpPr>
        <dsp:cNvPr id="0" name=""/>
        <dsp:cNvSpPr/>
      </dsp:nvSpPr>
      <dsp:spPr>
        <a:xfrm>
          <a:off x="3507325" y="1709930"/>
          <a:ext cx="1385363" cy="1385363"/>
        </a:xfrm>
        <a:prstGeom prst="roundRect">
          <a:avLst/>
        </a:prstGeom>
        <a:solidFill>
          <a:schemeClr val="bg2">
            <a:lumMod val="9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Student</a:t>
          </a:r>
          <a:endParaRPr lang="en-GB" sz="2500" kern="1200" dirty="0">
            <a:solidFill>
              <a:schemeClr val="tx1"/>
            </a:solidFill>
          </a:endParaRPr>
        </a:p>
      </dsp:txBody>
      <dsp:txXfrm>
        <a:off x="3574953" y="1777558"/>
        <a:ext cx="1250107" cy="1250107"/>
      </dsp:txXfrm>
    </dsp:sp>
    <dsp:sp modelId="{198D8A66-9F91-4B35-9875-FA400C0A939C}">
      <dsp:nvSpPr>
        <dsp:cNvPr id="0" name=""/>
        <dsp:cNvSpPr/>
      </dsp:nvSpPr>
      <dsp:spPr>
        <a:xfrm rot="16200000">
          <a:off x="3832498" y="1342421"/>
          <a:ext cx="735018" cy="0"/>
        </a:xfrm>
        <a:custGeom>
          <a:avLst/>
          <a:gdLst/>
          <a:ahLst/>
          <a:cxnLst/>
          <a:rect l="0" t="0" r="0" b="0"/>
          <a:pathLst>
            <a:path>
              <a:moveTo>
                <a:pt x="0" y="0"/>
              </a:moveTo>
              <a:lnTo>
                <a:pt x="735018" y="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7E32B3-D1C9-40A4-9F9F-6884A934BB7D}">
      <dsp:nvSpPr>
        <dsp:cNvPr id="0" name=""/>
        <dsp:cNvSpPr/>
      </dsp:nvSpPr>
      <dsp:spPr>
        <a:xfrm>
          <a:off x="3347039" y="46718"/>
          <a:ext cx="1705935" cy="928193"/>
        </a:xfrm>
        <a:prstGeom prst="roundRect">
          <a:avLst/>
        </a:prstGeom>
        <a:solidFill>
          <a:schemeClr val="tx2">
            <a:lumMod val="25000"/>
            <a:lumOff val="75000"/>
          </a:schemeClr>
        </a:solidFill>
        <a:ln w="1905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Arial" panose="020B0604020202020204" pitchFamily="34" charset="0"/>
              <a:cs typeface="Arial" panose="020B0604020202020204" pitchFamily="34" charset="0"/>
            </a:rPr>
            <a:t>Changes in attitudes and </a:t>
          </a:r>
          <a:r>
            <a:rPr lang="en-US" sz="1800" b="0" kern="1200" dirty="0" err="1">
              <a:latin typeface="Arial" panose="020B0604020202020204" pitchFamily="34" charset="0"/>
              <a:cs typeface="Arial" panose="020B0604020202020204" pitchFamily="34" charset="0"/>
            </a:rPr>
            <a:t>behaviours</a:t>
          </a:r>
          <a:endParaRPr lang="en-GB" sz="1800" b="0" kern="1200" dirty="0">
            <a:latin typeface="Arial" panose="020B0604020202020204" pitchFamily="34" charset="0"/>
            <a:cs typeface="Arial" panose="020B0604020202020204" pitchFamily="34" charset="0"/>
          </a:endParaRPr>
        </a:p>
      </dsp:txBody>
      <dsp:txXfrm>
        <a:off x="3392350" y="92029"/>
        <a:ext cx="1615313" cy="837571"/>
      </dsp:txXfrm>
    </dsp:sp>
    <dsp:sp modelId="{D5E1C36F-5E70-4169-B2ED-F16D2D1E312F}">
      <dsp:nvSpPr>
        <dsp:cNvPr id="0" name=""/>
        <dsp:cNvSpPr/>
      </dsp:nvSpPr>
      <dsp:spPr>
        <a:xfrm rot="19846759">
          <a:off x="4870233" y="1929011"/>
          <a:ext cx="352927" cy="0"/>
        </a:xfrm>
        <a:custGeom>
          <a:avLst/>
          <a:gdLst/>
          <a:ahLst/>
          <a:cxnLst/>
          <a:rect l="0" t="0" r="0" b="0"/>
          <a:pathLst>
            <a:path>
              <a:moveTo>
                <a:pt x="0" y="0"/>
              </a:moveTo>
              <a:lnTo>
                <a:pt x="352927" y="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D310AF-3DB4-418B-B5B5-D95B2DE00EB0}">
      <dsp:nvSpPr>
        <dsp:cNvPr id="0" name=""/>
        <dsp:cNvSpPr/>
      </dsp:nvSpPr>
      <dsp:spPr>
        <a:xfrm>
          <a:off x="5200705" y="980346"/>
          <a:ext cx="1424581" cy="928193"/>
        </a:xfrm>
        <a:prstGeom prst="roundRect">
          <a:avLst/>
        </a:prstGeom>
        <a:solidFill>
          <a:schemeClr val="tx2">
            <a:lumMod val="10000"/>
            <a:lumOff val="90000"/>
          </a:schemeClr>
        </a:solidFill>
        <a:ln w="1905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Lack of knowledge</a:t>
          </a:r>
          <a:endParaRPr lang="en-GB" sz="1800" kern="1200" dirty="0">
            <a:latin typeface="Arial" panose="020B0604020202020204" pitchFamily="34" charset="0"/>
            <a:cs typeface="Arial" panose="020B0604020202020204" pitchFamily="34" charset="0"/>
          </a:endParaRPr>
        </a:p>
      </dsp:txBody>
      <dsp:txXfrm>
        <a:off x="5246016" y="1025657"/>
        <a:ext cx="1333959" cy="837571"/>
      </dsp:txXfrm>
    </dsp:sp>
    <dsp:sp modelId="{7F07700C-EFC2-4BA2-BFC0-5EADACA3194B}">
      <dsp:nvSpPr>
        <dsp:cNvPr id="0" name=""/>
        <dsp:cNvSpPr/>
      </dsp:nvSpPr>
      <dsp:spPr>
        <a:xfrm rot="771429">
          <a:off x="4887404" y="2607614"/>
          <a:ext cx="421554" cy="0"/>
        </a:xfrm>
        <a:custGeom>
          <a:avLst/>
          <a:gdLst/>
          <a:ahLst/>
          <a:cxnLst/>
          <a:rect l="0" t="0" r="0" b="0"/>
          <a:pathLst>
            <a:path>
              <a:moveTo>
                <a:pt x="0" y="0"/>
              </a:moveTo>
              <a:lnTo>
                <a:pt x="421554" y="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FE29AD-3FF9-4E0A-8AE3-4FE7DA8445F9}">
      <dsp:nvSpPr>
        <dsp:cNvPr id="0" name=""/>
        <dsp:cNvSpPr/>
      </dsp:nvSpPr>
      <dsp:spPr>
        <a:xfrm>
          <a:off x="5303674" y="2359479"/>
          <a:ext cx="1481396" cy="928193"/>
        </a:xfrm>
        <a:prstGeom prst="roundRect">
          <a:avLst/>
        </a:prstGeom>
        <a:solidFill>
          <a:schemeClr val="tx2">
            <a:lumMod val="25000"/>
            <a:lumOff val="75000"/>
          </a:schemeClr>
        </a:solidFill>
        <a:ln w="1905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Poor performance</a:t>
          </a:r>
          <a:endParaRPr lang="en-GB" sz="1800" kern="1200" dirty="0">
            <a:latin typeface="Arial" panose="020B0604020202020204" pitchFamily="34" charset="0"/>
            <a:cs typeface="Arial" panose="020B0604020202020204" pitchFamily="34" charset="0"/>
          </a:endParaRPr>
        </a:p>
      </dsp:txBody>
      <dsp:txXfrm>
        <a:off x="5348985" y="2404790"/>
        <a:ext cx="1390774" cy="837571"/>
      </dsp:txXfrm>
    </dsp:sp>
    <dsp:sp modelId="{7AFFBF3E-4E23-4FDD-99CD-8CF59CF85665}">
      <dsp:nvSpPr>
        <dsp:cNvPr id="0" name=""/>
        <dsp:cNvSpPr/>
      </dsp:nvSpPr>
      <dsp:spPr>
        <a:xfrm rot="3151394">
          <a:off x="4625744" y="3308773"/>
          <a:ext cx="538003" cy="0"/>
        </a:xfrm>
        <a:custGeom>
          <a:avLst/>
          <a:gdLst/>
          <a:ahLst/>
          <a:cxnLst/>
          <a:rect l="0" t="0" r="0" b="0"/>
          <a:pathLst>
            <a:path>
              <a:moveTo>
                <a:pt x="0" y="0"/>
              </a:moveTo>
              <a:lnTo>
                <a:pt x="538003" y="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E98100-B66A-4943-9A0B-227E016C36A2}">
      <dsp:nvSpPr>
        <dsp:cNvPr id="0" name=""/>
        <dsp:cNvSpPr/>
      </dsp:nvSpPr>
      <dsp:spPr>
        <a:xfrm>
          <a:off x="4563297" y="3522252"/>
          <a:ext cx="1701870" cy="928193"/>
        </a:xfrm>
        <a:prstGeom prst="roundRect">
          <a:avLst/>
        </a:prstGeom>
        <a:solidFill>
          <a:schemeClr val="accent4">
            <a:lumMod val="20000"/>
            <a:lumOff val="80000"/>
          </a:schemeClr>
        </a:solidFill>
        <a:ln w="1905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Lack of self-awareness</a:t>
          </a:r>
          <a:endParaRPr lang="en-GB" sz="1800" kern="1200" dirty="0">
            <a:latin typeface="Arial" panose="020B0604020202020204" pitchFamily="34" charset="0"/>
            <a:cs typeface="Arial" panose="020B0604020202020204" pitchFamily="34" charset="0"/>
          </a:endParaRPr>
        </a:p>
      </dsp:txBody>
      <dsp:txXfrm>
        <a:off x="4608608" y="3567563"/>
        <a:ext cx="1611248" cy="837571"/>
      </dsp:txXfrm>
    </dsp:sp>
    <dsp:sp modelId="{BACE69E2-A042-4A96-B85A-84B96F6255A1}">
      <dsp:nvSpPr>
        <dsp:cNvPr id="0" name=""/>
        <dsp:cNvSpPr/>
      </dsp:nvSpPr>
      <dsp:spPr>
        <a:xfrm rot="7638362">
          <a:off x="3130997" y="3363330"/>
          <a:ext cx="673958" cy="0"/>
        </a:xfrm>
        <a:custGeom>
          <a:avLst/>
          <a:gdLst/>
          <a:ahLst/>
          <a:cxnLst/>
          <a:rect l="0" t="0" r="0" b="0"/>
          <a:pathLst>
            <a:path>
              <a:moveTo>
                <a:pt x="0" y="0"/>
              </a:moveTo>
              <a:lnTo>
                <a:pt x="673958" y="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4C05D1-AE1F-4763-A8FD-0F91E38FE434}">
      <dsp:nvSpPr>
        <dsp:cNvPr id="0" name=""/>
        <dsp:cNvSpPr/>
      </dsp:nvSpPr>
      <dsp:spPr>
        <a:xfrm>
          <a:off x="2054261" y="3631366"/>
          <a:ext cx="1877994" cy="709965"/>
        </a:xfrm>
        <a:prstGeom prst="roundRect">
          <a:avLst/>
        </a:prstGeom>
        <a:solidFill>
          <a:schemeClr val="tx2">
            <a:lumMod val="25000"/>
            <a:lumOff val="75000"/>
          </a:schemeClr>
        </a:solidFill>
        <a:ln w="1905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Poor time management</a:t>
          </a:r>
          <a:endParaRPr lang="en-GB" sz="1800" kern="1200" dirty="0">
            <a:latin typeface="Arial" panose="020B0604020202020204" pitchFamily="34" charset="0"/>
            <a:cs typeface="Arial" panose="020B0604020202020204" pitchFamily="34" charset="0"/>
          </a:endParaRPr>
        </a:p>
      </dsp:txBody>
      <dsp:txXfrm>
        <a:off x="2088919" y="3666024"/>
        <a:ext cx="1808678" cy="640649"/>
      </dsp:txXfrm>
    </dsp:sp>
    <dsp:sp modelId="{EE43163B-2763-4BD6-B3F1-7342539B154F}">
      <dsp:nvSpPr>
        <dsp:cNvPr id="0" name=""/>
        <dsp:cNvSpPr/>
      </dsp:nvSpPr>
      <dsp:spPr>
        <a:xfrm rot="10028571">
          <a:off x="3311525" y="2582773"/>
          <a:ext cx="198286" cy="0"/>
        </a:xfrm>
        <a:custGeom>
          <a:avLst/>
          <a:gdLst/>
          <a:ahLst/>
          <a:cxnLst/>
          <a:rect l="0" t="0" r="0" b="0"/>
          <a:pathLst>
            <a:path>
              <a:moveTo>
                <a:pt x="0" y="0"/>
              </a:moveTo>
              <a:lnTo>
                <a:pt x="198286" y="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5F55F7-8552-40D6-81D0-4ECABAB279DA}">
      <dsp:nvSpPr>
        <dsp:cNvPr id="0" name=""/>
        <dsp:cNvSpPr/>
      </dsp:nvSpPr>
      <dsp:spPr>
        <a:xfrm>
          <a:off x="1397273" y="2359479"/>
          <a:ext cx="1916737" cy="928193"/>
        </a:xfrm>
        <a:prstGeom prst="roundRect">
          <a:avLst/>
        </a:prstGeom>
        <a:solidFill>
          <a:schemeClr val="tx2">
            <a:lumMod val="10000"/>
            <a:lumOff val="90000"/>
          </a:schemeClr>
        </a:solidFill>
        <a:ln w="1905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Poor communication </a:t>
          </a:r>
          <a:endParaRPr lang="en-GB" sz="1800" kern="1200" dirty="0">
            <a:latin typeface="Arial" panose="020B0604020202020204" pitchFamily="34" charset="0"/>
            <a:cs typeface="Arial" panose="020B0604020202020204" pitchFamily="34" charset="0"/>
          </a:endParaRPr>
        </a:p>
      </dsp:txBody>
      <dsp:txXfrm>
        <a:off x="1442584" y="2404790"/>
        <a:ext cx="1826115" cy="837571"/>
      </dsp:txXfrm>
    </dsp:sp>
    <dsp:sp modelId="{B302AEF4-A1CC-4B63-9E02-C57D64F86B1D}">
      <dsp:nvSpPr>
        <dsp:cNvPr id="0" name=""/>
        <dsp:cNvSpPr/>
      </dsp:nvSpPr>
      <dsp:spPr>
        <a:xfrm rot="12718281">
          <a:off x="3193963" y="1880487"/>
          <a:ext cx="339079" cy="0"/>
        </a:xfrm>
        <a:custGeom>
          <a:avLst/>
          <a:gdLst/>
          <a:ahLst/>
          <a:cxnLst/>
          <a:rect l="0" t="0" r="0" b="0"/>
          <a:pathLst>
            <a:path>
              <a:moveTo>
                <a:pt x="0" y="0"/>
              </a:moveTo>
              <a:lnTo>
                <a:pt x="339079" y="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BB0F10-9194-4A92-9A8F-DC3C2125B2E5}">
      <dsp:nvSpPr>
        <dsp:cNvPr id="0" name=""/>
        <dsp:cNvSpPr/>
      </dsp:nvSpPr>
      <dsp:spPr>
        <a:xfrm>
          <a:off x="1775643" y="875955"/>
          <a:ext cx="1444036" cy="928193"/>
        </a:xfrm>
        <a:prstGeom prst="roundRect">
          <a:avLst/>
        </a:prstGeom>
        <a:solidFill>
          <a:schemeClr val="accent3">
            <a:lumMod val="40000"/>
            <a:lumOff val="60000"/>
          </a:schemeClr>
        </a:solidFill>
        <a:ln w="1905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Lack of initiative </a:t>
          </a:r>
          <a:endParaRPr lang="en-GB" sz="1800" kern="1200" dirty="0">
            <a:latin typeface="Arial" panose="020B0604020202020204" pitchFamily="34" charset="0"/>
            <a:cs typeface="Arial" panose="020B0604020202020204" pitchFamily="34" charset="0"/>
          </a:endParaRPr>
        </a:p>
      </dsp:txBody>
      <dsp:txXfrm>
        <a:off x="1820954" y="921266"/>
        <a:ext cx="1353414" cy="83757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CF44E15-F463-44CB-B42B-A00D6E743811}" type="datetimeFigureOut">
              <a:rPr lang="en-GB" smtClean="0"/>
              <a:t>28/03/2025</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16527CB-D16B-40DF-9BF4-CBDFCABB44D4}" type="slidenum">
              <a:rPr lang="en-GB" smtClean="0"/>
              <a:t>‹#›</a:t>
            </a:fld>
            <a:endParaRPr lang="en-GB"/>
          </a:p>
        </p:txBody>
      </p:sp>
    </p:spTree>
    <p:extLst>
      <p:ext uri="{BB962C8B-B14F-4D97-AF65-F5344CB8AC3E}">
        <p14:creationId xmlns:p14="http://schemas.microsoft.com/office/powerpoint/2010/main" val="720256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for the facilitator: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course was revised in March 2025.</a:t>
            </a:r>
          </a:p>
          <a:p>
            <a:pPr marL="171450" indent="-171450">
              <a:buFont typeface="Arial" panose="020B0604020202020204" pitchFamily="34" charset="0"/>
              <a:buChar char="•"/>
            </a:pPr>
            <a:r>
              <a:rPr lang="en-US" dirty="0"/>
              <a:t>This workshop can be delivered in 1 day (minimum 5 hours). Please refer to the accompanying lesson plan. As facilitator, you may wish to include a workshop agenda slide at this point, with start time, session/topic timings, breaks etc. It is intended that this workshop can be subdivided into 3 sessions as outlined in the lesson plan:</a:t>
            </a:r>
          </a:p>
          <a:p>
            <a:pPr lvl="1" indent="-171450">
              <a:buFont typeface="Courier New" panose="020B0604020202020204" pitchFamily="34" charset="0"/>
              <a:buChar char="o"/>
            </a:pPr>
            <a:r>
              <a:rPr lang="en-US" dirty="0"/>
              <a:t>Session 1 - Effective practice learning and supervision </a:t>
            </a:r>
          </a:p>
          <a:p>
            <a:pPr lvl="1" indent="-171450">
              <a:buFont typeface="Courier New" panose="020B0604020202020204" pitchFamily="34" charset="0"/>
              <a:buChar char="o"/>
            </a:pPr>
            <a:r>
              <a:rPr lang="en-US" dirty="0"/>
              <a:t>Session 2 - Assessment </a:t>
            </a:r>
          </a:p>
          <a:p>
            <a:pPr lvl="1" indent="-171450">
              <a:buFont typeface="Courier New" panose="020B0604020202020204" pitchFamily="34" charset="0"/>
              <a:buChar char="o"/>
            </a:pPr>
            <a:r>
              <a:rPr lang="en-US" dirty="0"/>
              <a:t>Session 3 - Confirmation of Proficiency</a:t>
            </a:r>
          </a:p>
          <a:p>
            <a:pPr marL="171450" indent="-171450">
              <a:buFont typeface="Arial" panose="020B0604020202020204" pitchFamily="34" charset="0"/>
              <a:buChar char="•"/>
            </a:pPr>
            <a:r>
              <a:rPr lang="en-US" dirty="0"/>
              <a:t>Depending on the learner cohort, type of delivery and time availability you may wish to include some of the other activities described in the Additional Workshop Activities document on the Educator Resources page.</a:t>
            </a:r>
          </a:p>
          <a:p>
            <a:pPr marL="171450" indent="-171450">
              <a:buFont typeface="Arial,Sans-Serif" panose="020B0604020202020204" pitchFamily="34" charset="0"/>
              <a:buChar char="•"/>
            </a:pPr>
            <a:r>
              <a:rPr lang="en-US" dirty="0"/>
              <a:t>There is some repetition in the workshop to enable learners to consolidate key messages and apply their learning. If any student has had challenges completing all online resources prior to the workshop they can still benefit from and learn from the slides, discussions and own experiences but must then complete the resources before being confirmed as prepared for the Practice Assessor role. </a:t>
            </a:r>
            <a:endParaRPr lang="en-GB" dirty="0"/>
          </a:p>
          <a:p>
            <a:pPr marL="171450" indent="-171450">
              <a:buFont typeface="Arial,Sans-Serif" panose="020B0604020202020204" pitchFamily="34" charset="0"/>
              <a:buChar char="•"/>
            </a:pPr>
            <a:r>
              <a:rPr lang="en-US" dirty="0"/>
              <a:t>Whether the PA will be supporting students in a practice placement or as part of simulated practice learning the same principles apply. </a:t>
            </a:r>
            <a:endParaRPr lang="en-GB" dirty="0"/>
          </a:p>
          <a:p>
            <a:pPr marL="171450" indent="-171450">
              <a:buFont typeface="Arial,Sans-Serif" panose="020B0604020202020204" pitchFamily="34" charset="0"/>
              <a:buChar char="•"/>
            </a:pPr>
            <a:r>
              <a:rPr lang="en-US" dirty="0"/>
              <a:t>These slides can also be used as part of preparation for the Academic Assessor role as the AA must fully understand the role of the PS and PA in supervising and assessing students.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858131C-25B3-CA4E-9D31-38DF3054AE4C}"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4419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A917F-92A0-F729-FD2F-6CA51CC01E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3A0B31-0D58-C2FE-AF51-DD776128EA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8D751-0B5D-A8E3-D1DE-4F8E5704774D}"/>
              </a:ext>
            </a:extLst>
          </p:cNvPr>
          <p:cNvSpPr>
            <a:spLocks noGrp="1"/>
          </p:cNvSpPr>
          <p:nvPr>
            <p:ph type="body" idx="1"/>
          </p:nvPr>
        </p:nvSpPr>
        <p:spPr/>
        <p:txBody>
          <a:bodyPr/>
          <a:lstStyle/>
          <a:p>
            <a:r>
              <a:rPr lang="en-US" b="1" dirty="0"/>
              <a:t>Beginning of Session 2: Assessment Activity</a:t>
            </a:r>
          </a:p>
          <a:p>
            <a:r>
              <a:rPr lang="en-US" b="1" dirty="0"/>
              <a:t>Teaching points</a:t>
            </a:r>
          </a:p>
          <a:p>
            <a:pPr marL="171450" indent="-171450">
              <a:buFont typeface="Arial" panose="020B0604020202020204" pitchFamily="34" charset="0"/>
              <a:buChar char="•"/>
            </a:pPr>
            <a:r>
              <a:rPr lang="en-US" b="0" dirty="0"/>
              <a:t>Within the Revise and Refresh videos</a:t>
            </a:r>
            <a:r>
              <a:rPr lang="en-US" dirty="0"/>
              <a:t>,</a:t>
            </a:r>
            <a:r>
              <a:rPr lang="en-US" b="0" dirty="0"/>
              <a:t> </a:t>
            </a:r>
            <a:r>
              <a:rPr lang="en-US" dirty="0"/>
              <a:t>learners</a:t>
            </a:r>
            <a:r>
              <a:rPr lang="en-US" b="0" dirty="0"/>
              <a:t> were informed that:</a:t>
            </a:r>
          </a:p>
          <a:p>
            <a:r>
              <a:rPr lang="en-US" dirty="0"/>
              <a:t>	</a:t>
            </a:r>
            <a:r>
              <a:rPr lang="en-US" b="0" dirty="0"/>
              <a:t>the </a:t>
            </a:r>
            <a:r>
              <a:rPr lang="en-US" dirty="0"/>
              <a:t>initial</a:t>
            </a:r>
            <a:r>
              <a:rPr lang="en-US" b="0" dirty="0"/>
              <a:t> interview is an example of </a:t>
            </a:r>
            <a:r>
              <a:rPr lang="en-US" dirty="0"/>
              <a:t>diagnostic</a:t>
            </a:r>
            <a:r>
              <a:rPr lang="en-US" b="0" dirty="0"/>
              <a:t> assessment, </a:t>
            </a:r>
            <a:endParaRPr lang="en-US" dirty="0"/>
          </a:p>
          <a:p>
            <a:r>
              <a:rPr lang="en-US" b="0" dirty="0"/>
              <a:t>	the mid-point </a:t>
            </a:r>
            <a:r>
              <a:rPr lang="en-US" dirty="0"/>
              <a:t>is an</a:t>
            </a:r>
            <a:r>
              <a:rPr lang="en-US" b="0" dirty="0"/>
              <a:t> example of formative and </a:t>
            </a:r>
            <a:endParaRPr lang="en-US" dirty="0"/>
          </a:p>
          <a:p>
            <a:r>
              <a:rPr lang="en-US" b="0" dirty="0"/>
              <a:t>	the final </a:t>
            </a:r>
            <a:r>
              <a:rPr lang="en-US" dirty="0"/>
              <a:t>is</a:t>
            </a:r>
            <a:r>
              <a:rPr lang="en-US" b="0" dirty="0"/>
              <a:t> an example of summative.</a:t>
            </a:r>
            <a:endParaRPr lang="en-US" dirty="0"/>
          </a:p>
          <a:p>
            <a:pPr marL="171450" indent="-171450">
              <a:buFont typeface="Arial" panose="020B0604020202020204" pitchFamily="34" charset="0"/>
              <a:buChar char="•"/>
            </a:pPr>
            <a:r>
              <a:rPr lang="en-US" b="0" dirty="0"/>
              <a:t>There is also a formative episode of care in the Part 1 nursing and nursing associate PADs followed by a number of summative </a:t>
            </a:r>
            <a:r>
              <a:rPr lang="en-US" b="0" dirty="0" err="1"/>
              <a:t>EoC</a:t>
            </a:r>
            <a:r>
              <a:rPr lang="en-US" b="0" dirty="0"/>
              <a:t> </a:t>
            </a:r>
            <a:r>
              <a:rPr lang="en-US" dirty="0"/>
              <a:t> assessments and</a:t>
            </a:r>
            <a:r>
              <a:rPr lang="en-US" b="0" dirty="0"/>
              <a:t> </a:t>
            </a:r>
            <a:r>
              <a:rPr lang="en-US" dirty="0"/>
              <a:t>medicines</a:t>
            </a:r>
            <a:r>
              <a:rPr lang="en-US" b="0" dirty="0"/>
              <a:t> management assessments</a:t>
            </a:r>
            <a:r>
              <a:rPr lang="en-US" dirty="0"/>
              <a:t>.</a:t>
            </a:r>
            <a:endParaRPr lang="en-US" b="0" dirty="0"/>
          </a:p>
          <a:p>
            <a:pPr marL="171450" indent="-171450">
              <a:buFont typeface="Arial" panose="020B0604020202020204" pitchFamily="34" charset="0"/>
              <a:buChar char="•"/>
            </a:pPr>
            <a:r>
              <a:rPr lang="en-US" b="0" dirty="0"/>
              <a:t>Slide 12 reminds learners about the assessment criteria in the nursing PADs</a:t>
            </a:r>
            <a:r>
              <a:rPr lang="en-US" dirty="0"/>
              <a:t>.</a:t>
            </a:r>
            <a:endParaRPr lang="en-GB" b="0" dirty="0"/>
          </a:p>
        </p:txBody>
      </p:sp>
      <p:sp>
        <p:nvSpPr>
          <p:cNvPr id="4" name="Slide Number Placeholder 3">
            <a:extLst>
              <a:ext uri="{FF2B5EF4-FFF2-40B4-BE49-F238E27FC236}">
                <a16:creationId xmlns:a16="http://schemas.microsoft.com/office/drawing/2014/main" id="{4AD38F09-B9AB-9FFA-5DCA-F8F749C3A774}"/>
              </a:ext>
            </a:extLst>
          </p:cNvPr>
          <p:cNvSpPr>
            <a:spLocks noGrp="1"/>
          </p:cNvSpPr>
          <p:nvPr>
            <p:ph type="sldNum" sz="quarter" idx="5"/>
          </p:nvPr>
        </p:nvSpPr>
        <p:spPr/>
        <p:txBody>
          <a:bodyPr/>
          <a:lstStyle/>
          <a:p>
            <a:fld id="{34EE3FE7-C326-4AF2-9659-34D5B40FEB8E}" type="slidenum">
              <a:rPr lang="en-GB" smtClean="0"/>
              <a:t>10</a:t>
            </a:fld>
            <a:endParaRPr lang="en-GB"/>
          </a:p>
        </p:txBody>
      </p:sp>
    </p:spTree>
    <p:extLst>
      <p:ext uri="{BB962C8B-B14F-4D97-AF65-F5344CB8AC3E}">
        <p14:creationId xmlns:p14="http://schemas.microsoft.com/office/powerpoint/2010/main" val="1152958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37FAC-D77C-449C-2CCF-C491F3C258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48B6A7-5CB3-A64C-1AE8-A76B329BEF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5427F4-408E-A430-2855-02BA2BAEB667}"/>
              </a:ext>
            </a:extLst>
          </p:cNvPr>
          <p:cNvSpPr>
            <a:spLocks noGrp="1"/>
          </p:cNvSpPr>
          <p:nvPr>
            <p:ph type="body" idx="1"/>
          </p:nvPr>
        </p:nvSpPr>
        <p:spPr/>
        <p:txBody>
          <a:bodyPr/>
          <a:lstStyle/>
          <a:p>
            <a:r>
              <a:rPr lang="en-US" sz="1100" b="1" dirty="0">
                <a:solidFill>
                  <a:schemeClr val="tx1"/>
                </a:solidFill>
                <a:cs typeface="Arial"/>
              </a:rPr>
              <a:t>Teaching </a:t>
            </a:r>
            <a:r>
              <a:rPr lang="en-US" sz="1100" b="1" dirty="0">
                <a:cs typeface="Arial"/>
              </a:rPr>
              <a:t>points</a:t>
            </a:r>
            <a:endParaRPr lang="en-US" sz="1100" b="1" dirty="0">
              <a:solidFill>
                <a:schemeClr val="tx1"/>
              </a:solidFill>
              <a:cs typeface="Arial" panose="020B0604020202020204" pitchFamily="34" charset="0"/>
            </a:endParaRPr>
          </a:p>
          <a:p>
            <a:pPr marL="171450" indent="-171450">
              <a:buFont typeface="Arial" panose="020B0604020202020204" pitchFamily="34" charset="0"/>
              <a:buChar char="•"/>
            </a:pPr>
            <a:r>
              <a:rPr lang="en-US" sz="1100" dirty="0"/>
              <a:t>Types of assessment include: </a:t>
            </a:r>
          </a:p>
          <a:p>
            <a:pPr marL="800100" lvl="1" indent="-342900">
              <a:buFont typeface="Courier New" panose="02070309020205020404" pitchFamily="49" charset="0"/>
              <a:buChar char="o"/>
            </a:pPr>
            <a:r>
              <a:rPr lang="en-US" sz="1100" dirty="0"/>
              <a:t>Professional Values</a:t>
            </a:r>
          </a:p>
          <a:p>
            <a:pPr marL="800100" lvl="1" indent="-342900">
              <a:buFont typeface="Courier New" panose="02070309020205020404" pitchFamily="49" charset="0"/>
              <a:buChar char="o"/>
            </a:pPr>
            <a:r>
              <a:rPr lang="en-US" sz="1100" dirty="0"/>
              <a:t>Proficiencies (including cross over proficiencies)</a:t>
            </a:r>
          </a:p>
          <a:p>
            <a:pPr marL="800100" lvl="1" indent="-342900">
              <a:buFont typeface="Courier New" panose="02070309020205020404" pitchFamily="49" charset="0"/>
              <a:buChar char="o"/>
            </a:pPr>
            <a:r>
              <a:rPr lang="en-US" sz="1100" dirty="0"/>
              <a:t>Episodes of Care</a:t>
            </a:r>
          </a:p>
          <a:p>
            <a:pPr marL="800100" lvl="1" indent="-342900">
              <a:buFont typeface="Courier New" panose="02070309020205020404" pitchFamily="49" charset="0"/>
              <a:buChar char="o"/>
            </a:pPr>
            <a:r>
              <a:rPr lang="en-US" sz="1100" dirty="0"/>
              <a:t>Medicines Management</a:t>
            </a:r>
          </a:p>
          <a:p>
            <a:pPr marL="171450" indent="-171450">
              <a:buFont typeface="Arial" panose="020B0604020202020204" pitchFamily="34" charset="0"/>
              <a:buChar char="•"/>
            </a:pPr>
            <a:r>
              <a:rPr lang="en-US" sz="1100" dirty="0"/>
              <a:t>Responsibilities for assessment / documentation on the next slide</a:t>
            </a:r>
          </a:p>
          <a:p>
            <a:pPr marL="171450" indent="-171450">
              <a:buFont typeface="Arial" panose="020B0604020202020204" pitchFamily="34" charset="0"/>
              <a:buChar char="•"/>
            </a:pPr>
            <a:r>
              <a:rPr lang="en-US" sz="1100" dirty="0"/>
              <a:t>Slide 14 focuses on the </a:t>
            </a:r>
            <a:r>
              <a:rPr lang="en-US" sz="1100" dirty="0" err="1"/>
              <a:t>ePAD</a:t>
            </a:r>
            <a:r>
              <a:rPr lang="en-US" sz="1100" dirty="0"/>
              <a:t> and the facilitator may use the </a:t>
            </a:r>
            <a:r>
              <a:rPr lang="en-US" sz="1100" dirty="0" err="1"/>
              <a:t>ePAD</a:t>
            </a:r>
            <a:r>
              <a:rPr lang="en-US" sz="1100" dirty="0"/>
              <a:t> guide/learning resource to </a:t>
            </a:r>
            <a:r>
              <a:rPr lang="en-US" sz="1100" dirty="0" err="1"/>
              <a:t>emphasise</a:t>
            </a:r>
            <a:r>
              <a:rPr lang="en-US" sz="1100" dirty="0"/>
              <a:t> and remind staff about the various components of the PAD (or </a:t>
            </a:r>
            <a:r>
              <a:rPr lang="en-US" sz="1100" dirty="0" err="1"/>
              <a:t>eMORA</a:t>
            </a:r>
            <a:r>
              <a:rPr lang="en-US" sz="1100" dirty="0"/>
              <a:t> as appropriate)</a:t>
            </a:r>
          </a:p>
          <a:p>
            <a:pPr marL="171450" indent="-171450">
              <a:buFont typeface="Arial" panose="020B0604020202020204" pitchFamily="34" charset="0"/>
              <a:buChar char="•"/>
            </a:pPr>
            <a:r>
              <a:rPr lang="en-US" sz="1100" dirty="0"/>
              <a:t>The criteria in the Nursing PAD/</a:t>
            </a:r>
            <a:r>
              <a:rPr lang="en-US" sz="1100" dirty="0" err="1"/>
              <a:t>ePAD</a:t>
            </a:r>
            <a:r>
              <a:rPr lang="en-US" sz="1100" dirty="0"/>
              <a:t> is as follows – this was included in the e learning module</a:t>
            </a:r>
          </a:p>
          <a:p>
            <a:pPr marL="628650" lvl="1" indent="-171450">
              <a:buFont typeface="Courier New" panose="02070309020205020404" pitchFamily="49" charset="0"/>
              <a:buChar char="o"/>
            </a:pPr>
            <a:r>
              <a:rPr lang="en-US" sz="1100" kern="100" spc="-15" dirty="0">
                <a:solidFill>
                  <a:srgbClr val="000000"/>
                </a:solidFill>
                <a:cs typeface="Arial" panose="020B0604020202020204" pitchFamily="34" charset="0"/>
              </a:rPr>
              <a:t>By the end of Part 1: Guided participation in care and performing with increasing confidence and competence </a:t>
            </a:r>
          </a:p>
          <a:p>
            <a:pPr marL="628650" lvl="1" indent="-171450">
              <a:buFont typeface="Courier New" panose="02070309020205020404" pitchFamily="49" charset="0"/>
              <a:buChar char="o"/>
            </a:pPr>
            <a:r>
              <a:rPr lang="en-US" sz="1100" kern="100" spc="-15" dirty="0">
                <a:solidFill>
                  <a:srgbClr val="000000"/>
                </a:solidFill>
                <a:cs typeface="Arial" panose="020B0604020202020204" pitchFamily="34" charset="0"/>
              </a:rPr>
              <a:t>By the end of Part 2: Active participation in care with minimal guidance and performing with increased confidence and competence  </a:t>
            </a:r>
          </a:p>
          <a:p>
            <a:pPr marL="628650" lvl="1" indent="-171450">
              <a:buFont typeface="Courier New" panose="02070309020205020404" pitchFamily="49" charset="0"/>
              <a:buChar char="o"/>
            </a:pPr>
            <a:r>
              <a:rPr lang="en-US" sz="1100" kern="100" spc="-15" dirty="0">
                <a:solidFill>
                  <a:srgbClr val="000000"/>
                </a:solidFill>
                <a:cs typeface="Arial" panose="020B0604020202020204" pitchFamily="34" charset="0"/>
              </a:rPr>
              <a:t>By the end of Part 3: Practicing independently with minimal supervision and leading and </a:t>
            </a:r>
            <a:r>
              <a:rPr lang="en-US" sz="1100" kern="100" spc="-15" dirty="0" err="1">
                <a:solidFill>
                  <a:srgbClr val="000000"/>
                </a:solidFill>
                <a:cs typeface="Arial" panose="020B0604020202020204" pitchFamily="34" charset="0"/>
              </a:rPr>
              <a:t>co-ordinating</a:t>
            </a:r>
            <a:r>
              <a:rPr lang="en-US" sz="1100" kern="100" spc="-15" dirty="0">
                <a:solidFill>
                  <a:srgbClr val="000000"/>
                </a:solidFill>
                <a:cs typeface="Arial" panose="020B0604020202020204" pitchFamily="34" charset="0"/>
              </a:rPr>
              <a:t> care with confidence</a:t>
            </a:r>
            <a:endParaRPr lang="en-GB" sz="1100" dirty="0"/>
          </a:p>
        </p:txBody>
      </p:sp>
      <p:sp>
        <p:nvSpPr>
          <p:cNvPr id="4" name="Slide Number Placeholder 3">
            <a:extLst>
              <a:ext uri="{FF2B5EF4-FFF2-40B4-BE49-F238E27FC236}">
                <a16:creationId xmlns:a16="http://schemas.microsoft.com/office/drawing/2014/main" id="{5B9C23B0-B71C-554D-6226-0DECD1E26CAA}"/>
              </a:ext>
            </a:extLst>
          </p:cNvPr>
          <p:cNvSpPr>
            <a:spLocks noGrp="1"/>
          </p:cNvSpPr>
          <p:nvPr>
            <p:ph type="sldNum" sz="quarter" idx="5"/>
          </p:nvPr>
        </p:nvSpPr>
        <p:spPr/>
        <p:txBody>
          <a:bodyPr/>
          <a:lstStyle/>
          <a:p>
            <a:fld id="{34EE3FE7-C326-4AF2-9659-34D5B40FEB8E}" type="slidenum">
              <a:rPr lang="en-GB" smtClean="0"/>
              <a:t>11</a:t>
            </a:fld>
            <a:endParaRPr lang="en-GB"/>
          </a:p>
        </p:txBody>
      </p:sp>
    </p:spTree>
    <p:extLst>
      <p:ext uri="{BB962C8B-B14F-4D97-AF65-F5344CB8AC3E}">
        <p14:creationId xmlns:p14="http://schemas.microsoft.com/office/powerpoint/2010/main" val="2715281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CDCB8-EF5B-ED5C-FA38-3C08194540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E0F653-7F31-8B78-7EA5-661304515D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907256-94A4-26EB-CDA5-D0F6C02F439A}"/>
              </a:ext>
            </a:extLst>
          </p:cNvPr>
          <p:cNvSpPr>
            <a:spLocks noGrp="1"/>
          </p:cNvSpPr>
          <p:nvPr>
            <p:ph type="body" idx="1"/>
          </p:nvPr>
        </p:nvSpPr>
        <p:spPr/>
        <p:txBody>
          <a:bodyPr/>
          <a:lstStyle/>
          <a:p>
            <a:r>
              <a:rPr lang="en-US" dirty="0"/>
              <a:t>The facilitator may wish to incorporate further information on the </a:t>
            </a:r>
            <a:r>
              <a:rPr lang="en-US" dirty="0" err="1"/>
              <a:t>ePAD</a:t>
            </a:r>
            <a:r>
              <a:rPr lang="en-US" dirty="0"/>
              <a:t> (or the one hour </a:t>
            </a:r>
            <a:r>
              <a:rPr lang="en-US" dirty="0" err="1"/>
              <a:t>ePAD</a:t>
            </a:r>
            <a:r>
              <a:rPr lang="en-US" dirty="0"/>
              <a:t> training session*) and draw attention to the resources on the website to support practice staff. The slides following this focus on the components of assessment that apply whether the </a:t>
            </a:r>
            <a:r>
              <a:rPr lang="en-US" dirty="0" err="1"/>
              <a:t>ePAD</a:t>
            </a:r>
            <a:r>
              <a:rPr lang="en-US" dirty="0"/>
              <a:t> is being used or not.</a:t>
            </a:r>
          </a:p>
          <a:p>
            <a:r>
              <a:rPr lang="en-US" dirty="0"/>
              <a:t>Note that some universities use alternative assessment tools, but any tool should provide the same support for supervision and assessment functions as the original paper PAD.</a:t>
            </a:r>
          </a:p>
          <a:p>
            <a:r>
              <a:rPr lang="en-US" dirty="0"/>
              <a:t>This slide can be altered to '</a:t>
            </a:r>
            <a:r>
              <a:rPr lang="en-US" dirty="0" err="1"/>
              <a:t>eMORA</a:t>
            </a:r>
            <a:r>
              <a:rPr lang="en-US" dirty="0"/>
              <a:t>' if the learners are midwives; or add </a:t>
            </a:r>
            <a:r>
              <a:rPr lang="en-US" dirty="0" err="1"/>
              <a:t>eMORA</a:t>
            </a:r>
            <a:r>
              <a:rPr lang="en-US" dirty="0"/>
              <a:t> references if the audience is mixed.</a:t>
            </a:r>
          </a:p>
          <a:p>
            <a:endParaRPr lang="en-US" dirty="0"/>
          </a:p>
          <a:p>
            <a:r>
              <a:rPr lang="en-US" dirty="0"/>
              <a:t>*There is a separate </a:t>
            </a:r>
            <a:r>
              <a:rPr lang="en-US" dirty="0" err="1"/>
              <a:t>ePAD</a:t>
            </a:r>
            <a:r>
              <a:rPr lang="en-US" dirty="0"/>
              <a:t> workshop pack available. Contact your partner university if you don’t already have this.</a:t>
            </a:r>
          </a:p>
        </p:txBody>
      </p:sp>
      <p:sp>
        <p:nvSpPr>
          <p:cNvPr id="4" name="Slide Number Placeholder 3">
            <a:extLst>
              <a:ext uri="{FF2B5EF4-FFF2-40B4-BE49-F238E27FC236}">
                <a16:creationId xmlns:a16="http://schemas.microsoft.com/office/drawing/2014/main" id="{4E461481-E6C7-4667-B6BA-4E6EE7EC7CDD}"/>
              </a:ext>
            </a:extLst>
          </p:cNvPr>
          <p:cNvSpPr>
            <a:spLocks noGrp="1"/>
          </p:cNvSpPr>
          <p:nvPr>
            <p:ph type="sldNum" sz="quarter" idx="5"/>
          </p:nvPr>
        </p:nvSpPr>
        <p:spPr/>
        <p:txBody>
          <a:bodyPr/>
          <a:lstStyle/>
          <a:p>
            <a:fld id="{34EE3FE7-C326-4AF2-9659-34D5B40FEB8E}" type="slidenum">
              <a:rPr lang="en-GB" smtClean="0"/>
              <a:t>12</a:t>
            </a:fld>
            <a:endParaRPr lang="en-GB"/>
          </a:p>
        </p:txBody>
      </p:sp>
    </p:spTree>
    <p:extLst>
      <p:ext uri="{BB962C8B-B14F-4D97-AF65-F5344CB8AC3E}">
        <p14:creationId xmlns:p14="http://schemas.microsoft.com/office/powerpoint/2010/main" val="4022384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slide includes the original form, taken from nursing PLPAD2.0. </a:t>
            </a:r>
            <a:r>
              <a:rPr lang="en-GB" dirty="0"/>
              <a:t>Most nursing students will be using an online tool such as the Pan London </a:t>
            </a:r>
            <a:r>
              <a:rPr lang="en-GB" dirty="0" err="1"/>
              <a:t>ePAD</a:t>
            </a:r>
            <a:r>
              <a:rPr lang="en-GB" dirty="0"/>
              <a:t>, but this varies depending on university. Any online tool will have the means to capture the same information as the original form.</a:t>
            </a:r>
          </a:p>
          <a:p>
            <a:r>
              <a:rPr lang="en-GB" b="1" dirty="0"/>
              <a:t>Teaching points</a:t>
            </a:r>
          </a:p>
          <a:p>
            <a:pPr marL="174625" indent="-174625">
              <a:buFont typeface="Arial" panose="020B0604020202020204" pitchFamily="34" charset="0"/>
              <a:buChar char="•"/>
            </a:pPr>
            <a:r>
              <a:rPr lang="en-GB" dirty="0"/>
              <a:t>The initial interview may be the first time that the practice supervisor or practice assessor has dedicated one-to-one time with the student.</a:t>
            </a:r>
          </a:p>
          <a:p>
            <a:pPr marL="174625" indent="-174625">
              <a:buFont typeface="Arial" panose="020B0604020202020204" pitchFamily="34" charset="0"/>
              <a:buChar char="•"/>
            </a:pPr>
            <a:r>
              <a:rPr lang="en-GB" dirty="0"/>
              <a:t>If the initial interview is conducted by the practice supervisor then the practice assessor must be made aware of the learning plan and any specific student needs. </a:t>
            </a:r>
          </a:p>
          <a:p>
            <a:pPr marL="0" indent="0">
              <a:buFont typeface="Arial" panose="020B0604020202020204" pitchFamily="34" charset="0"/>
              <a:buNone/>
            </a:pPr>
            <a:r>
              <a:rPr lang="en-GB" b="1" dirty="0"/>
              <a:t>Activity notes</a:t>
            </a:r>
          </a:p>
          <a:p>
            <a:pPr marL="174708" indent="-174708">
              <a:buFont typeface="Arial" panose="020B0604020202020204" pitchFamily="34" charset="0"/>
              <a:buChar char="•"/>
            </a:pPr>
            <a:r>
              <a:rPr lang="en-GB" dirty="0"/>
              <a:t>This learning plan is very vague and does not provide clear direction for the student. Whilst the plan does not require specific objectives it is still useful to consider the principles of SMART objectives to make this more meaningful.</a:t>
            </a:r>
          </a:p>
          <a:p>
            <a:pPr marL="174708" indent="-174708">
              <a:buFont typeface="Arial" panose="020B0604020202020204" pitchFamily="34" charset="0"/>
              <a:buChar char="•"/>
            </a:pPr>
            <a:r>
              <a:rPr lang="en-GB" dirty="0"/>
              <a:t>The PS should be aware of which proficiencies are outstanding in the assessment document. Has the Episode of Care been completed? </a:t>
            </a:r>
          </a:p>
          <a:p>
            <a:pPr marL="174625" indent="-174625">
              <a:buFont typeface="Arial" panose="020B0604020202020204" pitchFamily="34" charset="0"/>
              <a:buChar char="•"/>
            </a:pPr>
            <a:r>
              <a:rPr lang="en-GB" dirty="0"/>
              <a:t>The student could be supported by focusing on 2 or 3 areas at the beginning for review at the mid-point interview.</a:t>
            </a:r>
          </a:p>
          <a:p>
            <a:pPr marL="174625" indent="-174625">
              <a:buFont typeface="Arial" panose="020B0604020202020204" pitchFamily="34" charset="0"/>
              <a:buChar char="•"/>
            </a:pPr>
            <a:r>
              <a:rPr lang="en-GB" dirty="0"/>
              <a:t>The learners should be reminded of the Initial Interview Revise and Refresh video on the Learner Resources page for more detailed guidance.</a:t>
            </a:r>
          </a:p>
        </p:txBody>
      </p:sp>
      <p:sp>
        <p:nvSpPr>
          <p:cNvPr id="4" name="Slide Number Placeholder 3"/>
          <p:cNvSpPr>
            <a:spLocks noGrp="1"/>
          </p:cNvSpPr>
          <p:nvPr>
            <p:ph type="sldNum" sz="quarter" idx="5"/>
          </p:nvPr>
        </p:nvSpPr>
        <p:spPr/>
        <p:txBody>
          <a:bodyPr/>
          <a:lstStyle/>
          <a:p>
            <a:fld id="{34EE3FE7-C326-4AF2-9659-34D5B40FEB8E}" type="slidenum">
              <a:rPr lang="en-GB" smtClean="0"/>
              <a:t>13</a:t>
            </a:fld>
            <a:endParaRPr lang="en-GB"/>
          </a:p>
        </p:txBody>
      </p:sp>
    </p:spTree>
    <p:extLst>
      <p:ext uri="{BB962C8B-B14F-4D97-AF65-F5344CB8AC3E}">
        <p14:creationId xmlns:p14="http://schemas.microsoft.com/office/powerpoint/2010/main" val="254912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E597D-AC31-2D62-A1F5-5CFCB7AE23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81DF1-CAD6-2DF6-9F0E-D640A6D22E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239F62-2002-DD2C-BD38-F904D80D79FD}"/>
              </a:ext>
            </a:extLst>
          </p:cNvPr>
          <p:cNvSpPr>
            <a:spLocks noGrp="1"/>
          </p:cNvSpPr>
          <p:nvPr>
            <p:ph type="body" idx="1"/>
          </p:nvPr>
        </p:nvSpPr>
        <p:spPr/>
        <p:txBody>
          <a:bodyPr/>
          <a:lstStyle/>
          <a:p>
            <a:r>
              <a:rPr lang="en-US" dirty="0"/>
              <a:t>The facilitator may present this as a reminder as hopefully all participants will have been supporting students in a PS role and are already familiar with the Professional Values requirement – again depends on the audience. </a:t>
            </a:r>
          </a:p>
          <a:p>
            <a:r>
              <a:rPr lang="en-US" b="1" dirty="0"/>
              <a:t>Teaching points</a:t>
            </a:r>
          </a:p>
          <a:p>
            <a:pPr marL="171450" indent="-171450">
              <a:buFont typeface="Arial"/>
              <a:buChar char="•"/>
            </a:pPr>
            <a:r>
              <a:rPr lang="en-US" dirty="0"/>
              <a:t>The important point for the PA is to ensure there is consistency in achievement of the values and that the student account is authentic and clearly reflective of their practice in that specific area.</a:t>
            </a:r>
          </a:p>
          <a:p>
            <a:pPr marL="171450" indent="-171450">
              <a:buFont typeface="Arial"/>
              <a:buChar char="•"/>
            </a:pPr>
            <a:r>
              <a:rPr lang="en-US" dirty="0"/>
              <a:t>The student account must be discussed with them to ensure it is authentic.</a:t>
            </a:r>
            <a:endParaRPr lang="en-GB" dirty="0"/>
          </a:p>
        </p:txBody>
      </p:sp>
      <p:sp>
        <p:nvSpPr>
          <p:cNvPr id="4" name="Slide Number Placeholder 3">
            <a:extLst>
              <a:ext uri="{FF2B5EF4-FFF2-40B4-BE49-F238E27FC236}">
                <a16:creationId xmlns:a16="http://schemas.microsoft.com/office/drawing/2014/main" id="{FA09FE23-CD5D-C9A5-7E72-3C4835428625}"/>
              </a:ext>
            </a:extLst>
          </p:cNvPr>
          <p:cNvSpPr>
            <a:spLocks noGrp="1"/>
          </p:cNvSpPr>
          <p:nvPr>
            <p:ph type="sldNum" sz="quarter" idx="5"/>
          </p:nvPr>
        </p:nvSpPr>
        <p:spPr/>
        <p:txBody>
          <a:bodyPr/>
          <a:lstStyle/>
          <a:p>
            <a:fld id="{34EE3FE7-C326-4AF2-9659-34D5B40FEB8E}" type="slidenum">
              <a:rPr lang="en-GB" smtClean="0"/>
              <a:t>14</a:t>
            </a:fld>
            <a:endParaRPr lang="en-GB"/>
          </a:p>
        </p:txBody>
      </p:sp>
    </p:spTree>
    <p:extLst>
      <p:ext uri="{BB962C8B-B14F-4D97-AF65-F5344CB8AC3E}">
        <p14:creationId xmlns:p14="http://schemas.microsoft.com/office/powerpoint/2010/main" val="2223452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Teaching points</a:t>
            </a:r>
          </a:p>
          <a:p>
            <a:pPr marL="171450" indent="-171450">
              <a:buFont typeface="Arial" panose="020B0604020202020204" pitchFamily="34" charset="0"/>
              <a:buChar char="•"/>
            </a:pPr>
            <a:r>
              <a:rPr lang="en-US" dirty="0"/>
              <a:t>An important reminder for PS and PA responsibilities. </a:t>
            </a:r>
          </a:p>
          <a:p>
            <a:pPr marL="171450" indent="-171450">
              <a:buFont typeface="Arial" panose="020B0604020202020204" pitchFamily="34" charset="0"/>
              <a:buChar char="•"/>
            </a:pPr>
            <a:r>
              <a:rPr lang="en-US" dirty="0"/>
              <a:t>Where responsibility can be with either the PS or PA (e.g. Initial Interview and Mid-Point Professional Values) discuss the policy in your area(s).</a:t>
            </a:r>
            <a:endParaRPr lang="en-GB" dirty="0"/>
          </a:p>
        </p:txBody>
      </p:sp>
      <p:sp>
        <p:nvSpPr>
          <p:cNvPr id="4" name="Slide Number Placeholder 3"/>
          <p:cNvSpPr>
            <a:spLocks noGrp="1"/>
          </p:cNvSpPr>
          <p:nvPr>
            <p:ph type="sldNum" sz="quarter" idx="5"/>
          </p:nvPr>
        </p:nvSpPr>
        <p:spPr/>
        <p:txBody>
          <a:bodyPr/>
          <a:lstStyle/>
          <a:p>
            <a:fld id="{616527CB-D16B-40DF-9BF4-CBDFCABB44D4}" type="slidenum">
              <a:rPr lang="en-GB" smtClean="0"/>
              <a:t>15</a:t>
            </a:fld>
            <a:endParaRPr lang="en-GB"/>
          </a:p>
        </p:txBody>
      </p:sp>
    </p:spTree>
    <p:extLst>
      <p:ext uri="{BB962C8B-B14F-4D97-AF65-F5344CB8AC3E}">
        <p14:creationId xmlns:p14="http://schemas.microsoft.com/office/powerpoint/2010/main" val="3966928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A8323-FF39-06C7-6C47-E6AC43A392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9B3BA-3A13-EF84-85C6-16EB72038F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006F7F-14A5-C7AE-28A2-5B96A9E18189}"/>
              </a:ext>
            </a:extLst>
          </p:cNvPr>
          <p:cNvSpPr>
            <a:spLocks noGrp="1"/>
          </p:cNvSpPr>
          <p:nvPr>
            <p:ph type="body" idx="1"/>
          </p:nvPr>
        </p:nvSpPr>
        <p:spPr/>
        <p:txBody>
          <a:bodyPr/>
          <a:lstStyle/>
          <a:p>
            <a:r>
              <a:rPr lang="en-US" b="1" dirty="0"/>
              <a:t>Teaching points</a:t>
            </a:r>
          </a:p>
          <a:p>
            <a:pPr marL="171450" indent="-171450">
              <a:buFont typeface="Arial" panose="020B0604020202020204" pitchFamily="34" charset="0"/>
              <a:buChar char="•"/>
            </a:pPr>
            <a:r>
              <a:rPr lang="en-US" b="0" dirty="0"/>
              <a:t>The two proficiencies in this activity are included in the </a:t>
            </a:r>
            <a:r>
              <a:rPr lang="en-US" dirty="0"/>
              <a:t>Part</a:t>
            </a:r>
            <a:r>
              <a:rPr lang="en-US" b="0" dirty="0"/>
              <a:t> 1 nursing and nursing associate practice assessment document. </a:t>
            </a:r>
          </a:p>
          <a:p>
            <a:pPr marL="171450" indent="-171450">
              <a:buFont typeface="Arial" panose="020B0604020202020204" pitchFamily="34" charset="0"/>
              <a:buChar char="•"/>
            </a:pPr>
            <a:r>
              <a:rPr lang="en-US" b="0" dirty="0"/>
              <a:t>The student may be on a placement reflecting any of the 4 fields of practice and hence the PA needs to consider how opportunities for assessment can be provided and how achievement is evaluated. </a:t>
            </a:r>
          </a:p>
          <a:p>
            <a:pPr marL="171450" indent="-171450">
              <a:buFont typeface="Arial" panose="020B0604020202020204" pitchFamily="34" charset="0"/>
              <a:buChar char="•"/>
            </a:pPr>
            <a:r>
              <a:rPr lang="en-US" b="0" dirty="0"/>
              <a:t>It is likely to include a combination of observation, reflection and Q&amp;A and needs to be assessed in the context of the field of practice. </a:t>
            </a:r>
          </a:p>
          <a:p>
            <a:pPr marL="171450" indent="-171450">
              <a:buFont typeface="Arial" panose="020B0604020202020204" pitchFamily="34" charset="0"/>
              <a:buChar char="•"/>
            </a:pPr>
            <a:r>
              <a:rPr lang="en-US" b="0" dirty="0"/>
              <a:t>It is essential that the student understands what is expected of them.</a:t>
            </a:r>
          </a:p>
        </p:txBody>
      </p:sp>
      <p:sp>
        <p:nvSpPr>
          <p:cNvPr id="4" name="Slide Number Placeholder 3">
            <a:extLst>
              <a:ext uri="{FF2B5EF4-FFF2-40B4-BE49-F238E27FC236}">
                <a16:creationId xmlns:a16="http://schemas.microsoft.com/office/drawing/2014/main" id="{E88DB3A3-D090-8F51-AD26-BA069A0BBCB7}"/>
              </a:ext>
            </a:extLst>
          </p:cNvPr>
          <p:cNvSpPr>
            <a:spLocks noGrp="1"/>
          </p:cNvSpPr>
          <p:nvPr>
            <p:ph type="sldNum" sz="quarter" idx="5"/>
          </p:nvPr>
        </p:nvSpPr>
        <p:spPr/>
        <p:txBody>
          <a:bodyPr/>
          <a:lstStyle/>
          <a:p>
            <a:fld id="{34EE3FE7-C326-4AF2-9659-34D5B40FEB8E}" type="slidenum">
              <a:rPr lang="en-GB" smtClean="0"/>
              <a:t>16</a:t>
            </a:fld>
            <a:endParaRPr lang="en-GB"/>
          </a:p>
        </p:txBody>
      </p:sp>
    </p:spTree>
    <p:extLst>
      <p:ext uri="{BB962C8B-B14F-4D97-AF65-F5344CB8AC3E}">
        <p14:creationId xmlns:p14="http://schemas.microsoft.com/office/powerpoint/2010/main" val="833949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DBC1B-6F41-7E4D-B7F4-C810C82661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4BF60D-33F5-1FC8-B4AC-F3618908E5DE}"/>
              </a:ext>
            </a:extLst>
          </p:cNvPr>
          <p:cNvSpPr>
            <a:spLocks noGrp="1" noRot="1" noChangeAspect="1"/>
          </p:cNvSpPr>
          <p:nvPr>
            <p:ph type="sldImg"/>
          </p:nvPr>
        </p:nvSpPr>
        <p:spPr>
          <a:xfrm>
            <a:off x="646113" y="1238250"/>
            <a:ext cx="5575300" cy="3136900"/>
          </a:xfrm>
        </p:spPr>
      </p:sp>
      <p:sp>
        <p:nvSpPr>
          <p:cNvPr id="3" name="Notes Placeholder 2">
            <a:extLst>
              <a:ext uri="{FF2B5EF4-FFF2-40B4-BE49-F238E27FC236}">
                <a16:creationId xmlns:a16="http://schemas.microsoft.com/office/drawing/2014/main" id="{DF7667F8-BE6E-E1D7-0972-86F679CAAF36}"/>
              </a:ext>
            </a:extLst>
          </p:cNvPr>
          <p:cNvSpPr>
            <a:spLocks noGrp="1"/>
          </p:cNvSpPr>
          <p:nvPr>
            <p:ph type="body" idx="1"/>
          </p:nvPr>
        </p:nvSpPr>
        <p:spPr/>
        <p:txBody>
          <a:bodyPr/>
          <a:lstStyle/>
          <a:p>
            <a:r>
              <a:rPr lang="en-US" b="1" dirty="0"/>
              <a:t>Teaching points</a:t>
            </a:r>
          </a:p>
          <a:p>
            <a:r>
              <a:rPr lang="en-US" dirty="0"/>
              <a:t>Some key points that apply to both scenarios are included below as a guide. </a:t>
            </a:r>
          </a:p>
          <a:p>
            <a:pPr marL="171450" indent="-171450">
              <a:buFont typeface="Arial" panose="020B0604020202020204" pitchFamily="34" charset="0"/>
              <a:buChar char="•"/>
            </a:pPr>
            <a:r>
              <a:rPr lang="en-US" dirty="0"/>
              <a:t>The PA needs to have a clear understanding of the concerns raised by the PS – with supporting evidence prior to meeting and to arrange to meet with the student asap </a:t>
            </a:r>
          </a:p>
          <a:p>
            <a:pPr marL="171450" indent="-171450">
              <a:buFont typeface="Arial" panose="020B0604020202020204" pitchFamily="34" charset="0"/>
              <a:buChar char="•"/>
            </a:pPr>
            <a:r>
              <a:rPr lang="en-US" dirty="0"/>
              <a:t>Asking the student to explain why they feel concerns were raised and what they might have done about the concerns to address them.</a:t>
            </a:r>
          </a:p>
          <a:p>
            <a:pPr marL="171450" indent="-171450">
              <a:buFont typeface="Arial" panose="020B0604020202020204" pitchFamily="34" charset="0"/>
              <a:buChar char="•"/>
            </a:pPr>
            <a:r>
              <a:rPr lang="en-US" dirty="0"/>
              <a:t>Important to link the concerns with specific professional values and / or proficiencies</a:t>
            </a:r>
          </a:p>
          <a:p>
            <a:pPr marL="171450" indent="-171450">
              <a:buFont typeface="Arial" panose="020B0604020202020204" pitchFamily="34" charset="0"/>
              <a:buChar char="•"/>
            </a:pPr>
            <a:r>
              <a:rPr lang="en-US" dirty="0"/>
              <a:t>Provide advice / guidance, evaluate student understanding re what they need to do </a:t>
            </a:r>
          </a:p>
          <a:p>
            <a:pPr marL="171450" indent="-171450">
              <a:buFont typeface="Arial" panose="020B0604020202020204" pitchFamily="34" charset="0"/>
              <a:buChar char="•"/>
            </a:pPr>
            <a:r>
              <a:rPr lang="en-US" dirty="0"/>
              <a:t>Consider liaison with AA and possibility of action plan to support</a:t>
            </a:r>
          </a:p>
          <a:p>
            <a:pPr marL="171450" indent="-171450">
              <a:buFont typeface="Arial" panose="020B0604020202020204" pitchFamily="34" charset="0"/>
              <a:buChar char="•"/>
            </a:pPr>
            <a:r>
              <a:rPr lang="en-US" dirty="0"/>
              <a:t>Clearly document discussion and any related action and feedback to PS/AA </a:t>
            </a:r>
            <a:r>
              <a:rPr lang="en-US" dirty="0" err="1"/>
              <a:t>etc</a:t>
            </a:r>
            <a:endParaRPr lang="en-US" dirty="0"/>
          </a:p>
        </p:txBody>
      </p:sp>
      <p:sp>
        <p:nvSpPr>
          <p:cNvPr id="4" name="Slide Number Placeholder 3">
            <a:extLst>
              <a:ext uri="{FF2B5EF4-FFF2-40B4-BE49-F238E27FC236}">
                <a16:creationId xmlns:a16="http://schemas.microsoft.com/office/drawing/2014/main" id="{807FF926-A623-9725-7B8D-8F693ECB44B6}"/>
              </a:ext>
            </a:extLst>
          </p:cNvPr>
          <p:cNvSpPr>
            <a:spLocks noGrp="1"/>
          </p:cNvSpPr>
          <p:nvPr>
            <p:ph type="sldNum" sz="quarter" idx="5"/>
          </p:nvPr>
        </p:nvSpPr>
        <p:spPr/>
        <p:txBody>
          <a:bodyPr/>
          <a:lstStyle/>
          <a:p>
            <a:fld id="{34EE3FE7-C326-4AF2-9659-34D5B40FEB8E}" type="slidenum">
              <a:rPr lang="en-GB" smtClean="0"/>
              <a:t>17</a:t>
            </a:fld>
            <a:endParaRPr lang="en-GB"/>
          </a:p>
        </p:txBody>
      </p:sp>
    </p:spTree>
    <p:extLst>
      <p:ext uri="{BB962C8B-B14F-4D97-AF65-F5344CB8AC3E}">
        <p14:creationId xmlns:p14="http://schemas.microsoft.com/office/powerpoint/2010/main" val="1271636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7B92A-0B7B-EA5E-025C-01521504E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27A469-8706-8424-95CC-B46EDA4990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5A030E-FD5C-A831-C23F-7E0AC8F0CCB8}"/>
              </a:ext>
            </a:extLst>
          </p:cNvPr>
          <p:cNvSpPr>
            <a:spLocks noGrp="1"/>
          </p:cNvSpPr>
          <p:nvPr>
            <p:ph type="body" idx="1"/>
          </p:nvPr>
        </p:nvSpPr>
        <p:spPr/>
        <p:txBody>
          <a:bodyPr/>
          <a:lstStyle/>
          <a:p>
            <a:r>
              <a:rPr lang="en-US" b="1" dirty="0"/>
              <a:t>Teaching points</a:t>
            </a:r>
          </a:p>
          <a:p>
            <a:pPr marL="171450" indent="-171450">
              <a:buFont typeface="Arial" panose="020B0604020202020204" pitchFamily="34" charset="0"/>
              <a:buChar char="•"/>
            </a:pPr>
            <a:r>
              <a:rPr lang="en-US" dirty="0"/>
              <a:t>Remind learners about the number of Episodes of Care assessments that need to be completed. This information was detailed in the e-learning module Fundamentals of the PA Role as well as the PS role e-learning.</a:t>
            </a:r>
          </a:p>
          <a:p>
            <a:pPr marL="171450" indent="-171450">
              <a:buFont typeface="Arial" panose="020B0604020202020204" pitchFamily="34" charset="0"/>
              <a:buChar char="•"/>
            </a:pPr>
            <a:r>
              <a:rPr lang="en-US" dirty="0"/>
              <a:t>Examples of completed episodes of care will be made available on the Further Resources page, in the Assessment Support section.</a:t>
            </a:r>
          </a:p>
        </p:txBody>
      </p:sp>
      <p:sp>
        <p:nvSpPr>
          <p:cNvPr id="4" name="Slide Number Placeholder 3">
            <a:extLst>
              <a:ext uri="{FF2B5EF4-FFF2-40B4-BE49-F238E27FC236}">
                <a16:creationId xmlns:a16="http://schemas.microsoft.com/office/drawing/2014/main" id="{233FA6A5-C0AB-CDB1-4066-37AB144EF562}"/>
              </a:ext>
            </a:extLst>
          </p:cNvPr>
          <p:cNvSpPr>
            <a:spLocks noGrp="1"/>
          </p:cNvSpPr>
          <p:nvPr>
            <p:ph type="sldNum" sz="quarter" idx="5"/>
          </p:nvPr>
        </p:nvSpPr>
        <p:spPr/>
        <p:txBody>
          <a:bodyPr/>
          <a:lstStyle/>
          <a:p>
            <a:fld id="{34EE3FE7-C326-4AF2-9659-34D5B40FEB8E}" type="slidenum">
              <a:rPr lang="en-GB" smtClean="0"/>
              <a:t>18</a:t>
            </a:fld>
            <a:endParaRPr lang="en-GB"/>
          </a:p>
        </p:txBody>
      </p:sp>
    </p:spTree>
    <p:extLst>
      <p:ext uri="{BB962C8B-B14F-4D97-AF65-F5344CB8AC3E}">
        <p14:creationId xmlns:p14="http://schemas.microsoft.com/office/powerpoint/2010/main" val="649974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23EB3-C710-618C-10D4-EF1D535327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C51933-849C-2B94-FB06-233F63A4AD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C16E4C-019F-35F9-40FA-D16FAEC153B0}"/>
              </a:ext>
            </a:extLst>
          </p:cNvPr>
          <p:cNvSpPr>
            <a:spLocks noGrp="1"/>
          </p:cNvSpPr>
          <p:nvPr>
            <p:ph type="body" idx="1"/>
          </p:nvPr>
        </p:nvSpPr>
        <p:spPr/>
        <p:txBody>
          <a:bodyPr/>
          <a:lstStyle/>
          <a:p>
            <a:r>
              <a:rPr lang="en-US" b="1" dirty="0"/>
              <a:t>Teaching point</a:t>
            </a:r>
          </a:p>
          <a:p>
            <a:r>
              <a:rPr lang="en-US" dirty="0"/>
              <a:t>The learner should be able to recall their learning from the ‘Assessing Neurodivergent Students’ e-learning module.</a:t>
            </a:r>
            <a:endParaRPr lang="en-GB" dirty="0"/>
          </a:p>
        </p:txBody>
      </p:sp>
      <p:sp>
        <p:nvSpPr>
          <p:cNvPr id="4" name="Slide Number Placeholder 3">
            <a:extLst>
              <a:ext uri="{FF2B5EF4-FFF2-40B4-BE49-F238E27FC236}">
                <a16:creationId xmlns:a16="http://schemas.microsoft.com/office/drawing/2014/main" id="{D823092B-8039-CBB9-53EF-0FEA6A108AA6}"/>
              </a:ext>
            </a:extLst>
          </p:cNvPr>
          <p:cNvSpPr>
            <a:spLocks noGrp="1"/>
          </p:cNvSpPr>
          <p:nvPr>
            <p:ph type="sldNum" sz="quarter" idx="5"/>
          </p:nvPr>
        </p:nvSpPr>
        <p:spPr/>
        <p:txBody>
          <a:bodyPr/>
          <a:lstStyle/>
          <a:p>
            <a:fld id="{34EE3FE7-C326-4AF2-9659-34D5B40FEB8E}" type="slidenum">
              <a:rPr lang="en-GB" smtClean="0"/>
              <a:t>19</a:t>
            </a:fld>
            <a:endParaRPr lang="en-GB"/>
          </a:p>
        </p:txBody>
      </p:sp>
    </p:spTree>
    <p:extLst>
      <p:ext uri="{BB962C8B-B14F-4D97-AF65-F5344CB8AC3E}">
        <p14:creationId xmlns:p14="http://schemas.microsoft.com/office/powerpoint/2010/main" val="605036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Teaching points</a:t>
            </a:r>
            <a:endParaRPr lang="en-US" dirty="0"/>
          </a:p>
          <a:p>
            <a:pPr marL="171450" indent="-171450">
              <a:buFont typeface="Arial"/>
              <a:buChar char="•"/>
            </a:pPr>
            <a:r>
              <a:rPr lang="en-US" dirty="0"/>
              <a:t>Hopefully, all participants will have completed the online resources as per the Development Route Map: </a:t>
            </a:r>
          </a:p>
          <a:p>
            <a:pPr lvl="1" indent="-171450">
              <a:buFont typeface="Courier New"/>
              <a:buChar char="o"/>
            </a:pPr>
            <a:r>
              <a:rPr lang="en-US" dirty="0"/>
              <a:t>Completing the module ‘Fundamentals of the Practice Assessor Role’ </a:t>
            </a:r>
          </a:p>
          <a:p>
            <a:pPr lvl="1" indent="-171450">
              <a:buFont typeface="Courier New"/>
              <a:buChar char="o"/>
            </a:pPr>
            <a:r>
              <a:rPr lang="en-US" dirty="0"/>
              <a:t>Completing the modules 'Supporting Neurodivergent Students' and 'Assessing Neurodivergent Students' (resources published in September 2024)</a:t>
            </a:r>
          </a:p>
          <a:p>
            <a:pPr lvl="1" indent="-171450">
              <a:buFont typeface="Courier New"/>
              <a:buChar char="o"/>
            </a:pPr>
            <a:r>
              <a:rPr lang="en-US" dirty="0"/>
              <a:t>Viewing the Revise and Refresh videos on the Initial, Mid-point and Final Interviews, Giving Effective Feedback and Action Planning. </a:t>
            </a:r>
          </a:p>
          <a:p>
            <a:pPr marL="171450" indent="-171450">
              <a:buFont typeface="Arial"/>
              <a:buChar char="•"/>
            </a:pPr>
            <a:r>
              <a:rPr lang="en-US" dirty="0"/>
              <a:t>Learners cannot be confirmed as prepared for the Practice Assessor role until all resources have been completed.</a:t>
            </a:r>
          </a:p>
          <a:p>
            <a:pPr marL="171450" indent="-171450">
              <a:buFont typeface="Arial"/>
              <a:buChar char="•"/>
            </a:pPr>
            <a:r>
              <a:rPr lang="en-US" dirty="0"/>
              <a:t>Learners should be encouraged to revisit these additional resources to refresh their knowledge and skills, especially when they have been allocated as practice assessor to a student and need to carry out these functions for the first time.</a:t>
            </a:r>
          </a:p>
          <a:p>
            <a:pPr marL="171450" indent="-171450">
              <a:buFont typeface="Arial"/>
              <a:buChar char="•"/>
            </a:pPr>
            <a:r>
              <a:rPr lang="en-US" dirty="0"/>
              <a:t>Check learner understanding of acronyms and terms, e.g. SSSA, Part.</a:t>
            </a:r>
          </a:p>
        </p:txBody>
      </p:sp>
      <p:sp>
        <p:nvSpPr>
          <p:cNvPr id="4" name="Slide Number Placeholder 3"/>
          <p:cNvSpPr>
            <a:spLocks noGrp="1"/>
          </p:cNvSpPr>
          <p:nvPr>
            <p:ph type="sldNum" sz="quarter" idx="5"/>
          </p:nvPr>
        </p:nvSpPr>
        <p:spPr/>
        <p:txBody>
          <a:bodyPr/>
          <a:lstStyle/>
          <a:p>
            <a:fld id="{34EE3FE7-C326-4AF2-9659-34D5B40FEB8E}" type="slidenum">
              <a:rPr lang="en-GB" smtClean="0"/>
              <a:t>2</a:t>
            </a:fld>
            <a:endParaRPr lang="en-GB"/>
          </a:p>
        </p:txBody>
      </p:sp>
    </p:spTree>
    <p:extLst>
      <p:ext uri="{BB962C8B-B14F-4D97-AF65-F5344CB8AC3E}">
        <p14:creationId xmlns:p14="http://schemas.microsoft.com/office/powerpoint/2010/main" val="4256114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DBCCC-5C69-F6BC-6DB6-99AC26964F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CD498-D4AA-E712-22FB-E7AEA85495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931036-0AE0-CCDF-D176-9E8367739D0F}"/>
              </a:ext>
            </a:extLst>
          </p:cNvPr>
          <p:cNvSpPr>
            <a:spLocks noGrp="1"/>
          </p:cNvSpPr>
          <p:nvPr>
            <p:ph type="body" idx="1"/>
          </p:nvPr>
        </p:nvSpPr>
        <p:spPr/>
        <p:txBody>
          <a:bodyPr/>
          <a:lstStyle/>
          <a:p>
            <a:r>
              <a:rPr lang="en-US" b="1" dirty="0"/>
              <a:t>Teaching points</a:t>
            </a:r>
          </a:p>
          <a:p>
            <a:pPr marL="171450" indent="-171450">
              <a:buFont typeface="Arial"/>
              <a:buChar char="•"/>
            </a:pPr>
            <a:r>
              <a:rPr lang="en-US" dirty="0"/>
              <a:t>Make reference to the PAD / </a:t>
            </a:r>
            <a:r>
              <a:rPr lang="en-US" dirty="0" err="1"/>
              <a:t>ePAD</a:t>
            </a:r>
            <a:r>
              <a:rPr lang="en-US" dirty="0"/>
              <a:t> where individual forms are used to collect the various sources of feedback.</a:t>
            </a:r>
          </a:p>
          <a:p>
            <a:pPr marL="171450" indent="-171450">
              <a:buFont typeface="Arial"/>
              <a:buChar char="•"/>
            </a:pPr>
            <a:r>
              <a:rPr lang="en-US" dirty="0"/>
              <a:t>The Revise and Refresh videos on the interviews will help with understanding of the importance and skill of documenting feedback.</a:t>
            </a:r>
          </a:p>
          <a:p>
            <a:pPr marL="171450" indent="-171450">
              <a:buFont typeface="Arial"/>
              <a:buChar char="•"/>
            </a:pPr>
            <a:r>
              <a:rPr lang="en-US" dirty="0"/>
              <a:t>Ensure the learners are aware of the range of feedback that can support them in their decision making.</a:t>
            </a:r>
            <a:endParaRPr lang="en-GB" dirty="0"/>
          </a:p>
        </p:txBody>
      </p:sp>
      <p:sp>
        <p:nvSpPr>
          <p:cNvPr id="4" name="Slide Number Placeholder 3">
            <a:extLst>
              <a:ext uri="{FF2B5EF4-FFF2-40B4-BE49-F238E27FC236}">
                <a16:creationId xmlns:a16="http://schemas.microsoft.com/office/drawing/2014/main" id="{97BCF274-DB10-5644-8EBC-54604D79BC4B}"/>
              </a:ext>
            </a:extLst>
          </p:cNvPr>
          <p:cNvSpPr>
            <a:spLocks noGrp="1"/>
          </p:cNvSpPr>
          <p:nvPr>
            <p:ph type="sldNum" sz="quarter" idx="5"/>
          </p:nvPr>
        </p:nvSpPr>
        <p:spPr/>
        <p:txBody>
          <a:bodyPr/>
          <a:lstStyle/>
          <a:p>
            <a:fld id="{34EE3FE7-C326-4AF2-9659-34D5B40FEB8E}" type="slidenum">
              <a:rPr lang="en-GB" smtClean="0"/>
              <a:t>20</a:t>
            </a:fld>
            <a:endParaRPr lang="en-GB"/>
          </a:p>
        </p:txBody>
      </p:sp>
    </p:spTree>
    <p:extLst>
      <p:ext uri="{BB962C8B-B14F-4D97-AF65-F5344CB8AC3E}">
        <p14:creationId xmlns:p14="http://schemas.microsoft.com/office/powerpoint/2010/main" val="1635825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B8A7E-5178-EBF4-9DFC-B1B398652E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1492CB-0EE3-BF80-8A91-FBD80C42D0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4E1B5A-712D-1668-7520-96923A9D7C36}"/>
              </a:ext>
            </a:extLst>
          </p:cNvPr>
          <p:cNvSpPr>
            <a:spLocks noGrp="1"/>
          </p:cNvSpPr>
          <p:nvPr>
            <p:ph type="body" idx="1"/>
          </p:nvPr>
        </p:nvSpPr>
        <p:spPr/>
        <p:txBody>
          <a:bodyPr/>
          <a:lstStyle/>
          <a:p>
            <a:r>
              <a:rPr lang="en-US" b="1" dirty="0"/>
              <a:t>Teaching point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The facilitator could discuss some examples of the three types of feedback with the learners. </a:t>
            </a:r>
            <a:br>
              <a:rPr lang="en-US" dirty="0">
                <a:cs typeface="+mn-lt"/>
              </a:rPr>
            </a:br>
            <a:endParaRPr lang="en-GB"/>
          </a:p>
        </p:txBody>
      </p:sp>
      <p:sp>
        <p:nvSpPr>
          <p:cNvPr id="4" name="Slide Number Placeholder 3">
            <a:extLst>
              <a:ext uri="{FF2B5EF4-FFF2-40B4-BE49-F238E27FC236}">
                <a16:creationId xmlns:a16="http://schemas.microsoft.com/office/drawing/2014/main" id="{E691A3AD-3775-7625-E23C-B5EE103B2021}"/>
              </a:ext>
            </a:extLst>
          </p:cNvPr>
          <p:cNvSpPr>
            <a:spLocks noGrp="1"/>
          </p:cNvSpPr>
          <p:nvPr>
            <p:ph type="sldNum" sz="quarter" idx="5"/>
          </p:nvPr>
        </p:nvSpPr>
        <p:spPr/>
        <p:txBody>
          <a:bodyPr/>
          <a:lstStyle/>
          <a:p>
            <a:fld id="{34EE3FE7-C326-4AF2-9659-34D5B40FEB8E}" type="slidenum">
              <a:rPr lang="en-GB" smtClean="0"/>
              <a:t>21</a:t>
            </a:fld>
            <a:endParaRPr lang="en-GB"/>
          </a:p>
        </p:txBody>
      </p:sp>
    </p:spTree>
    <p:extLst>
      <p:ext uri="{BB962C8B-B14F-4D97-AF65-F5344CB8AC3E}">
        <p14:creationId xmlns:p14="http://schemas.microsoft.com/office/powerpoint/2010/main" val="903059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a:t>**Adapted from </a:t>
            </a:r>
            <a:r>
              <a:rPr lang="en-GB" dirty="0" err="1"/>
              <a:t>UoB</a:t>
            </a:r>
            <a:r>
              <a:rPr lang="en-GB" dirty="0"/>
              <a:t> Written Feedback Cheat Sheet (2022), Mark Waring, University of Bedfordshire**</a:t>
            </a:r>
          </a:p>
          <a:p>
            <a:endParaRPr lang="en-GB" dirty="0"/>
          </a:p>
          <a:p>
            <a:r>
              <a:rPr lang="en-GB" b="1" dirty="0"/>
              <a:t>Teaching points</a:t>
            </a:r>
          </a:p>
          <a:p>
            <a:endParaRPr lang="en-GB" dirty="0"/>
          </a:p>
          <a:p>
            <a:r>
              <a:rPr lang="en-GB" b="1" dirty="0"/>
              <a:t>• Focus on the ‘who, what, where, when and how’</a:t>
            </a:r>
          </a:p>
          <a:p>
            <a:r>
              <a:rPr lang="en-GB" dirty="0"/>
              <a:t>Reflect on the performance of the learner using examples of what you have actually observed.  </a:t>
            </a:r>
          </a:p>
          <a:p>
            <a:r>
              <a:rPr lang="en-GB" b="1" dirty="0"/>
              <a:t>• Avoid being evaluative</a:t>
            </a:r>
          </a:p>
          <a:p>
            <a:r>
              <a:rPr lang="en-GB" dirty="0"/>
              <a:t>If a learner is told there is practice is simply ‘good’ they may infer that no further development is necessary. The word ‘bad’ might be interpreted as final or incontestable. Phrases that explore the effectiveness, strength or weakness of aspects of a learner’s practice are more effective.  </a:t>
            </a:r>
          </a:p>
          <a:p>
            <a:r>
              <a:rPr lang="en-GB" b="1" dirty="0"/>
              <a:t>• Identify ‘to what end’ the feedback is to be given and whether the feedback needs to be shared </a:t>
            </a:r>
          </a:p>
          <a:p>
            <a:r>
              <a:rPr lang="en-GB" dirty="0"/>
              <a:t>Determine which parts need to be written, which parts need to be verbal and identify the best location and place for the learner to feel safest and at the optimum time for the feedback to be ‘taken up’.  </a:t>
            </a:r>
          </a:p>
          <a:p>
            <a:r>
              <a:rPr lang="en-GB" b="1" dirty="0"/>
              <a:t>• Take into account whether the feedback should be given during performance or post-performance</a:t>
            </a:r>
          </a:p>
          <a:p>
            <a:r>
              <a:rPr lang="en-GB" dirty="0"/>
              <a:t>Decide whether the feedback should be given as a ‘flow’ of information or be discursive where the student describes the episode of care and evaluates their own performance.  </a:t>
            </a:r>
          </a:p>
          <a:p>
            <a:r>
              <a:rPr lang="en-GB" b="1" dirty="0"/>
              <a:t>• Use suitable vocabulary that is inclusive (encouraging) rather than final (incontestable) </a:t>
            </a:r>
            <a:r>
              <a:rPr lang="en-GB" dirty="0"/>
              <a:t>and that allows responses and questioning from the learner. Be aware of non-verbal dynamics such as your body language.    </a:t>
            </a:r>
          </a:p>
          <a:p>
            <a:r>
              <a:rPr lang="en-GB" dirty="0"/>
              <a:t>• </a:t>
            </a:r>
            <a:r>
              <a:rPr lang="en-GB" b="1" dirty="0"/>
              <a:t>Include a balance of comments confirming good performance whilst emphasising improvement of performance in relation to standards of good work. </a:t>
            </a:r>
          </a:p>
          <a:p>
            <a:r>
              <a:rPr lang="en-GB" dirty="0"/>
              <a:t>Provide examples by commenting on aspects of their work and behaviour.  </a:t>
            </a:r>
          </a:p>
          <a:p>
            <a:r>
              <a:rPr lang="en-GB" b="1" dirty="0"/>
              <a:t>• Provide the learner with strategies that are ‘forward-facing’ and ‘future referenced’ </a:t>
            </a:r>
            <a:r>
              <a:rPr lang="en-GB" dirty="0"/>
              <a:t>e.g. “When we work together next week we will…”; “in preparation for next week try…”  </a:t>
            </a:r>
          </a:p>
          <a:p>
            <a:r>
              <a:rPr lang="en-GB" b="1" dirty="0"/>
              <a:t>• End with a summary that enables the supervisor/assessor/educator to check shared understanding</a:t>
            </a:r>
          </a:p>
          <a:p>
            <a:r>
              <a:rPr lang="en-GB" dirty="0"/>
              <a:t>Ask the learner to summarise the feedback given or identify the ‘take-home’ messages. </a:t>
            </a:r>
          </a:p>
        </p:txBody>
      </p:sp>
      <p:sp>
        <p:nvSpPr>
          <p:cNvPr id="4" name="Slide Number Placeholder 3"/>
          <p:cNvSpPr>
            <a:spLocks noGrp="1"/>
          </p:cNvSpPr>
          <p:nvPr>
            <p:ph type="sldNum" sz="quarter" idx="5"/>
          </p:nvPr>
        </p:nvSpPr>
        <p:spPr/>
        <p:txBody>
          <a:bodyPr/>
          <a:lstStyle/>
          <a:p>
            <a:fld id="{34EE3FE7-C326-4AF2-9659-34D5B40FEB8E}" type="slidenum">
              <a:rPr lang="en-GB" smtClean="0"/>
              <a:t>22</a:t>
            </a:fld>
            <a:endParaRPr lang="en-GB"/>
          </a:p>
        </p:txBody>
      </p:sp>
    </p:spTree>
    <p:extLst>
      <p:ext uri="{BB962C8B-B14F-4D97-AF65-F5344CB8AC3E}">
        <p14:creationId xmlns:p14="http://schemas.microsoft.com/office/powerpoint/2010/main" val="339672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A7334-E1FF-C830-5A50-C1C307685C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826623-E963-17EF-FB65-894ECB790B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6EE76-C87D-2BF1-3F5E-08531F99AA5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This could be the start of Session 3 that focuses on the final section of the SSSA: Confirmation of Proficiency as it addresses areas related to underperformance, action planning and </a:t>
            </a:r>
            <a:r>
              <a:rPr lang="en-US" b="0" dirty="0">
                <a:solidFill>
                  <a:schemeClr val="tx1"/>
                </a:solidFill>
                <a:latin typeface="Arial"/>
                <a:cs typeface="Arial"/>
              </a:rPr>
              <a:t>managing both the struggling/failing student as well as the higher performing student.</a:t>
            </a:r>
          </a:p>
          <a:p>
            <a:pPr marL="171450" indent="-171450">
              <a:buFont typeface="Arial" panose="020B0604020202020204" pitchFamily="34" charset="0"/>
              <a:buChar char="•"/>
              <a:defRPr/>
            </a:pPr>
            <a:r>
              <a:rPr lang="en-US" dirty="0">
                <a:latin typeface="Arial"/>
                <a:cs typeface="Arial"/>
              </a:rPr>
              <a:t>Following slides</a:t>
            </a:r>
            <a:r>
              <a:rPr lang="en-US" b="0" dirty="0">
                <a:solidFill>
                  <a:schemeClr val="tx1"/>
                </a:solidFill>
                <a:latin typeface="Arial"/>
                <a:cs typeface="Arial"/>
              </a:rPr>
              <a:t> </a:t>
            </a:r>
            <a:r>
              <a:rPr lang="en-US" dirty="0">
                <a:latin typeface="Arial"/>
                <a:cs typeface="Arial"/>
              </a:rPr>
              <a:t>provide</a:t>
            </a:r>
            <a:r>
              <a:rPr lang="en-US" b="0" dirty="0">
                <a:solidFill>
                  <a:schemeClr val="tx1"/>
                </a:solidFill>
                <a:latin typeface="Arial"/>
                <a:cs typeface="Arial"/>
              </a:rPr>
              <a:t> key points to support student feedback on this activity.</a:t>
            </a:r>
          </a:p>
          <a:p>
            <a:endParaRPr lang="en-GB" b="1" dirty="0"/>
          </a:p>
        </p:txBody>
      </p:sp>
      <p:sp>
        <p:nvSpPr>
          <p:cNvPr id="4" name="Slide Number Placeholder 3">
            <a:extLst>
              <a:ext uri="{FF2B5EF4-FFF2-40B4-BE49-F238E27FC236}">
                <a16:creationId xmlns:a16="http://schemas.microsoft.com/office/drawing/2014/main" id="{DFB9BC7C-75C9-03B2-C220-D9CAFAC2555B}"/>
              </a:ext>
            </a:extLst>
          </p:cNvPr>
          <p:cNvSpPr>
            <a:spLocks noGrp="1"/>
          </p:cNvSpPr>
          <p:nvPr>
            <p:ph type="sldNum" sz="quarter" idx="5"/>
          </p:nvPr>
        </p:nvSpPr>
        <p:spPr/>
        <p:txBody>
          <a:bodyPr/>
          <a:lstStyle/>
          <a:p>
            <a:fld id="{34EE3FE7-C326-4AF2-9659-34D5B40FEB8E}" type="slidenum">
              <a:rPr lang="en-GB" smtClean="0"/>
              <a:t>23</a:t>
            </a:fld>
            <a:endParaRPr lang="en-GB"/>
          </a:p>
        </p:txBody>
      </p:sp>
    </p:spTree>
    <p:extLst>
      <p:ext uri="{BB962C8B-B14F-4D97-AF65-F5344CB8AC3E}">
        <p14:creationId xmlns:p14="http://schemas.microsoft.com/office/powerpoint/2010/main" val="2553634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Teaching point</a:t>
            </a:r>
          </a:p>
          <a:p>
            <a:r>
              <a:rPr lang="en-US" dirty="0"/>
              <a:t>These are just examples. The learners may identify a number of other ways in which they have been able to recognize underperformance</a:t>
            </a:r>
            <a:endParaRPr lang="en-GB" dirty="0"/>
          </a:p>
        </p:txBody>
      </p:sp>
      <p:sp>
        <p:nvSpPr>
          <p:cNvPr id="4" name="Slide Number Placeholder 3"/>
          <p:cNvSpPr>
            <a:spLocks noGrp="1"/>
          </p:cNvSpPr>
          <p:nvPr>
            <p:ph type="sldNum" sz="quarter" idx="5"/>
          </p:nvPr>
        </p:nvSpPr>
        <p:spPr/>
        <p:txBody>
          <a:bodyPr/>
          <a:lstStyle/>
          <a:p>
            <a:fld id="{616527CB-D16B-40DF-9BF4-CBDFCABB44D4}" type="slidenum">
              <a:rPr lang="en-GB" smtClean="0"/>
              <a:t>24</a:t>
            </a:fld>
            <a:endParaRPr lang="en-GB"/>
          </a:p>
        </p:txBody>
      </p:sp>
    </p:spTree>
    <p:extLst>
      <p:ext uri="{BB962C8B-B14F-4D97-AF65-F5344CB8AC3E}">
        <p14:creationId xmlns:p14="http://schemas.microsoft.com/office/powerpoint/2010/main" val="3302078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B361F-8C5B-BC4F-D9D1-2B7BC1168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CD2CA0-AD96-8C6A-118E-63F3A83935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9E3AC5-7319-D9D7-2633-71F1808AFD91}"/>
              </a:ext>
            </a:extLst>
          </p:cNvPr>
          <p:cNvSpPr>
            <a:spLocks noGrp="1"/>
          </p:cNvSpPr>
          <p:nvPr>
            <p:ph type="body" idx="1"/>
          </p:nvPr>
        </p:nvSpPr>
        <p:spPr/>
        <p:txBody>
          <a:bodyPr/>
          <a:lstStyle/>
          <a:p>
            <a:r>
              <a:rPr lang="en-US" b="1" dirty="0"/>
              <a:t>Teaching points</a:t>
            </a:r>
          </a:p>
          <a:p>
            <a:pPr marL="171450" indent="-171450">
              <a:buFont typeface="Arial"/>
              <a:buChar char="•"/>
            </a:pPr>
            <a:r>
              <a:rPr lang="en-US" b="0" dirty="0"/>
              <a:t>Again it is expected that learners would be able to identify the main causes as listed </a:t>
            </a:r>
            <a:r>
              <a:rPr lang="en-US" dirty="0"/>
              <a:t>above and</a:t>
            </a:r>
            <a:r>
              <a:rPr lang="en-US" b="0" dirty="0"/>
              <a:t> the slide is used to </a:t>
            </a:r>
            <a:r>
              <a:rPr lang="en-US" b="0" err="1"/>
              <a:t>emphasise</a:t>
            </a:r>
            <a:r>
              <a:rPr lang="en-US" b="0" dirty="0"/>
              <a:t> these or draw on individual experience – time depending. </a:t>
            </a:r>
            <a:endParaRPr lang="en-US" dirty="0"/>
          </a:p>
          <a:p>
            <a:pPr marL="171450" indent="-171450">
              <a:buFont typeface="Arial"/>
              <a:buChar char="•"/>
            </a:pPr>
            <a:r>
              <a:rPr lang="en-US" b="0" dirty="0"/>
              <a:t>It is important to </a:t>
            </a:r>
            <a:r>
              <a:rPr lang="en-US" b="0" dirty="0" err="1"/>
              <a:t>emphasise</a:t>
            </a:r>
            <a:r>
              <a:rPr lang="en-US" b="0" dirty="0"/>
              <a:t> that it is not solely the </a:t>
            </a:r>
            <a:r>
              <a:rPr lang="en-US" dirty="0"/>
              <a:t>student</a:t>
            </a:r>
            <a:r>
              <a:rPr lang="en-US" b="0" dirty="0"/>
              <a:t> that may be ‘at fault’ and that the relationship between student and </a:t>
            </a:r>
            <a:r>
              <a:rPr lang="en-US" dirty="0"/>
              <a:t>their assessor</a:t>
            </a:r>
            <a:r>
              <a:rPr lang="en-US" b="0" dirty="0"/>
              <a:t>/supervisor is </a:t>
            </a:r>
            <a:r>
              <a:rPr lang="en-US" dirty="0"/>
              <a:t>vital</a:t>
            </a:r>
            <a:r>
              <a:rPr lang="en-US" b="0" dirty="0"/>
              <a:t> in supporting learning and avoiding ‘underperformance’ </a:t>
            </a:r>
            <a:r>
              <a:rPr lang="en-US" dirty="0"/>
              <a:t>wherever</a:t>
            </a:r>
            <a:r>
              <a:rPr lang="en-US" b="0" dirty="0"/>
              <a:t> possible.</a:t>
            </a:r>
            <a:endParaRPr lang="en-US" dirty="0"/>
          </a:p>
        </p:txBody>
      </p:sp>
      <p:sp>
        <p:nvSpPr>
          <p:cNvPr id="4" name="Slide Number Placeholder 3">
            <a:extLst>
              <a:ext uri="{FF2B5EF4-FFF2-40B4-BE49-F238E27FC236}">
                <a16:creationId xmlns:a16="http://schemas.microsoft.com/office/drawing/2014/main" id="{8EBE4D6A-6B0C-49BE-B693-384DFD88ED0E}"/>
              </a:ext>
            </a:extLst>
          </p:cNvPr>
          <p:cNvSpPr>
            <a:spLocks noGrp="1"/>
          </p:cNvSpPr>
          <p:nvPr>
            <p:ph type="sldNum" sz="quarter" idx="5"/>
          </p:nvPr>
        </p:nvSpPr>
        <p:spPr/>
        <p:txBody>
          <a:bodyPr/>
          <a:lstStyle/>
          <a:p>
            <a:fld id="{34EE3FE7-C326-4AF2-9659-34D5B40FEB8E}" type="slidenum">
              <a:rPr lang="en-GB" smtClean="0"/>
              <a:t>25</a:t>
            </a:fld>
            <a:endParaRPr lang="en-GB"/>
          </a:p>
        </p:txBody>
      </p:sp>
    </p:spTree>
    <p:extLst>
      <p:ext uri="{BB962C8B-B14F-4D97-AF65-F5344CB8AC3E}">
        <p14:creationId xmlns:p14="http://schemas.microsoft.com/office/powerpoint/2010/main" val="1665306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F0AA5-CF85-9022-AC8A-80EEC881E8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7A4AC3-10F9-123C-7459-34573D92A9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E48076-7479-C24C-4846-5CB6C7CCFAFD}"/>
              </a:ext>
            </a:extLst>
          </p:cNvPr>
          <p:cNvSpPr>
            <a:spLocks noGrp="1"/>
          </p:cNvSpPr>
          <p:nvPr>
            <p:ph type="body" idx="1"/>
          </p:nvPr>
        </p:nvSpPr>
        <p:spPr/>
        <p:txBody>
          <a:bodyPr/>
          <a:lstStyle/>
          <a:p>
            <a:r>
              <a:rPr lang="en-US" b="1" dirty="0"/>
              <a:t>Teaching point</a:t>
            </a:r>
          </a:p>
          <a:p>
            <a:r>
              <a:rPr lang="en-US" b="0" dirty="0"/>
              <a:t>This is a reminder of key priorities, again </a:t>
            </a:r>
            <a:r>
              <a:rPr lang="en-US" b="0" dirty="0" err="1"/>
              <a:t>emphasisng</a:t>
            </a:r>
            <a:r>
              <a:rPr lang="en-US" b="0" dirty="0"/>
              <a:t> the importance of the relationship, support and supervision.</a:t>
            </a:r>
            <a:endParaRPr lang="en-GB" b="0" dirty="0"/>
          </a:p>
        </p:txBody>
      </p:sp>
      <p:sp>
        <p:nvSpPr>
          <p:cNvPr id="4" name="Slide Number Placeholder 3">
            <a:extLst>
              <a:ext uri="{FF2B5EF4-FFF2-40B4-BE49-F238E27FC236}">
                <a16:creationId xmlns:a16="http://schemas.microsoft.com/office/drawing/2014/main" id="{CB95CD54-36F7-193F-EE56-E01AE30A9271}"/>
              </a:ext>
            </a:extLst>
          </p:cNvPr>
          <p:cNvSpPr>
            <a:spLocks noGrp="1"/>
          </p:cNvSpPr>
          <p:nvPr>
            <p:ph type="sldNum" sz="quarter" idx="5"/>
          </p:nvPr>
        </p:nvSpPr>
        <p:spPr/>
        <p:txBody>
          <a:bodyPr/>
          <a:lstStyle/>
          <a:p>
            <a:fld id="{34EE3FE7-C326-4AF2-9659-34D5B40FEB8E}" type="slidenum">
              <a:rPr lang="en-GB" smtClean="0"/>
              <a:t>26</a:t>
            </a:fld>
            <a:endParaRPr lang="en-GB"/>
          </a:p>
        </p:txBody>
      </p:sp>
    </p:spTree>
    <p:extLst>
      <p:ext uri="{BB962C8B-B14F-4D97-AF65-F5344CB8AC3E}">
        <p14:creationId xmlns:p14="http://schemas.microsoft.com/office/powerpoint/2010/main" val="436140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A89CF-8490-0713-A573-8B58954BF4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55EC8-8A24-B9A6-7481-580EE73B07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476965-91C3-8318-8FE5-0EE0ED4BEF32}"/>
              </a:ext>
            </a:extLst>
          </p:cNvPr>
          <p:cNvSpPr>
            <a:spLocks noGrp="1"/>
          </p:cNvSpPr>
          <p:nvPr>
            <p:ph type="body" idx="1"/>
          </p:nvPr>
        </p:nvSpPr>
        <p:spPr/>
        <p:txBody>
          <a:bodyPr/>
          <a:lstStyle/>
          <a:p>
            <a:r>
              <a:rPr lang="en-US" b="1" dirty="0"/>
              <a:t>Teaching Points</a:t>
            </a:r>
          </a:p>
          <a:p>
            <a:pPr marL="171450" indent="-171450">
              <a:buFont typeface="Arial" panose="020B0604020202020204" pitchFamily="34" charset="0"/>
              <a:buChar char="•"/>
            </a:pPr>
            <a:r>
              <a:rPr lang="en-US" dirty="0"/>
              <a:t>The learner should have some insight into action planning. The Revise and Refresh video on action planning is part of the preparation for the PA role.</a:t>
            </a:r>
          </a:p>
          <a:p>
            <a:r>
              <a:rPr lang="en-US" dirty="0"/>
              <a:t>This should therefore be revision but nevertheless important repetition to ensure understanding.</a:t>
            </a:r>
          </a:p>
          <a:p>
            <a:pPr marL="171450" indent="-171450">
              <a:buFont typeface="Arial" panose="020B0604020202020204" pitchFamily="34" charset="0"/>
              <a:buChar char="•"/>
            </a:pPr>
            <a:r>
              <a:rPr lang="en-US" dirty="0"/>
              <a:t>The facilitator may contribute further understanding of policy in their area, e.g. when and how the practice education team should be involved.</a:t>
            </a:r>
            <a:endParaRPr lang="en-GB" dirty="0"/>
          </a:p>
        </p:txBody>
      </p:sp>
      <p:sp>
        <p:nvSpPr>
          <p:cNvPr id="4" name="Slide Number Placeholder 3">
            <a:extLst>
              <a:ext uri="{FF2B5EF4-FFF2-40B4-BE49-F238E27FC236}">
                <a16:creationId xmlns:a16="http://schemas.microsoft.com/office/drawing/2014/main" id="{27653F67-DB10-953C-3A5E-FBDDB1446873}"/>
              </a:ext>
            </a:extLst>
          </p:cNvPr>
          <p:cNvSpPr>
            <a:spLocks noGrp="1"/>
          </p:cNvSpPr>
          <p:nvPr>
            <p:ph type="sldNum" sz="quarter" idx="5"/>
          </p:nvPr>
        </p:nvSpPr>
        <p:spPr/>
        <p:txBody>
          <a:bodyPr/>
          <a:lstStyle/>
          <a:p>
            <a:fld id="{34EE3FE7-C326-4AF2-9659-34D5B40FEB8E}" type="slidenum">
              <a:rPr lang="en-GB" smtClean="0"/>
              <a:t>27</a:t>
            </a:fld>
            <a:endParaRPr lang="en-GB"/>
          </a:p>
        </p:txBody>
      </p:sp>
    </p:spTree>
    <p:extLst>
      <p:ext uri="{BB962C8B-B14F-4D97-AF65-F5344CB8AC3E}">
        <p14:creationId xmlns:p14="http://schemas.microsoft.com/office/powerpoint/2010/main" val="3432310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86068-24BC-D460-9895-393A2CA6D3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16F0B9-485F-FAB9-EE69-28F8A3BA6C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35DC0D-BB0D-CDD3-0CCD-D60581384D83}"/>
              </a:ext>
            </a:extLst>
          </p:cNvPr>
          <p:cNvSpPr>
            <a:spLocks noGrp="1"/>
          </p:cNvSpPr>
          <p:nvPr>
            <p:ph type="body" idx="1"/>
          </p:nvPr>
        </p:nvSpPr>
        <p:spPr/>
        <p:txBody>
          <a:bodyPr/>
          <a:lstStyle/>
          <a:p>
            <a:r>
              <a:rPr lang="en-US" dirty="0"/>
              <a:t>A reminder of the AP template to support the next activity. Note that this is the PAD layout. Format will be different in an online tool, but the key elements will be the same.</a:t>
            </a:r>
            <a:endParaRPr lang="en-GB" dirty="0"/>
          </a:p>
        </p:txBody>
      </p:sp>
      <p:sp>
        <p:nvSpPr>
          <p:cNvPr id="4" name="Slide Number Placeholder 3">
            <a:extLst>
              <a:ext uri="{FF2B5EF4-FFF2-40B4-BE49-F238E27FC236}">
                <a16:creationId xmlns:a16="http://schemas.microsoft.com/office/drawing/2014/main" id="{03281CC8-5A93-9A40-E7B4-097FB00C81D2}"/>
              </a:ext>
            </a:extLst>
          </p:cNvPr>
          <p:cNvSpPr>
            <a:spLocks noGrp="1"/>
          </p:cNvSpPr>
          <p:nvPr>
            <p:ph type="sldNum" sz="quarter" idx="5"/>
          </p:nvPr>
        </p:nvSpPr>
        <p:spPr/>
        <p:txBody>
          <a:bodyPr/>
          <a:lstStyle/>
          <a:p>
            <a:fld id="{34EE3FE7-C326-4AF2-9659-34D5B40FEB8E}" type="slidenum">
              <a:rPr lang="en-GB" smtClean="0"/>
              <a:t>28</a:t>
            </a:fld>
            <a:endParaRPr lang="en-GB"/>
          </a:p>
        </p:txBody>
      </p:sp>
    </p:spTree>
    <p:extLst>
      <p:ext uri="{BB962C8B-B14F-4D97-AF65-F5344CB8AC3E}">
        <p14:creationId xmlns:p14="http://schemas.microsoft.com/office/powerpoint/2010/main" val="1352197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A2AB2-FBE5-C50A-89B1-BFF1ACD5D5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DFF278-C226-6F4F-85F6-6F3A396B86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415DED-ECAE-6BC0-CA4C-88401B174987}"/>
              </a:ext>
            </a:extLst>
          </p:cNvPr>
          <p:cNvSpPr>
            <a:spLocks noGrp="1"/>
          </p:cNvSpPr>
          <p:nvPr>
            <p:ph type="body" idx="1"/>
          </p:nvPr>
        </p:nvSpPr>
        <p:spPr/>
        <p:txBody>
          <a:bodyPr/>
          <a:lstStyle/>
          <a:p>
            <a:pPr algn="l">
              <a:lnSpc>
                <a:spcPct val="115000"/>
              </a:lnSpc>
              <a:spcAft>
                <a:spcPts val="800"/>
              </a:spcAft>
              <a:buNone/>
              <a:tabLst>
                <a:tab pos="2920365" algn="ctr"/>
                <a:tab pos="5840095" algn="r"/>
              </a:tabLst>
            </a:pPr>
            <a:r>
              <a:rPr lang="en-GB"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Case study to reflect assessment decisions and the role of the PA, PS and AA in student supervision and assessment (also embedded as a word document link in the Lesson Plan)</a:t>
            </a:r>
            <a:endParaRPr lang="en-GB" kern="100" dirty="0">
              <a:effectLst/>
              <a:latin typeface="Arial" panose="020B0604020202020204" pitchFamily="34" charset="0"/>
              <a:ea typeface="Aptos" panose="020B0004020202020204" pitchFamily="34" charset="0"/>
              <a:cs typeface="Arial" panose="020B0604020202020204" pitchFamily="34" charset="0"/>
            </a:endParaRPr>
          </a:p>
          <a:p>
            <a:pPr>
              <a:lnSpc>
                <a:spcPct val="106000"/>
              </a:lnSpc>
              <a:spcAft>
                <a:spcPts val="815"/>
              </a:spcAft>
              <a:buNone/>
            </a:pPr>
            <a:r>
              <a:rPr lang="en-GB"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Lianne is a Year 2 student is in the 4</a:t>
            </a:r>
            <a:r>
              <a:rPr lang="en-GB" kern="12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a:t>
            </a:r>
            <a:r>
              <a:rPr lang="en-GB"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week of an 8 week placement in a 24 hour service. The student’s Practice Supervisor has raised some concerns regarding her competence with some proficiencies following several opportunities working with Lianne. The competencies are: </a:t>
            </a:r>
            <a:endParaRPr lang="en-GB" kern="100" dirty="0">
              <a:effectLst/>
              <a:latin typeface="Arial" panose="020B0604020202020204" pitchFamily="34" charset="0"/>
              <a:ea typeface="Aptos" panose="020B0004020202020204" pitchFamily="34" charset="0"/>
              <a:cs typeface="Arial" panose="020B0604020202020204" pitchFamily="34" charset="0"/>
            </a:endParaRPr>
          </a:p>
          <a:p>
            <a:pPr>
              <a:lnSpc>
                <a:spcPct val="106000"/>
              </a:lnSpc>
              <a:spcAft>
                <a:spcPts val="815"/>
              </a:spcAft>
              <a:buNone/>
            </a:pPr>
            <a:r>
              <a:rPr lang="en-GB"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Proficiency No 7. </a:t>
            </a:r>
            <a:r>
              <a:rPr lang="en-GB"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Maintains accurate, clear and legible documentation of all aspects of care delivery using digital technologies where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required. </a:t>
            </a:r>
            <a:endParaRPr lang="en-GB" kern="100" dirty="0">
              <a:latin typeface="Aptos" panose="020B0004020202020204" pitchFamily="34" charset="0"/>
              <a:ea typeface="Aptos" panose="020B0004020202020204" pitchFamily="34" charset="0"/>
              <a:cs typeface="Times New Roman" panose="02020603050405020304" pitchFamily="18" charset="0"/>
            </a:endParaRPr>
          </a:p>
          <a:p>
            <a:pPr>
              <a:lnSpc>
                <a:spcPct val="106000"/>
              </a:lnSpc>
              <a:spcAft>
                <a:spcPts val="815"/>
              </a:spcAft>
              <a:buNone/>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Proficiency No 23.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Undertakes assessments using appropriate diagnostic equipment in particular blood glucose monitors and can interpret findings. </a:t>
            </a:r>
            <a:endParaRPr lang="en-GB" kern="100" dirty="0">
              <a:latin typeface="Aptos" panose="020B0004020202020204" pitchFamily="34" charset="0"/>
              <a:ea typeface="Aptos" panose="020B0004020202020204" pitchFamily="34" charset="0"/>
              <a:cs typeface="Times New Roman" panose="02020603050405020304" pitchFamily="18" charset="0"/>
            </a:endParaRPr>
          </a:p>
          <a:p>
            <a:pPr>
              <a:lnSpc>
                <a:spcPct val="106000"/>
              </a:lnSpc>
              <a:spcAft>
                <a:spcPts val="815"/>
              </a:spcAft>
              <a:buNone/>
            </a:pPr>
            <a:r>
              <a:rPr lang="en-GB"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Practice Supervisor is a nurse who has been qualified for 18 months and has supervised other students. The PS has worked 4 shifts with Lianne. The PS has assessed these proficiencies and documented that the Lianne has “not achieved” proficiencies 7 and 23 due to inaccurate recording of blood glucose levels and failing to interpret and report the findings to an appropriate member of staff. </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6000"/>
              </a:lnSpc>
              <a:spcAft>
                <a:spcPts val="815"/>
              </a:spcAft>
              <a:buNone/>
            </a:pPr>
            <a:r>
              <a:rPr lang="en-GB"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Practice Supervisor reports this to the Practice Assessor who arranges to meet with Lianne for the mid-point interview. </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6000"/>
              </a:lnSpc>
              <a:spcAft>
                <a:spcPts val="815"/>
              </a:spcAft>
              <a:buNone/>
            </a:pPr>
            <a:r>
              <a:rPr lang="en-GB"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What communication and interpersonal skills would the PA need to demonstrate when meeting with Lianne?</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n-GB"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Where would you meet with the student to ensure privacy? </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n-GB"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Would you meet the student in a 1-2-1 meeting? </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n-GB"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would you respond to the student if they become angry or distressed?</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n-GB"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What verbal and non-verbal communication skills would you use? </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6000"/>
              </a:lnSpc>
              <a:spcAft>
                <a:spcPts val="815"/>
              </a:spcAft>
              <a:buNone/>
            </a:pPr>
            <a:r>
              <a:rPr lang="en-GB"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What do you need to address in the meeting? </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n-GB"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would you facilitate the student to reflect on their practice and competence in relation to the not achieving proficiencies 7 and 23? </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n-GB"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would you explore the implications of this with the student. </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n-GB"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would you formulate an action plan with the student? </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n-GB"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would you provide the student with further learning opportunities?</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6000"/>
              </a:lnSpc>
              <a:spcAft>
                <a:spcPts val="815"/>
              </a:spcAft>
              <a:buNone/>
            </a:pPr>
            <a:r>
              <a:rPr lang="en-GB"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What would you do after the meeting?     </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n-GB"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Who would the PA need to inform? </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n-GB"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What would the PA document and where? </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n-GB"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would the PA ensure the student was supervised and </a:t>
            </a:r>
            <a:r>
              <a:rPr lang="en-GB"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monitored?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064D06F3-5C14-7281-AD9E-9700A1653683}"/>
              </a:ext>
            </a:extLst>
          </p:cNvPr>
          <p:cNvSpPr>
            <a:spLocks noGrp="1"/>
          </p:cNvSpPr>
          <p:nvPr>
            <p:ph type="sldNum" sz="quarter" idx="5"/>
          </p:nvPr>
        </p:nvSpPr>
        <p:spPr/>
        <p:txBody>
          <a:bodyPr/>
          <a:lstStyle/>
          <a:p>
            <a:fld id="{34EE3FE7-C326-4AF2-9659-34D5B40FEB8E}" type="slidenum">
              <a:rPr lang="en-GB" smtClean="0"/>
              <a:t>29</a:t>
            </a:fld>
            <a:endParaRPr lang="en-GB"/>
          </a:p>
        </p:txBody>
      </p:sp>
    </p:spTree>
    <p:extLst>
      <p:ext uri="{BB962C8B-B14F-4D97-AF65-F5344CB8AC3E}">
        <p14:creationId xmlns:p14="http://schemas.microsoft.com/office/powerpoint/2010/main" val="787181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Teaching points</a:t>
            </a:r>
          </a:p>
          <a:p>
            <a:pPr marL="171450" indent="-171450">
              <a:buFont typeface="Arial"/>
              <a:buChar char="•"/>
            </a:pPr>
            <a:r>
              <a:rPr lang="en-US"/>
              <a:t>This is  a reminder of the standards and to </a:t>
            </a:r>
            <a:r>
              <a:rPr lang="en-US" err="1"/>
              <a:t>emphasise</a:t>
            </a:r>
            <a:r>
              <a:rPr lang="en-US"/>
              <a:t> that the SSSA document provides more than just the information on the roles. Learners should be familiar with the components from undertaking the e-learning modules.</a:t>
            </a:r>
          </a:p>
          <a:p>
            <a:pPr marL="171450" indent="-171450">
              <a:buFont typeface="Arial"/>
              <a:buChar char="•"/>
            </a:pPr>
            <a:r>
              <a:rPr lang="en-US"/>
              <a:t>The NMC website provides multiple sources of information / guidance on the implementation of the standards.</a:t>
            </a:r>
          </a:p>
          <a:p>
            <a:pPr marL="171450" indent="-171450">
              <a:buFont typeface="Arial"/>
              <a:buChar char="•"/>
            </a:pPr>
            <a:r>
              <a:rPr lang="en-US"/>
              <a:t>The </a:t>
            </a:r>
            <a:r>
              <a:rPr lang="en-US" b="1"/>
              <a:t>Standards for Education and Training also comprise </a:t>
            </a:r>
            <a:r>
              <a:rPr lang="en-US"/>
              <a:t>the overall </a:t>
            </a:r>
            <a:r>
              <a:rPr lang="en-US" err="1"/>
              <a:t>programme</a:t>
            </a:r>
            <a:r>
              <a:rPr lang="en-US"/>
              <a:t> standards outlining processes of recruitment, DBS, numeracy, literacy, the wider learning culture, role of service users/ carers – all of which require joint working between universities and practice partners to implement. The standards also include the proficiencies and related skills that apply to each individual </a:t>
            </a:r>
            <a:r>
              <a:rPr lang="en-US" err="1"/>
              <a:t>programme</a:t>
            </a:r>
            <a:r>
              <a:rPr lang="en-US"/>
              <a:t> and most of which are reflected in the student assessment documents.</a:t>
            </a:r>
          </a:p>
        </p:txBody>
      </p:sp>
      <p:sp>
        <p:nvSpPr>
          <p:cNvPr id="4" name="Slide Number Placeholder 3"/>
          <p:cNvSpPr>
            <a:spLocks noGrp="1"/>
          </p:cNvSpPr>
          <p:nvPr>
            <p:ph type="sldNum" sz="quarter" idx="5"/>
          </p:nvPr>
        </p:nvSpPr>
        <p:spPr/>
        <p:txBody>
          <a:bodyPr/>
          <a:lstStyle/>
          <a:p>
            <a:fld id="{616527CB-D16B-40DF-9BF4-CBDFCABB44D4}" type="slidenum">
              <a:rPr lang="en-GB" smtClean="0"/>
              <a:t>3</a:t>
            </a:fld>
            <a:endParaRPr lang="en-GB"/>
          </a:p>
        </p:txBody>
      </p:sp>
    </p:spTree>
    <p:extLst>
      <p:ext uri="{BB962C8B-B14F-4D97-AF65-F5344CB8AC3E}">
        <p14:creationId xmlns:p14="http://schemas.microsoft.com/office/powerpoint/2010/main" val="3768034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8AA38-6F1A-FAF7-FFC4-7494DCC6C8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D25E0A-04B1-8508-F704-CF111AA59D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F5FA1-F6F2-9716-1E3B-C1C831BCE35A}"/>
              </a:ext>
            </a:extLst>
          </p:cNvPr>
          <p:cNvSpPr>
            <a:spLocks noGrp="1"/>
          </p:cNvSpPr>
          <p:nvPr>
            <p:ph type="body" idx="1"/>
          </p:nvPr>
        </p:nvSpPr>
        <p:spPr/>
        <p:txBody>
          <a:bodyPr/>
          <a:lstStyle/>
          <a:p>
            <a:r>
              <a:rPr lang="en-US" b="1" dirty="0"/>
              <a:t>Teaching point</a:t>
            </a:r>
          </a:p>
          <a:p>
            <a:r>
              <a:rPr lang="en-US" b="0" dirty="0"/>
              <a:t>This provides an example of a completed form to share with the students. This </a:t>
            </a:r>
            <a:r>
              <a:rPr lang="en-US" dirty="0"/>
              <a:t>is</a:t>
            </a:r>
            <a:r>
              <a:rPr lang="en-US" b="0" dirty="0"/>
              <a:t> included in the ‘Assessment Support’ section of the </a:t>
            </a:r>
            <a:r>
              <a:rPr lang="en-US" dirty="0"/>
              <a:t>Further</a:t>
            </a:r>
            <a:r>
              <a:rPr lang="en-US" b="0" dirty="0"/>
              <a:t> </a:t>
            </a:r>
            <a:r>
              <a:rPr lang="en-US" dirty="0"/>
              <a:t>Resources page, </a:t>
            </a:r>
            <a:r>
              <a:rPr lang="en-US" b="0" dirty="0"/>
              <a:t>so that the PA can review it if and when they need to develop an action plan in practice.</a:t>
            </a:r>
            <a:endParaRPr lang="en-GB" b="0" dirty="0"/>
          </a:p>
        </p:txBody>
      </p:sp>
      <p:sp>
        <p:nvSpPr>
          <p:cNvPr id="4" name="Slide Number Placeholder 3">
            <a:extLst>
              <a:ext uri="{FF2B5EF4-FFF2-40B4-BE49-F238E27FC236}">
                <a16:creationId xmlns:a16="http://schemas.microsoft.com/office/drawing/2014/main" id="{7AC21432-D88E-715A-4383-8B4F02F2814C}"/>
              </a:ext>
            </a:extLst>
          </p:cNvPr>
          <p:cNvSpPr>
            <a:spLocks noGrp="1"/>
          </p:cNvSpPr>
          <p:nvPr>
            <p:ph type="sldNum" sz="quarter" idx="5"/>
          </p:nvPr>
        </p:nvSpPr>
        <p:spPr/>
        <p:txBody>
          <a:bodyPr/>
          <a:lstStyle/>
          <a:p>
            <a:fld id="{34EE3FE7-C326-4AF2-9659-34D5B40FEB8E}" type="slidenum">
              <a:rPr lang="en-GB" smtClean="0"/>
              <a:t>30</a:t>
            </a:fld>
            <a:endParaRPr lang="en-GB"/>
          </a:p>
        </p:txBody>
      </p:sp>
    </p:spTree>
    <p:extLst>
      <p:ext uri="{BB962C8B-B14F-4D97-AF65-F5344CB8AC3E}">
        <p14:creationId xmlns:p14="http://schemas.microsoft.com/office/powerpoint/2010/main" val="3077809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973C2-FB7B-FE81-08F2-7FF27949D0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4E9DB6-B6C0-C291-71BB-EB9C29E267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8AEAC8-0082-F997-A44C-523601F60BE6}"/>
              </a:ext>
            </a:extLst>
          </p:cNvPr>
          <p:cNvSpPr>
            <a:spLocks noGrp="1"/>
          </p:cNvSpPr>
          <p:nvPr>
            <p:ph type="body" idx="1"/>
          </p:nvPr>
        </p:nvSpPr>
        <p:spPr/>
        <p:txBody>
          <a:bodyPr/>
          <a:lstStyle/>
          <a:p>
            <a:r>
              <a:rPr lang="en-US" b="1" dirty="0"/>
              <a:t>Teaching points</a:t>
            </a:r>
          </a:p>
          <a:p>
            <a:pPr marL="171450" indent="-171450">
              <a:buFont typeface="Arial"/>
              <a:buChar char="•"/>
            </a:pPr>
            <a:r>
              <a:rPr lang="en-US" dirty="0"/>
              <a:t>Whist every effort is made to support student achievement, there are occasions when a student does not demonstrate the required knowledge, skills and attitudes to meet all assessment requirements.  </a:t>
            </a:r>
          </a:p>
          <a:p>
            <a:pPr marL="171450" indent="-171450">
              <a:buFont typeface="Arial"/>
              <a:buChar char="•"/>
            </a:pPr>
            <a:r>
              <a:rPr lang="en-US" dirty="0"/>
              <a:t>By not meeting proficiencies, professional values or other assessment components at the end of the placement then this may be deemed a ‘fail’.</a:t>
            </a:r>
          </a:p>
          <a:p>
            <a:pPr marL="171450" indent="-171450">
              <a:buFont typeface="Arial"/>
              <a:buChar char="•"/>
            </a:pPr>
            <a:r>
              <a:rPr lang="en-US" dirty="0"/>
              <a:t>Depending on the Approved Education Institute policy or nature of the placement the student may have a reassessment opportunity. </a:t>
            </a:r>
          </a:p>
          <a:p>
            <a:pPr marL="171450" indent="-171450">
              <a:buFont typeface="Arial"/>
              <a:buChar char="•"/>
            </a:pPr>
            <a:r>
              <a:rPr lang="en-US" dirty="0"/>
              <a:t>A ‘fail’ on placement does not mean the PA is responsible for the discontinuation of the student on the </a:t>
            </a:r>
            <a:r>
              <a:rPr lang="en-US" dirty="0" err="1"/>
              <a:t>programme</a:t>
            </a:r>
            <a:r>
              <a:rPr lang="en-US" dirty="0"/>
              <a:t>. They are responsible for the assessment of that particular placement and so must ensure effective liaison with the AA who will be familiar with overall student performance and </a:t>
            </a:r>
            <a:r>
              <a:rPr lang="en-US" dirty="0" err="1"/>
              <a:t>programme</a:t>
            </a:r>
            <a:r>
              <a:rPr lang="en-US" dirty="0"/>
              <a:t> requirements.</a:t>
            </a:r>
          </a:p>
          <a:p>
            <a:endParaRPr lang="en-GB" dirty="0"/>
          </a:p>
        </p:txBody>
      </p:sp>
      <p:sp>
        <p:nvSpPr>
          <p:cNvPr id="4" name="Slide Number Placeholder 3">
            <a:extLst>
              <a:ext uri="{FF2B5EF4-FFF2-40B4-BE49-F238E27FC236}">
                <a16:creationId xmlns:a16="http://schemas.microsoft.com/office/drawing/2014/main" id="{DB4CB728-346F-803A-7678-53101AFB44D4}"/>
              </a:ext>
            </a:extLst>
          </p:cNvPr>
          <p:cNvSpPr>
            <a:spLocks noGrp="1"/>
          </p:cNvSpPr>
          <p:nvPr>
            <p:ph type="sldNum" sz="quarter" idx="5"/>
          </p:nvPr>
        </p:nvSpPr>
        <p:spPr/>
        <p:txBody>
          <a:bodyPr/>
          <a:lstStyle/>
          <a:p>
            <a:fld id="{34EE3FE7-C326-4AF2-9659-34D5B40FEB8E}" type="slidenum">
              <a:rPr lang="en-GB" smtClean="0"/>
              <a:t>31</a:t>
            </a:fld>
            <a:endParaRPr lang="en-GB"/>
          </a:p>
        </p:txBody>
      </p:sp>
    </p:spTree>
    <p:extLst>
      <p:ext uri="{BB962C8B-B14F-4D97-AF65-F5344CB8AC3E}">
        <p14:creationId xmlns:p14="http://schemas.microsoft.com/office/powerpoint/2010/main" val="1871514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EF6C5-6D0A-6CCC-3572-D0268F3B91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611195-984E-E57A-A8E6-D5A695E702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EFE60D-0343-BB6E-404C-D44B90D7324F}"/>
              </a:ext>
            </a:extLst>
          </p:cNvPr>
          <p:cNvSpPr>
            <a:spLocks noGrp="1"/>
          </p:cNvSpPr>
          <p:nvPr>
            <p:ph type="body" idx="1"/>
          </p:nvPr>
        </p:nvSpPr>
        <p:spPr>
          <a:xfrm>
            <a:off x="717550" y="4648200"/>
            <a:ext cx="5608320" cy="3660458"/>
          </a:xfrm>
        </p:spPr>
        <p:txBody>
          <a:bodyPr/>
          <a:lstStyle/>
          <a:p>
            <a:r>
              <a:rPr lang="en-US" b="1" dirty="0"/>
              <a:t>Teaching points</a:t>
            </a:r>
          </a:p>
          <a:p>
            <a:pPr marL="171450" indent="-171450">
              <a:buFont typeface="Arial" panose="020B0604020202020204" pitchFamily="34" charset="0"/>
              <a:buChar char="•"/>
            </a:pPr>
            <a:r>
              <a:rPr lang="en-US" dirty="0"/>
              <a:t>It is important to not just focus on students who have outstanding components in their assessment documents as all students should be motivated and encouraged to learn and develop beyond what is required to achieve a pass.</a:t>
            </a:r>
          </a:p>
          <a:p>
            <a:pPr marL="171450" indent="-171450">
              <a:buFont typeface="Arial" panose="020B0604020202020204" pitchFamily="34" charset="0"/>
              <a:buChar char="•"/>
            </a:pPr>
            <a:r>
              <a:rPr lang="en-US" dirty="0"/>
              <a:t>It is also essential to be mindful of the fact that a student’s previous assessment may not have been robust and a student’s performance must be consistent and not reflect a one-off observation.</a:t>
            </a:r>
          </a:p>
          <a:p>
            <a:pPr marL="171450" indent="-171450">
              <a:buFont typeface="Arial" panose="020B0604020202020204" pitchFamily="34" charset="0"/>
              <a:buChar char="•"/>
            </a:pPr>
            <a:r>
              <a:rPr lang="en-US" dirty="0"/>
              <a:t>Applying their learning to a new area / situation can sometimes challenge students.</a:t>
            </a:r>
          </a:p>
          <a:p>
            <a:pPr marL="171450" indent="-171450">
              <a:buFont typeface="Arial" panose="020B0604020202020204" pitchFamily="34" charset="0"/>
              <a:buChar char="•"/>
            </a:pPr>
            <a:r>
              <a:rPr lang="en-US" dirty="0"/>
              <a:t>For those students whom you feel are genuinely high-achievers then look at other ways to motivate and challenge them through provision of additional learning opportunities promoting further leadership, teaching and management skills.</a:t>
            </a:r>
            <a:endParaRPr lang="en-GB" dirty="0"/>
          </a:p>
        </p:txBody>
      </p:sp>
      <p:sp>
        <p:nvSpPr>
          <p:cNvPr id="4" name="Slide Number Placeholder 3">
            <a:extLst>
              <a:ext uri="{FF2B5EF4-FFF2-40B4-BE49-F238E27FC236}">
                <a16:creationId xmlns:a16="http://schemas.microsoft.com/office/drawing/2014/main" id="{9F6111F8-85EE-CD6F-1DE2-86C48F51216D}"/>
              </a:ext>
            </a:extLst>
          </p:cNvPr>
          <p:cNvSpPr>
            <a:spLocks noGrp="1"/>
          </p:cNvSpPr>
          <p:nvPr>
            <p:ph type="sldNum" sz="quarter" idx="5"/>
          </p:nvPr>
        </p:nvSpPr>
        <p:spPr/>
        <p:txBody>
          <a:bodyPr/>
          <a:lstStyle/>
          <a:p>
            <a:fld id="{34EE3FE7-C326-4AF2-9659-34D5B40FEB8E}" type="slidenum">
              <a:rPr lang="en-GB" smtClean="0"/>
              <a:t>32</a:t>
            </a:fld>
            <a:endParaRPr lang="en-GB"/>
          </a:p>
        </p:txBody>
      </p:sp>
    </p:spTree>
    <p:extLst>
      <p:ext uri="{BB962C8B-B14F-4D97-AF65-F5344CB8AC3E}">
        <p14:creationId xmlns:p14="http://schemas.microsoft.com/office/powerpoint/2010/main" val="34826996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16527CB-D16B-40DF-9BF4-CBDFCABB44D4}" type="slidenum">
              <a:rPr lang="en-GB" smtClean="0"/>
              <a:t>33</a:t>
            </a:fld>
            <a:endParaRPr lang="en-GB"/>
          </a:p>
        </p:txBody>
      </p:sp>
    </p:spTree>
    <p:extLst>
      <p:ext uri="{BB962C8B-B14F-4D97-AF65-F5344CB8AC3E}">
        <p14:creationId xmlns:p14="http://schemas.microsoft.com/office/powerpoint/2010/main" val="1039828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C3F6E-3764-FBF3-ECD4-75720317B3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0B65DD-7BE6-9B0E-0E2A-3529271942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735624-F167-8696-8378-E2D44963021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a:t>
            </a:r>
            <a:r>
              <a:rPr lang="en-US" dirty="0"/>
              <a:t>: Facilitator to </a:t>
            </a:r>
            <a:r>
              <a:rPr lang="en-US" dirty="0" err="1"/>
              <a:t>summarise</a:t>
            </a:r>
            <a:r>
              <a:rPr lang="en-US" dirty="0"/>
              <a:t>, check if there are any final queries/questions and confirm that a certificate to reflect the learner’s preparation as a practice assessor  will be emailed to attendees. A template for the certificate will be made available to facilitators.</a:t>
            </a:r>
            <a:endParaRPr lang="en-GB" dirty="0"/>
          </a:p>
          <a:p>
            <a:endParaRPr lang="en-GB" dirty="0"/>
          </a:p>
        </p:txBody>
      </p:sp>
      <p:sp>
        <p:nvSpPr>
          <p:cNvPr id="4" name="Slide Number Placeholder 3">
            <a:extLst>
              <a:ext uri="{FF2B5EF4-FFF2-40B4-BE49-F238E27FC236}">
                <a16:creationId xmlns:a16="http://schemas.microsoft.com/office/drawing/2014/main" id="{D2642790-C42C-24C4-DA4B-1FB26E14651E}"/>
              </a:ext>
            </a:extLst>
          </p:cNvPr>
          <p:cNvSpPr>
            <a:spLocks noGrp="1"/>
          </p:cNvSpPr>
          <p:nvPr>
            <p:ph type="sldNum" sz="quarter" idx="5"/>
          </p:nvPr>
        </p:nvSpPr>
        <p:spPr/>
        <p:txBody>
          <a:bodyPr/>
          <a:lstStyle/>
          <a:p>
            <a:fld id="{34EE3FE7-C326-4AF2-9659-34D5B40FEB8E}" type="slidenum">
              <a:rPr lang="en-GB" smtClean="0"/>
              <a:t>34</a:t>
            </a:fld>
            <a:endParaRPr lang="en-GB"/>
          </a:p>
        </p:txBody>
      </p:sp>
    </p:spTree>
    <p:extLst>
      <p:ext uri="{BB962C8B-B14F-4D97-AF65-F5344CB8AC3E}">
        <p14:creationId xmlns:p14="http://schemas.microsoft.com/office/powerpoint/2010/main" val="290786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CFEAE-5188-8BA1-4150-DAE96A554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251FF1-59B3-400E-78FB-107A709689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966748-6F1D-59E9-A97F-8449C5B977A6}"/>
              </a:ext>
            </a:extLst>
          </p:cNvPr>
          <p:cNvSpPr>
            <a:spLocks noGrp="1"/>
          </p:cNvSpPr>
          <p:nvPr>
            <p:ph type="body" idx="1"/>
          </p:nvPr>
        </p:nvSpPr>
        <p:spPr>
          <a:xfrm>
            <a:off x="701040" y="4473892"/>
            <a:ext cx="5608320" cy="4308158"/>
          </a:xfrm>
        </p:spPr>
        <p:txBody>
          <a:bodyPr/>
          <a:lstStyle/>
          <a:p>
            <a:pPr marL="0" indent="0" defTabSz="931774">
              <a:buFontTx/>
              <a:buNone/>
              <a:defRPr/>
            </a:pPr>
            <a:r>
              <a:rPr lang="en-GB" b="1" dirty="0"/>
              <a:t>Teaching points</a:t>
            </a:r>
          </a:p>
          <a:p>
            <a:pPr marL="0" indent="0" defTabSz="931774">
              <a:buFontTx/>
              <a:buNone/>
              <a:defRPr/>
            </a:pPr>
            <a:r>
              <a:rPr lang="en-GB" dirty="0"/>
              <a:t>Standards for Student Supervision and Assessment – SSSA . Need to emphasise the importance of Supervision in the title – this will also link with the No 6 re supernumerary status.</a:t>
            </a:r>
          </a:p>
          <a:p>
            <a:pPr marL="228600" indent="-228600" defTabSz="931774">
              <a:buFontTx/>
              <a:buAutoNum type="arabicPeriod"/>
              <a:defRPr/>
            </a:pPr>
            <a:r>
              <a:rPr lang="en-GB" dirty="0"/>
              <a:t>As per standards the PS can be any registered health and social care practitioner so a discussion regarding individuals within specific placement areas or simulated practice is important. This links with the discussion regarding Scope of Practice and the importance of having a registered nurse or nursing associate being the PS that contributes to the assessment of any nursing roles/duties. Need to emphasise that the PS cannot act as PA for the same student</a:t>
            </a:r>
          </a:p>
          <a:p>
            <a:pPr marL="228600" indent="-228600" defTabSz="931774">
              <a:buAutoNum type="arabicPeriod" startAt="2"/>
              <a:defRPr/>
            </a:pPr>
            <a:r>
              <a:rPr lang="en-GB" dirty="0"/>
              <a:t>The identification of the PA is more straightforward as it must be a registered nurse or midwife as appropriate and is responsible for conducting the summative assessment of practice.</a:t>
            </a:r>
          </a:p>
          <a:p>
            <a:pPr marL="228600" indent="-228600" defTabSz="931774">
              <a:buAutoNum type="arabicPeriod" startAt="2"/>
              <a:defRPr/>
            </a:pPr>
            <a:r>
              <a:rPr lang="en-GB" dirty="0"/>
              <a:t>Supervision, Support for learning and contribution to assessment as per no. 1. Need to recap on how the PS works collaboratively with the PA and AA (as needed), provides evidence re performance and documents appropriately</a:t>
            </a:r>
          </a:p>
          <a:p>
            <a:pPr marL="0" indent="0" defTabSz="931774">
              <a:buFontTx/>
              <a:buNone/>
              <a:defRPr/>
            </a:pPr>
            <a:r>
              <a:rPr lang="en-GB" dirty="0"/>
              <a:t>4. Summary of role on next slide as a reminder</a:t>
            </a:r>
          </a:p>
          <a:p>
            <a:pPr marL="0" indent="0" defTabSz="931774">
              <a:buFontTx/>
              <a:buNone/>
              <a:defRPr/>
            </a:pPr>
            <a:r>
              <a:rPr lang="en-GB" dirty="0"/>
              <a:t>5 How the AA is allocated may vary between Approved Education Institutions (AEIs) but the role itself remains the same as outlined earlier and in the SSSA.</a:t>
            </a:r>
          </a:p>
          <a:p>
            <a:pPr marL="0" indent="0" defTabSz="931774">
              <a:buFontTx/>
              <a:buNone/>
              <a:defRPr/>
            </a:pPr>
            <a:r>
              <a:rPr lang="en-GB" dirty="0"/>
              <a:t>6. The learner needs to have a clear understanding of what ‘supernumerary means….i.e. that students cannot be counted in the numbers….they cannot replace an absent HCA but can work under both direct and indirect supervision</a:t>
            </a:r>
          </a:p>
        </p:txBody>
      </p:sp>
      <p:sp>
        <p:nvSpPr>
          <p:cNvPr id="4" name="Slide Number Placeholder 3">
            <a:extLst>
              <a:ext uri="{FF2B5EF4-FFF2-40B4-BE49-F238E27FC236}">
                <a16:creationId xmlns:a16="http://schemas.microsoft.com/office/drawing/2014/main" id="{C63BEACC-640D-43D7-D20A-7A0197B861EA}"/>
              </a:ext>
            </a:extLst>
          </p:cNvPr>
          <p:cNvSpPr>
            <a:spLocks noGrp="1"/>
          </p:cNvSpPr>
          <p:nvPr>
            <p:ph type="sldNum" sz="quarter" idx="5"/>
          </p:nvPr>
        </p:nvSpPr>
        <p:spPr/>
        <p:txBody>
          <a:bodyPr/>
          <a:lstStyle/>
          <a:p>
            <a:fld id="{34EE3FE7-C326-4AF2-9659-34D5B40FEB8E}" type="slidenum">
              <a:rPr lang="en-GB" smtClean="0"/>
              <a:t>4</a:t>
            </a:fld>
            <a:endParaRPr lang="en-GB"/>
          </a:p>
        </p:txBody>
      </p:sp>
    </p:spTree>
    <p:extLst>
      <p:ext uri="{BB962C8B-B14F-4D97-AF65-F5344CB8AC3E}">
        <p14:creationId xmlns:p14="http://schemas.microsoft.com/office/powerpoint/2010/main" val="2109558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Teaching points</a:t>
            </a:r>
          </a:p>
          <a:p>
            <a:pPr marL="174708" indent="-174708">
              <a:buFont typeface="Arial" panose="020B0604020202020204" pitchFamily="34" charset="0"/>
              <a:buChar char="•"/>
            </a:pPr>
            <a:r>
              <a:rPr lang="en-GB" dirty="0"/>
              <a:t>The graphic shows the NMC requirements for the role. </a:t>
            </a:r>
          </a:p>
          <a:p>
            <a:pPr marL="174708" indent="-174708">
              <a:buFont typeface="Arial" panose="020B0604020202020204" pitchFamily="34" charset="0"/>
              <a:buChar char="•"/>
            </a:pPr>
            <a:r>
              <a:rPr lang="en-GB" dirty="0"/>
              <a:t>The key to success in student learning and assessment lies with the PA understanding student needs and ensuring learning and assessment opportunities are provided. </a:t>
            </a:r>
          </a:p>
          <a:p>
            <a:pPr marL="174625" indent="-174625">
              <a:buFont typeface="Arial" panose="020B0604020202020204" pitchFamily="34" charset="0"/>
              <a:buChar char="•"/>
            </a:pPr>
            <a:r>
              <a:rPr lang="en-GB" dirty="0"/>
              <a:t>Gathering feedback from other staff and encouraging staff, particularly the PS, to record their feedback in the assessment document is vital.</a:t>
            </a:r>
          </a:p>
          <a:p>
            <a:pPr marL="174625" indent="-174625">
              <a:buFont typeface="Arial" panose="020B0604020202020204" pitchFamily="34" charset="0"/>
              <a:buChar char="•"/>
            </a:pPr>
            <a:r>
              <a:rPr lang="en-GB" dirty="0"/>
              <a:t>Conducting assessment in line with student assessment requirements is essential. Assessment related to nursing will be outlined further on to emphasise the importance of the PA completing specific assessments.</a:t>
            </a:r>
          </a:p>
        </p:txBody>
      </p:sp>
      <p:sp>
        <p:nvSpPr>
          <p:cNvPr id="4" name="Slide Number Placeholder 3"/>
          <p:cNvSpPr>
            <a:spLocks noGrp="1"/>
          </p:cNvSpPr>
          <p:nvPr>
            <p:ph type="sldNum" sz="quarter" idx="5"/>
          </p:nvPr>
        </p:nvSpPr>
        <p:spPr/>
        <p:txBody>
          <a:bodyPr/>
          <a:lstStyle/>
          <a:p>
            <a:fld id="{34EE3FE7-C326-4AF2-9659-34D5B40FEB8E}" type="slidenum">
              <a:rPr lang="en-GB" smtClean="0"/>
              <a:t>5</a:t>
            </a:fld>
            <a:endParaRPr lang="en-GB"/>
          </a:p>
        </p:txBody>
      </p:sp>
    </p:spTree>
    <p:extLst>
      <p:ext uri="{BB962C8B-B14F-4D97-AF65-F5344CB8AC3E}">
        <p14:creationId xmlns:p14="http://schemas.microsoft.com/office/powerpoint/2010/main" val="1503703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186B0-75A6-DBC2-4586-EE7317445C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EC469-EE23-FBDD-68EC-6D8D692C1E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1B6261-9394-A44C-B4A6-A7BAF3245391}"/>
              </a:ext>
            </a:extLst>
          </p:cNvPr>
          <p:cNvSpPr>
            <a:spLocks noGrp="1"/>
          </p:cNvSpPr>
          <p:nvPr>
            <p:ph type="body" idx="1"/>
          </p:nvPr>
        </p:nvSpPr>
        <p:spPr/>
        <p:txBody>
          <a:bodyPr/>
          <a:lstStyle/>
          <a:p>
            <a:r>
              <a:rPr lang="en-US" b="1"/>
              <a:t>Teaching points</a:t>
            </a:r>
          </a:p>
          <a:p>
            <a:r>
              <a:rPr lang="en-US"/>
              <a:t>There is an emphasis in the NMC standards on empowering students so the above points are important for the PA to share with students to encourage and support their engagement at all levels.</a:t>
            </a:r>
            <a:endParaRPr lang="en-GB"/>
          </a:p>
        </p:txBody>
      </p:sp>
      <p:sp>
        <p:nvSpPr>
          <p:cNvPr id="4" name="Slide Number Placeholder 3">
            <a:extLst>
              <a:ext uri="{FF2B5EF4-FFF2-40B4-BE49-F238E27FC236}">
                <a16:creationId xmlns:a16="http://schemas.microsoft.com/office/drawing/2014/main" id="{DC1B5A79-D587-00DF-F7BE-9E7B0F019443}"/>
              </a:ext>
            </a:extLst>
          </p:cNvPr>
          <p:cNvSpPr>
            <a:spLocks noGrp="1"/>
          </p:cNvSpPr>
          <p:nvPr>
            <p:ph type="sldNum" sz="quarter" idx="5"/>
          </p:nvPr>
        </p:nvSpPr>
        <p:spPr/>
        <p:txBody>
          <a:bodyPr/>
          <a:lstStyle/>
          <a:p>
            <a:fld id="{34EE3FE7-C326-4AF2-9659-34D5B40FEB8E}" type="slidenum">
              <a:rPr lang="en-GB" smtClean="0"/>
              <a:t>6</a:t>
            </a:fld>
            <a:endParaRPr lang="en-GB"/>
          </a:p>
        </p:txBody>
      </p:sp>
    </p:spTree>
    <p:extLst>
      <p:ext uri="{BB962C8B-B14F-4D97-AF65-F5344CB8AC3E}">
        <p14:creationId xmlns:p14="http://schemas.microsoft.com/office/powerpoint/2010/main" val="3496542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06B30-8A87-3FDF-1F71-8E44DDEFB7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F3339F-B0C1-585A-68B6-17F3CBBF62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ED8300-8FA3-4FD6-5F6A-D43D4B0836B6}"/>
              </a:ext>
            </a:extLst>
          </p:cNvPr>
          <p:cNvSpPr>
            <a:spLocks noGrp="1"/>
          </p:cNvSpPr>
          <p:nvPr>
            <p:ph type="body" idx="1"/>
          </p:nvPr>
        </p:nvSpPr>
        <p:spPr/>
        <p:txBody>
          <a:bodyPr/>
          <a:lstStyle/>
          <a:p>
            <a:r>
              <a:rPr lang="en-US" b="1"/>
              <a:t>Teaching points</a:t>
            </a:r>
          </a:p>
          <a:p>
            <a:pPr marL="171450" indent="-171450">
              <a:buFont typeface="Arial"/>
              <a:buChar char="•"/>
            </a:pPr>
            <a:r>
              <a:rPr lang="en-US" b="0"/>
              <a:t>As part of the preparatory work the </a:t>
            </a:r>
            <a:r>
              <a:rPr lang="en-US"/>
              <a:t>learners</a:t>
            </a:r>
            <a:r>
              <a:rPr lang="en-US" b="0"/>
              <a:t> were asked to consider the types of reasonable adjustments they have observed being put in place or have supported in the past.</a:t>
            </a:r>
          </a:p>
          <a:p>
            <a:pPr marL="171450" indent="-171450">
              <a:buFont typeface="Arial"/>
              <a:buChar char="•"/>
            </a:pPr>
            <a:r>
              <a:rPr lang="en-US" b="0"/>
              <a:t>The implementation of </a:t>
            </a:r>
            <a:r>
              <a:rPr lang="en-US"/>
              <a:t>student flexible</a:t>
            </a:r>
            <a:r>
              <a:rPr lang="en-US" b="0"/>
              <a:t> </a:t>
            </a:r>
            <a:r>
              <a:rPr lang="en-US"/>
              <a:t>working</a:t>
            </a:r>
            <a:r>
              <a:rPr lang="en-US" b="0"/>
              <a:t> policies across London has been evident since 2021-  started by </a:t>
            </a:r>
            <a:r>
              <a:rPr lang="en-US"/>
              <a:t>Guy's</a:t>
            </a:r>
            <a:r>
              <a:rPr lang="en-US" b="0"/>
              <a:t> and St Thomas</a:t>
            </a:r>
            <a:r>
              <a:rPr lang="en-US"/>
              <a:t>'</a:t>
            </a:r>
            <a:r>
              <a:rPr lang="en-US" b="0"/>
              <a:t> NHS </a:t>
            </a:r>
            <a:r>
              <a:rPr lang="en-US"/>
              <a:t>Foundation Trust</a:t>
            </a:r>
            <a:r>
              <a:rPr lang="en-US" b="0"/>
              <a:t>. With funding from NHSE London and the </a:t>
            </a:r>
            <a:r>
              <a:rPr lang="en-US" b="0" err="1"/>
              <a:t>RePAIR</a:t>
            </a:r>
            <a:r>
              <a:rPr lang="en-US" b="0"/>
              <a:t> </a:t>
            </a:r>
            <a:r>
              <a:rPr lang="en-US" b="0" err="1"/>
              <a:t>progamme</a:t>
            </a:r>
            <a:r>
              <a:rPr lang="en-US"/>
              <a:t>,</a:t>
            </a:r>
            <a:r>
              <a:rPr lang="en-US" b="0"/>
              <a:t> a project was set up to implement flexible working policies for student nurses and midwives more widely.</a:t>
            </a:r>
          </a:p>
          <a:p>
            <a:pPr marL="171450" indent="-171450">
              <a:buFont typeface="Arial"/>
              <a:buChar char="•"/>
            </a:pPr>
            <a:r>
              <a:rPr lang="en-US" b="0"/>
              <a:t>Please refer participants to the </a:t>
            </a:r>
            <a:r>
              <a:rPr lang="en-US"/>
              <a:t>student flexible</a:t>
            </a:r>
            <a:r>
              <a:rPr lang="en-US" b="0"/>
              <a:t> </a:t>
            </a:r>
            <a:r>
              <a:rPr lang="en-US"/>
              <a:t>working</a:t>
            </a:r>
            <a:r>
              <a:rPr lang="en-US" b="0"/>
              <a:t> resources that are included on this website </a:t>
            </a:r>
            <a:r>
              <a:rPr lang="en-US"/>
              <a:t>on the </a:t>
            </a:r>
            <a:r>
              <a:rPr lang="en-US" b="0"/>
              <a:t>Further Resources</a:t>
            </a:r>
            <a:r>
              <a:rPr lang="en-US"/>
              <a:t> page.</a:t>
            </a:r>
            <a:endParaRPr lang="en-US" b="0"/>
          </a:p>
          <a:p>
            <a:pPr marL="171450" indent="-171450">
              <a:buFont typeface="Arial"/>
              <a:buChar char="•"/>
            </a:pPr>
            <a:r>
              <a:rPr lang="en-US"/>
              <a:t>Also reference the modules on supporting and assessing neurodivergent students that learners should have completed prior to this workshop and engage them in the following activity/quiz (next slide) to check understanding. </a:t>
            </a:r>
            <a:endParaRPr lang="en-GB"/>
          </a:p>
        </p:txBody>
      </p:sp>
      <p:sp>
        <p:nvSpPr>
          <p:cNvPr id="4" name="Slide Number Placeholder 3">
            <a:extLst>
              <a:ext uri="{FF2B5EF4-FFF2-40B4-BE49-F238E27FC236}">
                <a16:creationId xmlns:a16="http://schemas.microsoft.com/office/drawing/2014/main" id="{3C2966FD-0D57-B27E-E216-E0495ABC98E5}"/>
              </a:ext>
            </a:extLst>
          </p:cNvPr>
          <p:cNvSpPr>
            <a:spLocks noGrp="1"/>
          </p:cNvSpPr>
          <p:nvPr>
            <p:ph type="sldNum" sz="quarter" idx="5"/>
          </p:nvPr>
        </p:nvSpPr>
        <p:spPr/>
        <p:txBody>
          <a:bodyPr/>
          <a:lstStyle/>
          <a:p>
            <a:fld id="{34EE3FE7-C326-4AF2-9659-34D5B40FEB8E}" type="slidenum">
              <a:rPr lang="en-GB" smtClean="0"/>
              <a:t>7</a:t>
            </a:fld>
            <a:endParaRPr lang="en-GB"/>
          </a:p>
        </p:txBody>
      </p:sp>
    </p:spTree>
    <p:extLst>
      <p:ext uri="{BB962C8B-B14F-4D97-AF65-F5344CB8AC3E}">
        <p14:creationId xmlns:p14="http://schemas.microsoft.com/office/powerpoint/2010/main" val="4115570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466EC-5F71-8E21-82B1-6B85F59B5B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2D73C5-5280-8C74-0A55-9C03D3956F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22FA9D-361E-1426-C19C-E94575F9CA5B}"/>
              </a:ext>
            </a:extLst>
          </p:cNvPr>
          <p:cNvSpPr>
            <a:spLocks noGrp="1"/>
          </p:cNvSpPr>
          <p:nvPr>
            <p:ph type="body" idx="1"/>
          </p:nvPr>
        </p:nvSpPr>
        <p:spPr/>
        <p:txBody>
          <a:bodyPr/>
          <a:lstStyle/>
          <a:p>
            <a:r>
              <a:rPr lang="en-US" b="1"/>
              <a:t>Teaching points</a:t>
            </a:r>
          </a:p>
          <a:p>
            <a:pPr marL="171450" indent="-171450">
              <a:buFont typeface="Arial"/>
              <a:buChar char="•"/>
            </a:pPr>
            <a:r>
              <a:rPr lang="en-US"/>
              <a:t>Staff should have completed the two e-learning modules 'Supporting Neurodivergent Students' and 'Assessing Neurodivergent Students'. If not, they must do so in order to complete their PA preparation.</a:t>
            </a:r>
          </a:p>
          <a:p>
            <a:pPr marL="171450" indent="-171450">
              <a:buFont typeface="Arial"/>
              <a:buChar char="•"/>
            </a:pPr>
            <a:r>
              <a:rPr lang="en-US"/>
              <a:t>This slide draws on questions from the final assessment of both modules.</a:t>
            </a:r>
          </a:p>
          <a:p>
            <a:endParaRPr lang="en-US"/>
          </a:p>
          <a:p>
            <a:r>
              <a:rPr lang="en-US" b="1"/>
              <a:t>Further 5 minute discussion: </a:t>
            </a:r>
            <a:r>
              <a:rPr lang="en-US"/>
              <a:t>Ask learners to give examples of how adjustments can be made to support student learning and assessment when the student has a type of neurodivergence.</a:t>
            </a:r>
          </a:p>
        </p:txBody>
      </p:sp>
      <p:sp>
        <p:nvSpPr>
          <p:cNvPr id="4" name="Slide Number Placeholder 3">
            <a:extLst>
              <a:ext uri="{FF2B5EF4-FFF2-40B4-BE49-F238E27FC236}">
                <a16:creationId xmlns:a16="http://schemas.microsoft.com/office/drawing/2014/main" id="{8D0405B4-5C93-E1ED-8EB4-3D0BAB2C8378}"/>
              </a:ext>
            </a:extLst>
          </p:cNvPr>
          <p:cNvSpPr>
            <a:spLocks noGrp="1"/>
          </p:cNvSpPr>
          <p:nvPr>
            <p:ph type="sldNum" sz="quarter" idx="5"/>
          </p:nvPr>
        </p:nvSpPr>
        <p:spPr/>
        <p:txBody>
          <a:bodyPr/>
          <a:lstStyle/>
          <a:p>
            <a:fld id="{34EE3FE7-C326-4AF2-9659-34D5B40FEB8E}" type="slidenum">
              <a:rPr lang="en-GB" smtClean="0"/>
              <a:t>8</a:t>
            </a:fld>
            <a:endParaRPr lang="en-GB"/>
          </a:p>
        </p:txBody>
      </p:sp>
    </p:spTree>
    <p:extLst>
      <p:ext uri="{BB962C8B-B14F-4D97-AF65-F5344CB8AC3E}">
        <p14:creationId xmlns:p14="http://schemas.microsoft.com/office/powerpoint/2010/main" val="2966034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35F34-4CD0-E4FB-ADD3-1327380F86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00E83B-1525-D53B-B869-BA6FE1003C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5A2D9F-F9C8-4993-C717-BC23A5D0E0C8}"/>
              </a:ext>
            </a:extLst>
          </p:cNvPr>
          <p:cNvSpPr>
            <a:spLocks noGrp="1"/>
          </p:cNvSpPr>
          <p:nvPr>
            <p:ph type="body" idx="1"/>
          </p:nvPr>
        </p:nvSpPr>
        <p:spPr/>
        <p:txBody>
          <a:bodyPr/>
          <a:lstStyle/>
          <a:p>
            <a:r>
              <a:rPr lang="en-US" sz="1000" b="1" dirty="0"/>
              <a:t>Teaching points </a:t>
            </a:r>
          </a:p>
          <a:p>
            <a:r>
              <a:rPr lang="en-US" sz="1000" b="0" dirty="0"/>
              <a:t>Definitions and further information on coaching is included in the </a:t>
            </a:r>
            <a:r>
              <a:rPr lang="en-US" sz="1000" dirty="0"/>
              <a:t>e-learning</a:t>
            </a:r>
            <a:r>
              <a:rPr lang="en-US" sz="1000" b="0" dirty="0"/>
              <a:t> modules.</a:t>
            </a:r>
          </a:p>
          <a:p>
            <a:pPr marL="171450" indent="-171450">
              <a:buFont typeface="Arial" panose="020B0604020202020204" pitchFamily="34" charset="0"/>
              <a:buChar char="•"/>
            </a:pPr>
            <a:r>
              <a:rPr lang="en-US" sz="1000" b="1" dirty="0"/>
              <a:t>GROW </a:t>
            </a:r>
          </a:p>
          <a:p>
            <a:r>
              <a:rPr lang="en-US" sz="1000" b="1" dirty="0"/>
              <a:t>Goal</a:t>
            </a:r>
            <a:r>
              <a:rPr lang="en-US" sz="1000" dirty="0"/>
              <a:t> – identify the end goal or what it is the person is wanting to  achieve. </a:t>
            </a:r>
            <a:r>
              <a:rPr lang="en-US" sz="1000" b="1" dirty="0"/>
              <a:t>Reality</a:t>
            </a:r>
            <a:r>
              <a:rPr lang="en-US" sz="1000" dirty="0"/>
              <a:t> – what is the current situation, what knowledge, skills and experience do they have. What have they tried so far? How successful has it been?  </a:t>
            </a:r>
            <a:r>
              <a:rPr lang="en-US" sz="1000" b="1" dirty="0"/>
              <a:t>Options</a:t>
            </a:r>
            <a:r>
              <a:rPr lang="en-US" sz="1000" dirty="0"/>
              <a:t> – what could they do? What alternatives do they have? </a:t>
            </a:r>
          </a:p>
          <a:p>
            <a:r>
              <a:rPr lang="en-US" sz="1000" b="1" dirty="0"/>
              <a:t>Will / way forward </a:t>
            </a:r>
            <a:r>
              <a:rPr lang="en-US" sz="1000" dirty="0"/>
              <a:t>– what are they going to do? How will they know when they’re successful? </a:t>
            </a:r>
          </a:p>
          <a:p>
            <a:endParaRPr lang="en-US" sz="1000" dirty="0"/>
          </a:p>
          <a:p>
            <a:pPr marL="171450" indent="-171450">
              <a:buFont typeface="Arial" panose="020B0604020202020204" pitchFamily="34" charset="0"/>
              <a:buChar char="•"/>
            </a:pPr>
            <a:r>
              <a:rPr lang="en-US" sz="1000" b="1" dirty="0"/>
              <a:t>SOAR: </a:t>
            </a:r>
            <a:r>
              <a:rPr lang="en-US" sz="1000" dirty="0"/>
              <a:t>An alternative model, also with four stages, focuses on: considering the </a:t>
            </a:r>
            <a:r>
              <a:rPr lang="en-US" sz="1000" b="1" dirty="0"/>
              <a:t>Situation</a:t>
            </a:r>
            <a:r>
              <a:rPr lang="en-US" sz="1000" dirty="0"/>
              <a:t> initially before identifying the </a:t>
            </a:r>
            <a:r>
              <a:rPr lang="en-US" sz="1000" b="1" dirty="0"/>
              <a:t>Outcome</a:t>
            </a:r>
            <a:r>
              <a:rPr lang="en-US" sz="1000" dirty="0"/>
              <a:t>, looking at potential </a:t>
            </a:r>
            <a:r>
              <a:rPr lang="en-US" sz="1000" b="1" dirty="0"/>
              <a:t>Actions</a:t>
            </a:r>
            <a:r>
              <a:rPr lang="en-US" sz="1000" dirty="0"/>
              <a:t> and completing the cycle with </a:t>
            </a:r>
            <a:r>
              <a:rPr lang="en-US" sz="1000" b="1" dirty="0"/>
              <a:t>Review and Reflect</a:t>
            </a:r>
            <a:r>
              <a:rPr lang="en-US" sz="1000" dirty="0"/>
              <a:t>. Designed to complete the coaching cycle with the opportunity to review and reflect which fits well with nursing and encourages reflection and review of what has gone well.</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b="1" dirty="0"/>
              <a:t>Expansive Learning:  Connecting</a:t>
            </a:r>
            <a:r>
              <a:rPr lang="en-US" sz="1000" b="1" dirty="0">
                <a:latin typeface="Arial" panose="020B0604020202020204" pitchFamily="34" charset="0"/>
                <a:cs typeface="Arial" panose="020B0604020202020204" pitchFamily="34" charset="0"/>
              </a:rPr>
              <a:t> - </a:t>
            </a:r>
            <a:r>
              <a:rPr lang="en-US" sz="1000" dirty="0">
                <a:latin typeface="Arial" panose="020B0604020202020204" pitchFamily="34" charset="0"/>
                <a:cs typeface="Arial" panose="020B0604020202020204" pitchFamily="34" charset="0"/>
              </a:rPr>
              <a:t>the interpersonal connection between the student and supervisor. Getting to know your student, identifying a joint learning plan (initial interview). Mutual engagement and commitment to learning begins. </a:t>
            </a:r>
            <a:r>
              <a:rPr lang="en-US" sz="1000" b="1" dirty="0"/>
              <a:t>Establishing</a:t>
            </a:r>
            <a:r>
              <a:rPr lang="en-US" sz="1000" b="1" dirty="0">
                <a:latin typeface="Arial" panose="020B0604020202020204" pitchFamily="34" charset="0"/>
                <a:cs typeface="Arial" panose="020B0604020202020204" pitchFamily="34" charset="0"/>
              </a:rPr>
              <a:t> - </a:t>
            </a:r>
            <a:r>
              <a:rPr lang="en-US" sz="1000" dirty="0">
                <a:latin typeface="Arial" panose="020B0604020202020204" pitchFamily="34" charset="0"/>
                <a:cs typeface="Arial" panose="020B0604020202020204" pitchFamily="34" charset="0"/>
              </a:rPr>
              <a:t>continuing to build the two- way relationship, active listening, communicating, providing feedback, understanding the student’s learning style and building confidence. </a:t>
            </a:r>
            <a:r>
              <a:rPr lang="en-US" sz="1000" b="1" dirty="0"/>
              <a:t>Expanding</a:t>
            </a:r>
            <a:r>
              <a:rPr lang="en-US" sz="1000" b="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 supporting development of knowledge and skills through regular and constructive feedback. </a:t>
            </a:r>
            <a:r>
              <a:rPr lang="en-US" sz="1050" dirty="0">
                <a:latin typeface="Arial" panose="020B0604020202020204" pitchFamily="34" charset="0"/>
                <a:cs typeface="Arial" panose="020B0604020202020204" pitchFamily="34" charset="0"/>
              </a:rPr>
              <a:t>An interactive approach through encouraging questioning, problem solving, critical and self reflection as well as peer learning.</a:t>
            </a:r>
            <a:r>
              <a:rPr lang="en-US" sz="1050" b="1" dirty="0">
                <a:latin typeface="Arial" panose="020B0604020202020204" pitchFamily="34" charset="0"/>
                <a:cs typeface="Arial" panose="020B0604020202020204" pitchFamily="34" charset="0"/>
              </a:rPr>
              <a:t> </a:t>
            </a:r>
            <a:r>
              <a:rPr lang="en-GB" sz="1050" dirty="0"/>
              <a:t>(Morley et al 2021)</a:t>
            </a:r>
          </a:p>
        </p:txBody>
      </p:sp>
      <p:sp>
        <p:nvSpPr>
          <p:cNvPr id="4" name="Slide Number Placeholder 3">
            <a:extLst>
              <a:ext uri="{FF2B5EF4-FFF2-40B4-BE49-F238E27FC236}">
                <a16:creationId xmlns:a16="http://schemas.microsoft.com/office/drawing/2014/main" id="{65937FB6-043F-0C4F-036E-3ADFE9BE1A9A}"/>
              </a:ext>
            </a:extLst>
          </p:cNvPr>
          <p:cNvSpPr>
            <a:spLocks noGrp="1"/>
          </p:cNvSpPr>
          <p:nvPr>
            <p:ph type="sldNum" sz="quarter" idx="5"/>
          </p:nvPr>
        </p:nvSpPr>
        <p:spPr/>
        <p:txBody>
          <a:bodyPr/>
          <a:lstStyle/>
          <a:p>
            <a:fld id="{34EE3FE7-C326-4AF2-9659-34D5B40FEB8E}" type="slidenum">
              <a:rPr lang="en-GB" smtClean="0"/>
              <a:t>9</a:t>
            </a:fld>
            <a:endParaRPr lang="en-GB"/>
          </a:p>
        </p:txBody>
      </p:sp>
    </p:spTree>
    <p:extLst>
      <p:ext uri="{BB962C8B-B14F-4D97-AF65-F5344CB8AC3E}">
        <p14:creationId xmlns:p14="http://schemas.microsoft.com/office/powerpoint/2010/main" val="3459280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A blue and black map&#10;&#10;Description automatically generated">
            <a:extLst>
              <a:ext uri="{FF2B5EF4-FFF2-40B4-BE49-F238E27FC236}">
                <a16:creationId xmlns:a16="http://schemas.microsoft.com/office/drawing/2014/main" id="{EAA7F9AC-6F56-59CF-03C4-731B26F4E7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9120" y="5889276"/>
            <a:ext cx="2388828" cy="634457"/>
          </a:xfrm>
          <a:prstGeom prst="rect">
            <a:avLst/>
          </a:prstGeom>
        </p:spPr>
      </p:pic>
      <p:pic>
        <p:nvPicPr>
          <p:cNvPr id="6" name="Picture 5" descr="A blue outline of a country&#10;&#10;Description automatically generated">
            <a:extLst>
              <a:ext uri="{FF2B5EF4-FFF2-40B4-BE49-F238E27FC236}">
                <a16:creationId xmlns:a16="http://schemas.microsoft.com/office/drawing/2014/main" id="{71B74455-611F-9D33-FA36-4D24F00E62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083" y="334991"/>
            <a:ext cx="1275993" cy="1020794"/>
          </a:xfrm>
          <a:prstGeom prst="rect">
            <a:avLst/>
          </a:prstGeom>
        </p:spPr>
      </p:pic>
      <p:sp>
        <p:nvSpPr>
          <p:cNvPr id="7" name="Title 7">
            <a:extLst>
              <a:ext uri="{FF2B5EF4-FFF2-40B4-BE49-F238E27FC236}">
                <a16:creationId xmlns:a16="http://schemas.microsoft.com/office/drawing/2014/main" id="{B53F04C0-0FFA-4392-28E9-C529AC4B194A}"/>
              </a:ext>
            </a:extLst>
          </p:cNvPr>
          <p:cNvSpPr>
            <a:spLocks noGrp="1"/>
          </p:cNvSpPr>
          <p:nvPr>
            <p:ph type="title"/>
          </p:nvPr>
        </p:nvSpPr>
        <p:spPr>
          <a:xfrm>
            <a:off x="1351128" y="887104"/>
            <a:ext cx="10442205" cy="430887"/>
          </a:xfrm>
        </p:spPr>
        <p:txBody>
          <a:bodyPr/>
          <a:lstStyle>
            <a:lvl1pPr>
              <a:defRPr sz="2800" b="1"/>
            </a:lvl1pPr>
          </a:lstStyle>
          <a:p>
            <a:r>
              <a:rPr lang="en-US"/>
              <a:t>Click to edit</a:t>
            </a:r>
            <a:endParaRPr lang="en-GB"/>
          </a:p>
        </p:txBody>
      </p:sp>
      <p:pic>
        <p:nvPicPr>
          <p:cNvPr id="8" name="Picture 7">
            <a:extLst>
              <a:ext uri="{FF2B5EF4-FFF2-40B4-BE49-F238E27FC236}">
                <a16:creationId xmlns:a16="http://schemas.microsoft.com/office/drawing/2014/main" id="{58603345-F31F-AF8F-4D37-AB80B1FCC727}"/>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l="3774" t="22034" r="4122" b="60317"/>
          <a:stretch/>
        </p:blipFill>
        <p:spPr>
          <a:xfrm>
            <a:off x="0" y="-22840"/>
            <a:ext cx="12191999" cy="308604"/>
          </a:xfrm>
          <a:prstGeom prst="rect">
            <a:avLst/>
          </a:prstGeom>
        </p:spPr>
      </p:pic>
      <p:pic>
        <p:nvPicPr>
          <p:cNvPr id="9" name="Picture 8">
            <a:extLst>
              <a:ext uri="{FF2B5EF4-FFF2-40B4-BE49-F238E27FC236}">
                <a16:creationId xmlns:a16="http://schemas.microsoft.com/office/drawing/2014/main" id="{043E692A-0585-130A-DCA6-4F41C0626F57}"/>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l="3773" t="51931" r="4235" b="35535"/>
          <a:stretch/>
        </p:blipFill>
        <p:spPr>
          <a:xfrm>
            <a:off x="1" y="6549396"/>
            <a:ext cx="12191999" cy="308604"/>
          </a:xfrm>
          <a:prstGeom prst="rect">
            <a:avLst/>
          </a:prstGeom>
        </p:spPr>
      </p:pic>
    </p:spTree>
    <p:extLst>
      <p:ext uri="{BB962C8B-B14F-4D97-AF65-F5344CB8AC3E}">
        <p14:creationId xmlns:p14="http://schemas.microsoft.com/office/powerpoint/2010/main" val="1241519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400" b="1" i="1">
                <a:solidFill>
                  <a:srgbClr val="072A40"/>
                </a:solidFill>
                <a:latin typeface="Arial Narrow"/>
                <a:cs typeface="Arial Narrow"/>
              </a:defRPr>
            </a:lvl1pPr>
          </a:lstStyle>
          <a:p>
            <a:pPr marL="124460">
              <a:lnSpc>
                <a:spcPct val="100000"/>
              </a:lnSpc>
              <a:spcBef>
                <a:spcPts val="10"/>
              </a:spcBef>
            </a:pPr>
            <a:r>
              <a:t>Developing</a:t>
            </a:r>
            <a:r>
              <a:rPr spc="-25"/>
              <a:t> </a:t>
            </a:r>
            <a:r>
              <a:t>London's</a:t>
            </a:r>
            <a:r>
              <a:rPr spc="-30"/>
              <a:t> </a:t>
            </a:r>
            <a:r>
              <a:t>Future</a:t>
            </a:r>
            <a:r>
              <a:rPr spc="-30"/>
              <a:t> </a:t>
            </a:r>
            <a:r>
              <a:t>Nurses</a:t>
            </a:r>
            <a:r>
              <a:rPr spc="-35"/>
              <a:t> </a:t>
            </a:r>
            <a:r>
              <a:rPr spc="-10"/>
              <a:t>Together</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6396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descr="A blue and black map&#10;&#10;Description automatically generated">
            <a:extLst>
              <a:ext uri="{FF2B5EF4-FFF2-40B4-BE49-F238E27FC236}">
                <a16:creationId xmlns:a16="http://schemas.microsoft.com/office/drawing/2014/main" id="{C9C68611-7FE0-70A8-B1D5-E52E51972C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9120" y="5889276"/>
            <a:ext cx="2388828" cy="634457"/>
          </a:xfrm>
          <a:prstGeom prst="rect">
            <a:avLst/>
          </a:prstGeom>
        </p:spPr>
      </p:pic>
      <p:pic>
        <p:nvPicPr>
          <p:cNvPr id="3" name="Picture 2" descr="A blue outline of a country&#10;&#10;Description automatically generated">
            <a:extLst>
              <a:ext uri="{FF2B5EF4-FFF2-40B4-BE49-F238E27FC236}">
                <a16:creationId xmlns:a16="http://schemas.microsoft.com/office/drawing/2014/main" id="{A04BB3BF-8AF9-6AD4-7833-42222EF8B4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083" y="334991"/>
            <a:ext cx="1275993" cy="1020794"/>
          </a:xfrm>
          <a:prstGeom prst="rect">
            <a:avLst/>
          </a:prstGeom>
        </p:spPr>
      </p:pic>
      <p:sp>
        <p:nvSpPr>
          <p:cNvPr id="4" name="Title 7">
            <a:extLst>
              <a:ext uri="{FF2B5EF4-FFF2-40B4-BE49-F238E27FC236}">
                <a16:creationId xmlns:a16="http://schemas.microsoft.com/office/drawing/2014/main" id="{66674426-C98D-85D6-764C-CC9B10C1161B}"/>
              </a:ext>
            </a:extLst>
          </p:cNvPr>
          <p:cNvSpPr>
            <a:spLocks noGrp="1"/>
          </p:cNvSpPr>
          <p:nvPr>
            <p:ph type="title"/>
          </p:nvPr>
        </p:nvSpPr>
        <p:spPr>
          <a:xfrm>
            <a:off x="1351128" y="887104"/>
            <a:ext cx="10442205" cy="430887"/>
          </a:xfrm>
        </p:spPr>
        <p:txBody>
          <a:bodyPr/>
          <a:lstStyle>
            <a:lvl1pPr>
              <a:defRPr sz="2800" b="1"/>
            </a:lvl1pPr>
          </a:lstStyle>
          <a:p>
            <a:r>
              <a:rPr lang="en-US"/>
              <a:t>Click to edit</a:t>
            </a:r>
            <a:endParaRPr lang="en-GB"/>
          </a:p>
        </p:txBody>
      </p:sp>
      <p:pic>
        <p:nvPicPr>
          <p:cNvPr id="5" name="Picture 4">
            <a:extLst>
              <a:ext uri="{FF2B5EF4-FFF2-40B4-BE49-F238E27FC236}">
                <a16:creationId xmlns:a16="http://schemas.microsoft.com/office/drawing/2014/main" id="{98882BCD-280E-F9FC-5147-883CDD2FD6A4}"/>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l="3774" t="22034" r="4122" b="60317"/>
          <a:stretch/>
        </p:blipFill>
        <p:spPr>
          <a:xfrm>
            <a:off x="0" y="-22840"/>
            <a:ext cx="12191999" cy="308604"/>
          </a:xfrm>
          <a:prstGeom prst="rect">
            <a:avLst/>
          </a:prstGeom>
        </p:spPr>
      </p:pic>
      <p:pic>
        <p:nvPicPr>
          <p:cNvPr id="6" name="Picture 5">
            <a:extLst>
              <a:ext uri="{FF2B5EF4-FFF2-40B4-BE49-F238E27FC236}">
                <a16:creationId xmlns:a16="http://schemas.microsoft.com/office/drawing/2014/main" id="{24871D47-FBFC-EF1D-50D7-3F7A6E7D0C3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l="3773" t="51931" r="4235" b="35535"/>
          <a:stretch/>
        </p:blipFill>
        <p:spPr>
          <a:xfrm>
            <a:off x="1" y="6549396"/>
            <a:ext cx="12191999" cy="308604"/>
          </a:xfrm>
          <a:prstGeom prst="rect">
            <a:avLst/>
          </a:prstGeom>
        </p:spPr>
      </p:pic>
    </p:spTree>
    <p:extLst>
      <p:ext uri="{BB962C8B-B14F-4D97-AF65-F5344CB8AC3E}">
        <p14:creationId xmlns:p14="http://schemas.microsoft.com/office/powerpoint/2010/main" val="41170558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46D3A8-4F4D-439E-B4F6-2B35163AC69E}" type="datetimeFigureOut">
              <a:rPr lang="en-GB" smtClean="0"/>
              <a:t>28/03/2025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C2BE2A-7D1E-412A-AB40-8C547013BB41}" type="slidenum">
              <a:rPr lang="en-GB" smtClean="0"/>
              <a:t>‹#›</a:t>
            </a:fld>
            <a:endParaRPr lang="en-GB"/>
          </a:p>
        </p:txBody>
      </p:sp>
    </p:spTree>
    <p:extLst>
      <p:ext uri="{BB962C8B-B14F-4D97-AF65-F5344CB8AC3E}">
        <p14:creationId xmlns:p14="http://schemas.microsoft.com/office/powerpoint/2010/main" val="786116078"/>
      </p:ext>
    </p:extLst>
  </p:cSld>
  <p:clrMap bg1="lt1" tx1="dk1" bg2="lt2" tx2="dk2" accent1="accent1" accent2="accent2" accent3="accent3" accent4="accent4" accent5="accent5" accent6="accent6" hlink="hlink" folHlink="folHlink"/>
  <p:sldLayoutIdLst>
    <p:sldLayoutId id="2147483694" r:id="rId1"/>
    <p:sldLayoutId id="2147483699" r:id="rId2"/>
    <p:sldLayoutId id="214748370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nmc.org.uk/standards/"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s://youtu.be/_RcUZy7e4_A"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0" y="0"/>
            <a:ext cx="12189460" cy="6858000"/>
            <a:chOff x="0" y="0"/>
            <a:chExt cx="12189460" cy="6858000"/>
          </a:xfrm>
        </p:grpSpPr>
        <p:pic>
          <p:nvPicPr>
            <p:cNvPr id="3" name="object 3"/>
            <p:cNvPicPr/>
            <p:nvPr/>
          </p:nvPicPr>
          <p:blipFill>
            <a:blip r:embed="rId3" cstate="print"/>
            <a:stretch>
              <a:fillRect/>
            </a:stretch>
          </p:blipFill>
          <p:spPr>
            <a:xfrm>
              <a:off x="0" y="0"/>
              <a:ext cx="12188952" cy="6857999"/>
            </a:xfrm>
            <a:prstGeom prst="rect">
              <a:avLst/>
            </a:prstGeom>
          </p:spPr>
        </p:pic>
        <p:pic>
          <p:nvPicPr>
            <p:cNvPr id="4" name="object 4"/>
            <p:cNvPicPr/>
            <p:nvPr/>
          </p:nvPicPr>
          <p:blipFill>
            <a:blip r:embed="rId4" cstate="print"/>
            <a:stretch>
              <a:fillRect/>
            </a:stretch>
          </p:blipFill>
          <p:spPr>
            <a:xfrm>
              <a:off x="3047" y="2663951"/>
              <a:ext cx="4194048" cy="4194048"/>
            </a:xfrm>
            <a:prstGeom prst="rect">
              <a:avLst/>
            </a:prstGeom>
          </p:spPr>
        </p:pic>
        <p:pic>
          <p:nvPicPr>
            <p:cNvPr id="5" name="object 5"/>
            <p:cNvPicPr/>
            <p:nvPr/>
          </p:nvPicPr>
          <p:blipFill>
            <a:blip r:embed="rId5" cstate="print"/>
            <a:stretch>
              <a:fillRect/>
            </a:stretch>
          </p:blipFill>
          <p:spPr>
            <a:xfrm>
              <a:off x="0" y="2892551"/>
              <a:ext cx="2365248" cy="2365248"/>
            </a:xfrm>
            <a:prstGeom prst="rect">
              <a:avLst/>
            </a:prstGeom>
          </p:spPr>
        </p:pic>
        <p:pic>
          <p:nvPicPr>
            <p:cNvPr id="6" name="object 6"/>
            <p:cNvPicPr/>
            <p:nvPr/>
          </p:nvPicPr>
          <p:blipFill>
            <a:blip r:embed="rId6" cstate="print"/>
            <a:stretch>
              <a:fillRect/>
            </a:stretch>
          </p:blipFill>
          <p:spPr>
            <a:xfrm>
              <a:off x="8607552" y="1673351"/>
              <a:ext cx="2822448" cy="2822448"/>
            </a:xfrm>
            <a:prstGeom prst="rect">
              <a:avLst/>
            </a:prstGeom>
          </p:spPr>
        </p:pic>
        <p:pic>
          <p:nvPicPr>
            <p:cNvPr id="7" name="object 7"/>
            <p:cNvPicPr/>
            <p:nvPr/>
          </p:nvPicPr>
          <p:blipFill>
            <a:blip r:embed="rId7" cstate="print"/>
            <a:stretch>
              <a:fillRect/>
            </a:stretch>
          </p:blipFill>
          <p:spPr>
            <a:xfrm>
              <a:off x="7997952" y="0"/>
              <a:ext cx="1603248" cy="1600200"/>
            </a:xfrm>
            <a:prstGeom prst="rect">
              <a:avLst/>
            </a:prstGeom>
          </p:spPr>
        </p:pic>
        <p:pic>
          <p:nvPicPr>
            <p:cNvPr id="8" name="object 8"/>
            <p:cNvPicPr/>
            <p:nvPr/>
          </p:nvPicPr>
          <p:blipFill>
            <a:blip r:embed="rId8" cstate="print"/>
            <a:stretch>
              <a:fillRect/>
            </a:stretch>
          </p:blipFill>
          <p:spPr>
            <a:xfrm>
              <a:off x="8607552" y="5873495"/>
              <a:ext cx="993648" cy="984504"/>
            </a:xfrm>
            <a:prstGeom prst="rect">
              <a:avLst/>
            </a:prstGeom>
          </p:spPr>
        </p:pic>
      </p:grpSp>
      <p:sp>
        <p:nvSpPr>
          <p:cNvPr id="22" name="Rectangle 21">
            <a:extLst>
              <a:ext uri="{FF2B5EF4-FFF2-40B4-BE49-F238E27FC236}">
                <a16:creationId xmlns:a16="http://schemas.microsoft.com/office/drawing/2014/main" id="{EE98DD8E-97CD-18FA-E129-4068545BA66A}"/>
              </a:ext>
            </a:extLst>
          </p:cNvPr>
          <p:cNvSpPr/>
          <p:nvPr/>
        </p:nvSpPr>
        <p:spPr>
          <a:xfrm>
            <a:off x="2600425" y="1695838"/>
            <a:ext cx="9409246" cy="26464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Arial"/>
                <a:ea typeface="+mn-ea"/>
                <a:cs typeface="Arial"/>
              </a:rPr>
              <a:t>Pan London Practice Learning Group</a:t>
            </a:r>
          </a:p>
          <a:p>
            <a:pPr marL="0" marR="0" lvl="0" indent="0" algn="l" defTabSz="914400" eaLnBrk="1" fontAlgn="auto" latinLnBrk="0" hangingPunct="1">
              <a:lnSpc>
                <a:spcPct val="100000"/>
              </a:lnSpc>
              <a:spcBef>
                <a:spcPts val="0"/>
              </a:spcBef>
              <a:spcAft>
                <a:spcPts val="0"/>
              </a:spcAft>
              <a:buClrTx/>
              <a:buSzTx/>
              <a:buFontTx/>
              <a:buNone/>
              <a:tabLst/>
              <a:defRPr/>
            </a:pPr>
            <a:endParaRPr lang="en-US" sz="3200" b="1" dirty="0">
              <a:solidFill>
                <a:prstClr val="white"/>
              </a:solidFill>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Arial"/>
                <a:ea typeface="+mn-ea"/>
                <a:cs typeface="Arial"/>
              </a:rPr>
              <a:t>Practice Assessor Preparation Workshop</a:t>
            </a:r>
            <a:endParaRPr lang="en-US" sz="3200" b="1" i="0" u="none" strike="noStrike" kern="0" cap="none" spc="0" normalizeH="0" baseline="0" noProof="0" dirty="0">
              <a:ln>
                <a:noFill/>
              </a:ln>
              <a:solidFill>
                <a:prstClr val="white"/>
              </a:solidFill>
              <a:effectLst/>
              <a:uLnTx/>
              <a:uFillTx/>
              <a:latin typeface="Arial"/>
              <a:cs typeface="Arial"/>
            </a:endParaRPr>
          </a:p>
          <a:p>
            <a:pPr defTabSz="914400">
              <a:defRPr/>
            </a:pPr>
            <a:endParaRPr lang="en-US" sz="3200" b="1" kern="0" dirty="0">
              <a:solidFill>
                <a:prstClr val="white"/>
              </a:solidFill>
              <a:latin typeface="Arial"/>
              <a:cs typeface="Arial"/>
            </a:endParaRPr>
          </a:p>
        </p:txBody>
      </p:sp>
      <p:pic>
        <p:nvPicPr>
          <p:cNvPr id="14" name="Picture 13" descr="A logo with a city in the background&#10;&#10;Description automatically generated">
            <a:extLst>
              <a:ext uri="{FF2B5EF4-FFF2-40B4-BE49-F238E27FC236}">
                <a16:creationId xmlns:a16="http://schemas.microsoft.com/office/drawing/2014/main" id="{A8EFD0DB-2288-DCF0-C452-AEA7019002FB}"/>
              </a:ext>
            </a:extLst>
          </p:cNvPr>
          <p:cNvPicPr>
            <a:picLocks noChangeAspect="1"/>
          </p:cNvPicPr>
          <p:nvPr/>
        </p:nvPicPr>
        <p:blipFill>
          <a:blip r:embed="rId9"/>
          <a:stretch>
            <a:fillRect/>
          </a:stretch>
        </p:blipFill>
        <p:spPr>
          <a:xfrm>
            <a:off x="462699" y="5856412"/>
            <a:ext cx="1853921" cy="646119"/>
          </a:xfrm>
          <a:prstGeom prst="rect">
            <a:avLst/>
          </a:prstGeom>
          <a:ln>
            <a:noFill/>
          </a:ln>
        </p:spPr>
      </p:pic>
      <p:pic>
        <p:nvPicPr>
          <p:cNvPr id="16" name="Picture 15" descr="A blue outline of a country&#10;&#10;Description automatically generated">
            <a:extLst>
              <a:ext uri="{FF2B5EF4-FFF2-40B4-BE49-F238E27FC236}">
                <a16:creationId xmlns:a16="http://schemas.microsoft.com/office/drawing/2014/main" id="{0C6188D3-C250-3E40-E624-ACDF63AE757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7043" y="549059"/>
            <a:ext cx="2519551" cy="2015640"/>
          </a:xfrm>
          <a:prstGeom prst="rect">
            <a:avLst/>
          </a:prstGeom>
        </p:spPr>
      </p:pic>
      <p:pic>
        <p:nvPicPr>
          <p:cNvPr id="18" name="Picture 17" descr="A blue map with white text&#10;&#10;Description automatically generated">
            <a:extLst>
              <a:ext uri="{FF2B5EF4-FFF2-40B4-BE49-F238E27FC236}">
                <a16:creationId xmlns:a16="http://schemas.microsoft.com/office/drawing/2014/main" id="{558A4F53-344E-C804-7DC8-06976EDF96E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84533" y="5682030"/>
            <a:ext cx="3225800" cy="8763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D91AC-02AA-01DF-5A16-9A7101B71CBB}"/>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8B6A68C-A475-14B3-12E5-00ADC9F53852}"/>
              </a:ext>
            </a:extLst>
          </p:cNvPr>
          <p:cNvSpPr/>
          <p:nvPr/>
        </p:nvSpPr>
        <p:spPr>
          <a:xfrm>
            <a:off x="838200" y="493296"/>
            <a:ext cx="9067800" cy="99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sz="3200" b="1">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2824B49-DAC9-86A7-F4D0-011E26FFF850}"/>
              </a:ext>
            </a:extLst>
          </p:cNvPr>
          <p:cNvSpPr/>
          <p:nvPr/>
        </p:nvSpPr>
        <p:spPr>
          <a:xfrm>
            <a:off x="1338212" y="807021"/>
            <a:ext cx="6574536" cy="7523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3000" b="1" dirty="0">
                <a:solidFill>
                  <a:schemeClr val="tx2">
                    <a:lumMod val="75000"/>
                    <a:lumOff val="25000"/>
                  </a:schemeClr>
                </a:solidFill>
                <a:latin typeface="Arial"/>
                <a:cs typeface="Arial"/>
              </a:rPr>
              <a:t>Activity 5: Types of Assessment</a:t>
            </a:r>
            <a:endParaRPr lang="en-GB" sz="3000" b="1" dirty="0">
              <a:solidFill>
                <a:schemeClr val="tx2">
                  <a:lumMod val="75000"/>
                  <a:lumOff val="25000"/>
                </a:schemeClr>
              </a:solidFill>
              <a:latin typeface="Arial"/>
              <a:cs typeface="Arial"/>
            </a:endParaRPr>
          </a:p>
        </p:txBody>
      </p:sp>
      <p:sp>
        <p:nvSpPr>
          <p:cNvPr id="3" name="Rectangle 2">
            <a:extLst>
              <a:ext uri="{FF2B5EF4-FFF2-40B4-BE49-F238E27FC236}">
                <a16:creationId xmlns:a16="http://schemas.microsoft.com/office/drawing/2014/main" id="{F98481C9-9A7C-684F-D596-341C4C9FDD41}"/>
              </a:ext>
            </a:extLst>
          </p:cNvPr>
          <p:cNvSpPr/>
          <p:nvPr/>
        </p:nvSpPr>
        <p:spPr>
          <a:xfrm>
            <a:off x="1294191" y="1559397"/>
            <a:ext cx="9253728" cy="43515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300"/>
              </a:spcAft>
            </a:pPr>
            <a:r>
              <a:rPr lang="en-US" sz="2000" dirty="0">
                <a:solidFill>
                  <a:schemeClr val="tx1"/>
                </a:solidFill>
                <a:latin typeface="Arial"/>
                <a:cs typeface="Arial"/>
              </a:rPr>
              <a:t>Learners were introduced to three types of assessment in the e-learning modules: Diagnostic, Formative and Summative.</a:t>
            </a:r>
            <a:endParaRPr lang="en-US" sz="2000" dirty="0">
              <a:solidFill>
                <a:schemeClr val="tx1"/>
              </a:solidFill>
              <a:latin typeface="Arial" panose="020B0604020202020204" pitchFamily="34" charset="0"/>
              <a:cs typeface="Arial" panose="020B0604020202020204" pitchFamily="34" charset="0"/>
            </a:endParaRPr>
          </a:p>
          <a:p>
            <a:pPr marL="342900" indent="-342900">
              <a:spcAft>
                <a:spcPts val="300"/>
              </a:spcAft>
              <a:buClr>
                <a:schemeClr val="tx2">
                  <a:lumMod val="75000"/>
                  <a:lumOff val="25000"/>
                </a:schemeClr>
              </a:buClr>
              <a:buFont typeface="Arial" panose="020B0604020202020204" pitchFamily="34" charset="0"/>
              <a:buChar char="►"/>
            </a:pPr>
            <a:r>
              <a:rPr lang="en-US" sz="2000" kern="100" spc="-15" dirty="0">
                <a:solidFill>
                  <a:srgbClr val="000000"/>
                </a:solidFill>
                <a:latin typeface="Arial" panose="020B0604020202020204" pitchFamily="34" charset="0"/>
                <a:cs typeface="Arial" panose="020B0604020202020204" pitchFamily="34" charset="0"/>
              </a:rPr>
              <a:t>Provide an example for each of the 3 types</a:t>
            </a:r>
          </a:p>
          <a:p>
            <a:pPr marL="342900" indent="-342900">
              <a:spcAft>
                <a:spcPts val="300"/>
              </a:spcAft>
              <a:buClr>
                <a:schemeClr val="tx2">
                  <a:lumMod val="75000"/>
                  <a:lumOff val="25000"/>
                </a:schemeClr>
              </a:buClr>
              <a:buFont typeface="Arial" panose="020B0604020202020204" pitchFamily="34" charset="0"/>
              <a:buChar char="►"/>
            </a:pPr>
            <a:r>
              <a:rPr lang="en-US" sz="2000" kern="100" spc="-15" dirty="0">
                <a:solidFill>
                  <a:srgbClr val="000000"/>
                </a:solidFill>
                <a:latin typeface="Arial"/>
                <a:cs typeface="Arial"/>
              </a:rPr>
              <a:t>What is the role of the practice assessor and practice supervisor with regard to conducting each type of assessment?</a:t>
            </a:r>
          </a:p>
          <a:p>
            <a:endParaRPr lang="en-US" sz="2000" dirty="0">
              <a:solidFill>
                <a:schemeClr val="tx1"/>
              </a:solidFill>
              <a:latin typeface="Arial" panose="020B0604020202020204" pitchFamily="34" charset="0"/>
              <a:cs typeface="Arial" panose="020B0604020202020204" pitchFamily="34" charset="0"/>
            </a:endParaRPr>
          </a:p>
          <a:p>
            <a:pPr>
              <a:spcAft>
                <a:spcPts val="300"/>
              </a:spcAft>
            </a:pPr>
            <a:r>
              <a:rPr lang="en-US" sz="2000" dirty="0">
                <a:solidFill>
                  <a:schemeClr val="tx1"/>
                </a:solidFill>
                <a:latin typeface="Arial"/>
                <a:cs typeface="Arial"/>
              </a:rPr>
              <a:t>The practice assessor is encouraged to use different methods when conducting student assessment including direct observation and questioning.</a:t>
            </a:r>
            <a:endParaRPr lang="en-US" sz="2000" dirty="0">
              <a:solidFill>
                <a:schemeClr val="tx1"/>
              </a:solidFill>
              <a:latin typeface="Arial" panose="020B0604020202020204" pitchFamily="34" charset="0"/>
              <a:cs typeface="Arial" panose="020B0604020202020204" pitchFamily="34" charset="0"/>
            </a:endParaRPr>
          </a:p>
          <a:p>
            <a:pPr marL="342900" indent="-342900">
              <a:spcAft>
                <a:spcPts val="300"/>
              </a:spcAft>
              <a:buClr>
                <a:schemeClr val="tx2">
                  <a:lumMod val="75000"/>
                  <a:lumOff val="25000"/>
                </a:schemeClr>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Provide an example to demonstrate use of effective questioning and outline the importance of both direct and indirect observation</a:t>
            </a:r>
            <a:endParaRPr lang="en-US" sz="2000" kern="100" spc="-15" dirty="0">
              <a:solidFill>
                <a:srgbClr val="000000"/>
              </a:solidFill>
              <a:latin typeface="Arial" panose="020B0604020202020204" pitchFamily="34" charset="0"/>
              <a:cs typeface="Arial" panose="020B0604020202020204" pitchFamily="34" charset="0"/>
            </a:endParaRPr>
          </a:p>
          <a:p>
            <a:pPr marL="342900" indent="-342900">
              <a:spcAft>
                <a:spcPts val="300"/>
              </a:spcAft>
              <a:buClr>
                <a:schemeClr val="tx2">
                  <a:lumMod val="75000"/>
                  <a:lumOff val="25000"/>
                </a:schemeClr>
              </a:buClr>
              <a:buFont typeface="Arial" panose="020B0604020202020204" pitchFamily="34" charset="0"/>
              <a:buChar char="►"/>
            </a:pPr>
            <a:r>
              <a:rPr lang="en-US" sz="2000" kern="100" spc="-15" dirty="0">
                <a:solidFill>
                  <a:srgbClr val="000000"/>
                </a:solidFill>
                <a:latin typeface="Arial" panose="020B0604020202020204" pitchFamily="34" charset="0"/>
                <a:cs typeface="Arial" panose="020B0604020202020204" pitchFamily="34" charset="0"/>
              </a:rPr>
              <a:t>Identify two other methods that may be used</a:t>
            </a:r>
            <a:endParaRPr lang="en-GB" sz="2000" kern="100" spc="-15"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6119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3BE41-A6AA-CF6D-A0C6-B6FDA41BEDA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589D9ABA-9D5F-0FFB-9D1B-413C0D842DA3}"/>
              </a:ext>
            </a:extLst>
          </p:cNvPr>
          <p:cNvSpPr/>
          <p:nvPr/>
        </p:nvSpPr>
        <p:spPr>
          <a:xfrm>
            <a:off x="838200" y="493296"/>
            <a:ext cx="9067800" cy="99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sz="3200" b="1">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EDBE05D-A15B-3E7C-5453-C7136239CB2A}"/>
              </a:ext>
            </a:extLst>
          </p:cNvPr>
          <p:cNvSpPr/>
          <p:nvPr/>
        </p:nvSpPr>
        <p:spPr>
          <a:xfrm>
            <a:off x="1352138" y="854372"/>
            <a:ext cx="9352214" cy="7227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lumMod val="75000"/>
                    <a:lumOff val="25000"/>
                  </a:schemeClr>
                </a:solidFill>
                <a:latin typeface="Arial" panose="020B0604020202020204" pitchFamily="34" charset="0"/>
                <a:cs typeface="Arial" panose="020B0604020202020204" pitchFamily="34" charset="0"/>
              </a:rPr>
              <a:t>Activity 6: Components of Assessment </a:t>
            </a:r>
            <a:endParaRPr lang="en-GB" sz="3000" b="1"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CC7DAA8-5049-8D69-2838-6D759D8B905F}"/>
              </a:ext>
            </a:extLst>
          </p:cNvPr>
          <p:cNvSpPr/>
          <p:nvPr/>
        </p:nvSpPr>
        <p:spPr>
          <a:xfrm>
            <a:off x="999067" y="1844973"/>
            <a:ext cx="7315201" cy="36329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solidFill>
                  <a:schemeClr val="tx1"/>
                </a:solidFill>
                <a:latin typeface="Arial"/>
                <a:cs typeface="Arial"/>
              </a:rPr>
              <a:t>This depends on the </a:t>
            </a:r>
            <a:r>
              <a:rPr lang="en-US" dirty="0" err="1">
                <a:solidFill>
                  <a:schemeClr val="tx1"/>
                </a:solidFill>
                <a:latin typeface="Arial"/>
                <a:cs typeface="Arial"/>
              </a:rPr>
              <a:t>programme</a:t>
            </a:r>
            <a:r>
              <a:rPr lang="en-US" dirty="0">
                <a:solidFill>
                  <a:schemeClr val="tx1"/>
                </a:solidFill>
                <a:latin typeface="Arial"/>
                <a:cs typeface="Arial"/>
              </a:rPr>
              <a:t> of study. In pre-registration nursing there are three Parts to be completed across the </a:t>
            </a:r>
            <a:r>
              <a:rPr lang="en-US" dirty="0" err="1">
                <a:solidFill>
                  <a:schemeClr val="tx1"/>
                </a:solidFill>
                <a:latin typeface="Arial"/>
                <a:cs typeface="Arial"/>
              </a:rPr>
              <a:t>programme</a:t>
            </a:r>
            <a:r>
              <a:rPr lang="en-US" dirty="0">
                <a:solidFill>
                  <a:schemeClr val="tx1"/>
                </a:solidFill>
                <a:latin typeface="Arial"/>
                <a:cs typeface="Arial"/>
              </a:rPr>
              <a:t> for nursing students and two Parts for nursing associate students.</a:t>
            </a:r>
          </a:p>
          <a:p>
            <a:r>
              <a:rPr lang="en-US" dirty="0">
                <a:solidFill>
                  <a:schemeClr val="tx1"/>
                </a:solidFill>
                <a:latin typeface="Arial" panose="020B0604020202020204" pitchFamily="34" charset="0"/>
                <a:cs typeface="Arial" panose="020B0604020202020204" pitchFamily="34" charset="0"/>
              </a:rPr>
              <a:t>There are a number of assessment components in each Part.</a:t>
            </a:r>
          </a:p>
          <a:p>
            <a:endParaRPr lang="en-US" dirty="0">
              <a:solidFill>
                <a:schemeClr val="tx1"/>
              </a:solidFill>
              <a:latin typeface="Arial" panose="020B0604020202020204" pitchFamily="34" charset="0"/>
              <a:cs typeface="Arial" panose="020B0604020202020204" pitchFamily="34" charset="0"/>
            </a:endParaRPr>
          </a:p>
          <a:p>
            <a:pPr marL="342900" indent="-342900">
              <a:spcAft>
                <a:spcPts val="300"/>
              </a:spcAft>
              <a:buClr>
                <a:schemeClr val="tx2">
                  <a:lumMod val="75000"/>
                  <a:lumOff val="25000"/>
                </a:schemeClr>
              </a:buClr>
              <a:buFont typeface="Arial" panose="020B0604020202020204" pitchFamily="34" charset="0"/>
              <a:buChar char="►"/>
            </a:pPr>
            <a:r>
              <a:rPr lang="en-US" kern="100" spc="-15" dirty="0">
                <a:solidFill>
                  <a:srgbClr val="000000"/>
                </a:solidFill>
                <a:latin typeface="Arial" panose="020B0604020202020204" pitchFamily="34" charset="0"/>
                <a:cs typeface="Arial" panose="020B0604020202020204" pitchFamily="34" charset="0"/>
              </a:rPr>
              <a:t>Provide a brief description of each of the components</a:t>
            </a:r>
          </a:p>
          <a:p>
            <a:pPr marL="342900" indent="-342900">
              <a:spcAft>
                <a:spcPts val="300"/>
              </a:spcAft>
              <a:buClr>
                <a:schemeClr val="tx2">
                  <a:lumMod val="75000"/>
                  <a:lumOff val="25000"/>
                </a:schemeClr>
              </a:buClr>
              <a:buFont typeface="Arial" panose="020B0604020202020204" pitchFamily="34" charset="0"/>
              <a:buChar char="►"/>
            </a:pPr>
            <a:r>
              <a:rPr lang="en-US" kern="100" spc="-15" dirty="0">
                <a:solidFill>
                  <a:srgbClr val="000000"/>
                </a:solidFill>
                <a:latin typeface="Arial" panose="020B0604020202020204" pitchFamily="34" charset="0"/>
                <a:cs typeface="Arial" panose="020B0604020202020204" pitchFamily="34" charset="0"/>
              </a:rPr>
              <a:t>Outline the various ways in which students can gain documented feedback on their performance</a:t>
            </a:r>
          </a:p>
          <a:p>
            <a:pPr marL="342900" indent="-342900">
              <a:spcAft>
                <a:spcPts val="300"/>
              </a:spcAft>
              <a:buClr>
                <a:schemeClr val="tx2">
                  <a:lumMod val="75000"/>
                  <a:lumOff val="25000"/>
                </a:schemeClr>
              </a:buClr>
              <a:buFont typeface="Arial" panose="020B0604020202020204" pitchFamily="34" charset="0"/>
              <a:buChar char="►"/>
            </a:pPr>
            <a:r>
              <a:rPr lang="en-US" kern="100" spc="-15" dirty="0">
                <a:solidFill>
                  <a:srgbClr val="000000"/>
                </a:solidFill>
                <a:latin typeface="Arial" panose="020B0604020202020204" pitchFamily="34" charset="0"/>
                <a:cs typeface="Arial" panose="020B0604020202020204" pitchFamily="34" charset="0"/>
              </a:rPr>
              <a:t>Consider the criteria for assessing a pre-registration nursing student at each level and provide an example that demonstrates the level of knowledge and skills you expect to observe in Part 1, 2 and 3.</a:t>
            </a:r>
          </a:p>
          <a:p>
            <a:pPr marL="342900" indent="-342900">
              <a:spcAft>
                <a:spcPts val="300"/>
              </a:spcAft>
              <a:buClr>
                <a:schemeClr val="tx2">
                  <a:lumMod val="75000"/>
                  <a:lumOff val="25000"/>
                </a:schemeClr>
              </a:buClr>
              <a:buFont typeface="Arial" panose="020B0604020202020204" pitchFamily="34" charset="0"/>
              <a:buChar char="►"/>
            </a:pPr>
            <a:endParaRPr lang="en-US" kern="100" spc="-15" dirty="0">
              <a:solidFill>
                <a:srgbClr val="000000"/>
              </a:solidFill>
              <a:latin typeface="Arial" panose="020B0604020202020204" pitchFamily="34" charset="0"/>
              <a:cs typeface="Arial" panose="020B0604020202020204" pitchFamily="34" charset="0"/>
            </a:endParaRPr>
          </a:p>
          <a:p>
            <a:pPr>
              <a:spcAft>
                <a:spcPts val="300"/>
              </a:spcAft>
              <a:buClr>
                <a:schemeClr val="tx2">
                  <a:lumMod val="75000"/>
                  <a:lumOff val="25000"/>
                </a:schemeClr>
              </a:buClr>
            </a:pPr>
            <a:endParaRPr lang="en-US" kern="100" spc="-15" dirty="0">
              <a:solidFill>
                <a:srgbClr val="000000"/>
              </a:solidFill>
              <a:latin typeface="Arial" panose="020B0604020202020204" pitchFamily="34" charset="0"/>
              <a:cs typeface="Arial" panose="020B0604020202020204" pitchFamily="34" charset="0"/>
            </a:endParaRPr>
          </a:p>
        </p:txBody>
      </p:sp>
      <p:pic>
        <p:nvPicPr>
          <p:cNvPr id="5" name="Picture 4" descr="A document with text on it&#10;&#10;AI-generated content may be incorrect.">
            <a:extLst>
              <a:ext uri="{FF2B5EF4-FFF2-40B4-BE49-F238E27FC236}">
                <a16:creationId xmlns:a16="http://schemas.microsoft.com/office/drawing/2014/main" id="{6E015C71-51D9-1C44-695E-A1463664A2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2350" y="854372"/>
            <a:ext cx="3105150" cy="43852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8378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4E992-4DA5-27BD-C376-E06B10DAF02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24F69A99-4EDC-12F1-8DA1-4EB1A12346D7}"/>
              </a:ext>
            </a:extLst>
          </p:cNvPr>
          <p:cNvSpPr/>
          <p:nvPr/>
        </p:nvSpPr>
        <p:spPr>
          <a:xfrm>
            <a:off x="838200" y="493296"/>
            <a:ext cx="9067800" cy="99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sz="3200" b="1">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4A9CD00-28CF-4CB8-76EA-250CCAFBE2F4}"/>
              </a:ext>
            </a:extLst>
          </p:cNvPr>
          <p:cNvSpPr/>
          <p:nvPr/>
        </p:nvSpPr>
        <p:spPr>
          <a:xfrm>
            <a:off x="991402" y="2088682"/>
            <a:ext cx="10029524" cy="36864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2721970-C4BE-92F4-4818-434914F9CA78}"/>
              </a:ext>
            </a:extLst>
          </p:cNvPr>
          <p:cNvSpPr/>
          <p:nvPr/>
        </p:nvSpPr>
        <p:spPr>
          <a:xfrm>
            <a:off x="1348740" y="825368"/>
            <a:ext cx="8046720" cy="7908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lumMod val="75000"/>
                    <a:lumOff val="25000"/>
                  </a:schemeClr>
                </a:solidFill>
                <a:latin typeface="Arial" panose="020B0604020202020204" pitchFamily="34" charset="0"/>
                <a:cs typeface="Arial" panose="020B0604020202020204" pitchFamily="34" charset="0"/>
              </a:rPr>
              <a:t>Activity 7: </a:t>
            </a:r>
            <a:r>
              <a:rPr lang="en-US" sz="3000" b="1" dirty="0" err="1">
                <a:solidFill>
                  <a:schemeClr val="tx2">
                    <a:lumMod val="75000"/>
                    <a:lumOff val="25000"/>
                  </a:schemeClr>
                </a:solidFill>
                <a:latin typeface="Arial" panose="020B0604020202020204" pitchFamily="34" charset="0"/>
                <a:cs typeface="Arial" panose="020B0604020202020204" pitchFamily="34" charset="0"/>
              </a:rPr>
              <a:t>ePAD</a:t>
            </a:r>
            <a:r>
              <a:rPr lang="en-US" sz="3000" dirty="0"/>
              <a:t> </a:t>
            </a:r>
            <a:endParaRPr lang="en-GB" sz="3000" dirty="0"/>
          </a:p>
        </p:txBody>
      </p:sp>
      <p:pic>
        <p:nvPicPr>
          <p:cNvPr id="7" name="Picture 6" descr="A person writing on a notebook&#10;&#10;Description automatically generated">
            <a:extLst>
              <a:ext uri="{FF2B5EF4-FFF2-40B4-BE49-F238E27FC236}">
                <a16:creationId xmlns:a16="http://schemas.microsoft.com/office/drawing/2014/main" id="{CA3611F5-2C58-58AA-F105-A74BE1AD7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0933" y="568797"/>
            <a:ext cx="3602327" cy="5067682"/>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BEA6987C-85B1-CFD7-041C-E93F08534AED}"/>
              </a:ext>
            </a:extLst>
          </p:cNvPr>
          <p:cNvSpPr/>
          <p:nvPr/>
        </p:nvSpPr>
        <p:spPr>
          <a:xfrm>
            <a:off x="1348740" y="1568450"/>
            <a:ext cx="5270174" cy="42067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dirty="0">
                <a:solidFill>
                  <a:schemeClr val="tx1"/>
                </a:solidFill>
                <a:latin typeface="Arial"/>
                <a:cs typeface="Arial"/>
              </a:rPr>
              <a:t>The </a:t>
            </a:r>
            <a:r>
              <a:rPr lang="en-US" sz="2000" dirty="0" err="1">
                <a:solidFill>
                  <a:schemeClr val="tx1"/>
                </a:solidFill>
                <a:latin typeface="Arial"/>
                <a:cs typeface="Arial"/>
              </a:rPr>
              <a:t>ePAD</a:t>
            </a:r>
            <a:r>
              <a:rPr lang="en-US" sz="2000" dirty="0">
                <a:solidFill>
                  <a:schemeClr val="tx1"/>
                </a:solidFill>
                <a:latin typeface="Arial"/>
                <a:cs typeface="Arial"/>
              </a:rPr>
              <a:t> is an online assessment tool being used by many students across London. Within the e-learning module you will have been directed to useful online resources. </a:t>
            </a:r>
          </a:p>
          <a:p>
            <a:endParaRPr lang="en-US" sz="2000" dirty="0">
              <a:solidFill>
                <a:schemeClr val="tx1"/>
              </a:solidFill>
              <a:latin typeface="Arial" panose="020B0604020202020204" pitchFamily="34" charset="0"/>
              <a:cs typeface="Arial" panose="020B0604020202020204" pitchFamily="34" charset="0"/>
            </a:endParaRPr>
          </a:p>
          <a:p>
            <a:pPr marL="342900" indent="-342900">
              <a:spcAft>
                <a:spcPts val="300"/>
              </a:spcAft>
              <a:buClr>
                <a:schemeClr val="tx2">
                  <a:lumMod val="75000"/>
                  <a:lumOff val="25000"/>
                </a:schemeClr>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How confident do you feel in using the </a:t>
            </a:r>
            <a:r>
              <a:rPr lang="en-US" sz="2000" dirty="0" err="1">
                <a:solidFill>
                  <a:schemeClr val="tx1"/>
                </a:solidFill>
                <a:latin typeface="Arial" panose="020B0604020202020204" pitchFamily="34" charset="0"/>
                <a:cs typeface="Arial" panose="020B0604020202020204" pitchFamily="34" charset="0"/>
              </a:rPr>
              <a:t>ePAD</a:t>
            </a:r>
            <a:r>
              <a:rPr lang="en-US" sz="2000" dirty="0">
                <a:solidFill>
                  <a:schemeClr val="tx1"/>
                </a:solidFill>
                <a:latin typeface="Arial" panose="020B0604020202020204" pitchFamily="34" charset="0"/>
                <a:cs typeface="Arial" panose="020B0604020202020204" pitchFamily="34" charset="0"/>
              </a:rPr>
              <a:t>?</a:t>
            </a:r>
          </a:p>
          <a:p>
            <a:pPr marL="342900" indent="-342900">
              <a:spcAft>
                <a:spcPts val="300"/>
              </a:spcAft>
              <a:buClr>
                <a:schemeClr val="tx2">
                  <a:lumMod val="75000"/>
                  <a:lumOff val="25000"/>
                </a:schemeClr>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Identify 3 key messages to ensure effective assessment that you would share with a Practice Supervisor?</a:t>
            </a:r>
          </a:p>
          <a:p>
            <a:pPr marL="342900" indent="-342900">
              <a:spcAft>
                <a:spcPts val="300"/>
              </a:spcAft>
              <a:buClr>
                <a:schemeClr val="tx2">
                  <a:lumMod val="75000"/>
                  <a:lumOff val="25000"/>
                </a:schemeClr>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Identify 3 key messages you would share with students?</a:t>
            </a:r>
            <a:endParaRPr lang="en-GB"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7334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790035" y="1685759"/>
            <a:ext cx="6598118" cy="4333238"/>
          </a:xfrm>
          <a:prstGeom prst="rect">
            <a:avLst/>
          </a:prstGeom>
        </p:spPr>
        <p:txBody>
          <a:bodyPr vert="horz" wrap="square" lIns="0" tIns="146050" rIns="0" bIns="0" rtlCol="0">
            <a:spAutoFit/>
          </a:bodyPr>
          <a:lstStyle/>
          <a:p>
            <a:pPr marL="298450" indent="-285750">
              <a:lnSpc>
                <a:spcPct val="100000"/>
              </a:lnSpc>
              <a:spcBef>
                <a:spcPts val="1150"/>
              </a:spcBef>
              <a:buClr>
                <a:srgbClr val="084B9C"/>
              </a:buClr>
              <a:buSzPct val="90196"/>
              <a:buFont typeface="Arial" panose="020B0604020202020204" pitchFamily="34" charset="0"/>
              <a:buChar char="►"/>
              <a:tabLst>
                <a:tab pos="376555" algn="l"/>
              </a:tabLst>
            </a:pPr>
            <a:r>
              <a:rPr lang="en-GB" sz="2200" dirty="0">
                <a:solidFill>
                  <a:srgbClr val="3D3D41"/>
                </a:solidFill>
                <a:latin typeface="Arial"/>
                <a:cs typeface="Arial"/>
              </a:rPr>
              <a:t>Who is responsible for undertaking the initial interview?</a:t>
            </a:r>
          </a:p>
          <a:p>
            <a:pPr marL="12700">
              <a:lnSpc>
                <a:spcPct val="100000"/>
              </a:lnSpc>
              <a:spcBef>
                <a:spcPts val="1150"/>
              </a:spcBef>
              <a:buClr>
                <a:srgbClr val="084B9C"/>
              </a:buClr>
              <a:buSzPct val="90196"/>
              <a:tabLst>
                <a:tab pos="376555" algn="l"/>
              </a:tabLst>
            </a:pPr>
            <a:r>
              <a:rPr lang="en-GB" sz="2200" dirty="0">
                <a:solidFill>
                  <a:srgbClr val="3D3D41"/>
                </a:solidFill>
                <a:latin typeface="Arial"/>
                <a:cs typeface="Arial"/>
              </a:rPr>
              <a:t>Grace, a year 2 student is undertaking her final placement of Part 2. The PS has completed the initial interview and has asked you to review it. It reads as per the example:</a:t>
            </a:r>
          </a:p>
          <a:p>
            <a:pPr marL="298450" indent="-285750">
              <a:lnSpc>
                <a:spcPct val="100000"/>
              </a:lnSpc>
              <a:spcBef>
                <a:spcPts val="1150"/>
              </a:spcBef>
              <a:buClr>
                <a:srgbClr val="084B9C"/>
              </a:buClr>
              <a:buSzPct val="90196"/>
              <a:buFont typeface="Arial" panose="020B0604020202020204" pitchFamily="34" charset="0"/>
              <a:buChar char="►"/>
              <a:tabLst>
                <a:tab pos="376555" algn="l"/>
              </a:tabLst>
            </a:pPr>
            <a:r>
              <a:rPr lang="en-GB" sz="2200" dirty="0">
                <a:solidFill>
                  <a:srgbClr val="3D3D41"/>
                </a:solidFill>
                <a:latin typeface="Arial"/>
                <a:cs typeface="Arial"/>
              </a:rPr>
              <a:t>What is your assessment of the learning plan?</a:t>
            </a:r>
          </a:p>
          <a:p>
            <a:pPr marL="298450" indent="-285750">
              <a:lnSpc>
                <a:spcPct val="100000"/>
              </a:lnSpc>
              <a:spcBef>
                <a:spcPts val="1150"/>
              </a:spcBef>
              <a:buClr>
                <a:srgbClr val="084B9C"/>
              </a:buClr>
              <a:buSzPct val="90196"/>
              <a:buFont typeface="Arial" panose="020B0604020202020204" pitchFamily="34" charset="0"/>
              <a:buChar char="►"/>
              <a:tabLst>
                <a:tab pos="376555" algn="l"/>
              </a:tabLst>
            </a:pPr>
            <a:r>
              <a:rPr lang="en-GB" sz="2200" dirty="0">
                <a:solidFill>
                  <a:srgbClr val="3D3D41"/>
                </a:solidFill>
                <a:latin typeface="Arial"/>
                <a:cs typeface="Arial"/>
              </a:rPr>
              <a:t>What advice would you provide the practice supervisor and student with regarding the content of this interview in order to ensure the learning plan is more focused and relevant?</a:t>
            </a:r>
          </a:p>
        </p:txBody>
      </p:sp>
      <p:sp>
        <p:nvSpPr>
          <p:cNvPr id="11" name="Rectangle 10">
            <a:extLst>
              <a:ext uri="{FF2B5EF4-FFF2-40B4-BE49-F238E27FC236}">
                <a16:creationId xmlns:a16="http://schemas.microsoft.com/office/drawing/2014/main" id="{72CD848D-EB8A-4885-F774-D0D0C2536D08}"/>
              </a:ext>
            </a:extLst>
          </p:cNvPr>
          <p:cNvSpPr/>
          <p:nvPr/>
        </p:nvSpPr>
        <p:spPr>
          <a:xfrm>
            <a:off x="1295400" y="635000"/>
            <a:ext cx="9601200" cy="99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3000" b="1" dirty="0">
                <a:solidFill>
                  <a:schemeClr val="tx2">
                    <a:lumMod val="75000"/>
                    <a:lumOff val="25000"/>
                  </a:schemeClr>
                </a:solidFill>
                <a:latin typeface="Arial" panose="020B0604020202020204" pitchFamily="34" charset="0"/>
                <a:cs typeface="Arial" panose="020B0604020202020204" pitchFamily="34" charset="0"/>
              </a:rPr>
              <a:t>Activity 8: Initial Interview</a:t>
            </a:r>
            <a:endParaRPr lang="en-GB" sz="3000" b="1" dirty="0">
              <a:solidFill>
                <a:schemeClr val="tx2">
                  <a:lumMod val="75000"/>
                  <a:lumOff val="25000"/>
                </a:schemeClr>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FD2C3DE1-77D2-EDCF-402B-C3B8C7C934BB}"/>
              </a:ext>
            </a:extLst>
          </p:cNvPr>
          <p:cNvPicPr>
            <a:picLocks noChangeAspect="1"/>
          </p:cNvPicPr>
          <p:nvPr/>
        </p:nvPicPr>
        <p:blipFill>
          <a:blip r:embed="rId3"/>
          <a:stretch>
            <a:fillRect/>
          </a:stretch>
        </p:blipFill>
        <p:spPr>
          <a:xfrm>
            <a:off x="7684485" y="635000"/>
            <a:ext cx="3868553" cy="5030469"/>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68586266-B148-07B3-5739-0820EBBC84D1}"/>
              </a:ext>
            </a:extLst>
          </p:cNvPr>
          <p:cNvSpPr/>
          <p:nvPr/>
        </p:nvSpPr>
        <p:spPr>
          <a:xfrm>
            <a:off x="8081706" y="1465368"/>
            <a:ext cx="3175000" cy="99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a:solidFill>
                  <a:schemeClr val="tx1"/>
                </a:solidFill>
              </a:rPr>
              <a:t>To care for deteriorating patients</a:t>
            </a:r>
          </a:p>
          <a:p>
            <a:r>
              <a:rPr lang="en-US" sz="1050">
                <a:solidFill>
                  <a:schemeClr val="tx1"/>
                </a:solidFill>
              </a:rPr>
              <a:t>Undertake risk assessments</a:t>
            </a:r>
          </a:p>
          <a:p>
            <a:r>
              <a:rPr lang="en-US" sz="1050">
                <a:solidFill>
                  <a:schemeClr val="tx1"/>
                </a:solidFill>
              </a:rPr>
              <a:t>Complete my medicines management</a:t>
            </a:r>
          </a:p>
          <a:p>
            <a:r>
              <a:rPr lang="en-US" sz="1050">
                <a:solidFill>
                  <a:schemeClr val="tx1"/>
                </a:solidFill>
              </a:rPr>
              <a:t>Improve my communication and interpersonal skills</a:t>
            </a:r>
          </a:p>
          <a:p>
            <a:r>
              <a:rPr lang="en-US" sz="1050">
                <a:solidFill>
                  <a:schemeClr val="tx1"/>
                </a:solidFill>
              </a:rPr>
              <a:t>Complete my medicines management</a:t>
            </a:r>
            <a:endParaRPr lang="en-GB" sz="1050">
              <a:solidFill>
                <a:schemeClr val="tx1"/>
              </a:solidFill>
            </a:endParaRPr>
          </a:p>
        </p:txBody>
      </p:sp>
      <p:sp>
        <p:nvSpPr>
          <p:cNvPr id="3" name="Rectangle 2">
            <a:extLst>
              <a:ext uri="{FF2B5EF4-FFF2-40B4-BE49-F238E27FC236}">
                <a16:creationId xmlns:a16="http://schemas.microsoft.com/office/drawing/2014/main" id="{63D044FF-A828-D558-5C4A-020501562434}"/>
              </a:ext>
            </a:extLst>
          </p:cNvPr>
          <p:cNvSpPr/>
          <p:nvPr/>
        </p:nvSpPr>
        <p:spPr>
          <a:xfrm>
            <a:off x="7948356" y="3029585"/>
            <a:ext cx="1657038" cy="15267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a:solidFill>
                  <a:schemeClr val="tx1"/>
                </a:solidFill>
              </a:rPr>
              <a:t>For Grace to care for patients who are  deteriorating,</a:t>
            </a:r>
          </a:p>
          <a:p>
            <a:r>
              <a:rPr lang="en-US" sz="1000">
                <a:solidFill>
                  <a:schemeClr val="tx1"/>
                </a:solidFill>
              </a:rPr>
              <a:t>To undertake risk assessments,</a:t>
            </a:r>
          </a:p>
          <a:p>
            <a:r>
              <a:rPr lang="en-US" sz="1000">
                <a:solidFill>
                  <a:schemeClr val="tx1"/>
                </a:solidFill>
              </a:rPr>
              <a:t>To complete her medicines management</a:t>
            </a:r>
          </a:p>
          <a:p>
            <a:r>
              <a:rPr lang="en-US" sz="1000">
                <a:solidFill>
                  <a:schemeClr val="tx1"/>
                </a:solidFill>
              </a:rPr>
              <a:t>To develop her verbal and non-verbal communication skills </a:t>
            </a:r>
          </a:p>
        </p:txBody>
      </p:sp>
      <p:sp>
        <p:nvSpPr>
          <p:cNvPr id="4" name="Rectangle 3">
            <a:extLst>
              <a:ext uri="{FF2B5EF4-FFF2-40B4-BE49-F238E27FC236}">
                <a16:creationId xmlns:a16="http://schemas.microsoft.com/office/drawing/2014/main" id="{259B5463-EF1D-076E-2A1B-FB06ED7372A1}"/>
              </a:ext>
            </a:extLst>
          </p:cNvPr>
          <p:cNvSpPr/>
          <p:nvPr/>
        </p:nvSpPr>
        <p:spPr>
          <a:xfrm>
            <a:off x="9715229" y="3029585"/>
            <a:ext cx="1541477" cy="12660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a:solidFill>
                  <a:schemeClr val="tx1"/>
                </a:solidFill>
              </a:rPr>
              <a:t>Grace will be allocated a group of patients.</a:t>
            </a:r>
          </a:p>
          <a:p>
            <a:r>
              <a:rPr lang="en-US" sz="1000">
                <a:solidFill>
                  <a:schemeClr val="tx1"/>
                </a:solidFill>
              </a:rPr>
              <a:t>Will be asked to reflect on experiences</a:t>
            </a:r>
          </a:p>
          <a:p>
            <a:r>
              <a:rPr lang="en-US" sz="1000">
                <a:solidFill>
                  <a:schemeClr val="tx1"/>
                </a:solidFill>
              </a:rPr>
              <a:t>Seek feedback from others</a:t>
            </a:r>
          </a:p>
          <a:p>
            <a:r>
              <a:rPr lang="en-US" sz="1000">
                <a:solidFill>
                  <a:schemeClr val="tx1"/>
                </a:solidFill>
              </a:rPr>
              <a:t>Provided with relevant opportunities </a:t>
            </a:r>
            <a:endParaRPr lang="en-GB" sz="100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0277D-B8E1-7351-DBDC-788F087FFE1B}"/>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B22D6076-2F56-6A5A-D2C4-3F405715D9F3}"/>
              </a:ext>
            </a:extLst>
          </p:cNvPr>
          <p:cNvSpPr/>
          <p:nvPr/>
        </p:nvSpPr>
        <p:spPr>
          <a:xfrm>
            <a:off x="838200" y="493296"/>
            <a:ext cx="9067800" cy="99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sz="3200" b="1">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109E0E5-C839-4FE9-1653-358C481CBE52}"/>
              </a:ext>
            </a:extLst>
          </p:cNvPr>
          <p:cNvSpPr/>
          <p:nvPr/>
        </p:nvSpPr>
        <p:spPr>
          <a:xfrm>
            <a:off x="1132444" y="1747924"/>
            <a:ext cx="4622800" cy="44116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dirty="0">
                <a:solidFill>
                  <a:schemeClr val="tx1"/>
                </a:solidFill>
                <a:latin typeface="Arial"/>
                <a:cs typeface="Arial"/>
              </a:rPr>
              <a:t>As the practice assessor you must ensure you are familiar with the professional values</a:t>
            </a:r>
            <a:endParaRPr lang="en-US" dirty="0">
              <a:solidFill>
                <a:schemeClr val="tx1"/>
              </a:solidFill>
              <a:latin typeface="Arial"/>
              <a:cs typeface="Arial"/>
            </a:endParaRP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If available, review and discuss the previous reflection documented by the student to help them enhance their understanding of the Code.</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Consider further examples the student could record in order to reflect on care delivery in your area to ensure an authentic assessment</a:t>
            </a:r>
          </a:p>
          <a:p>
            <a:pPr algn="ctr"/>
            <a:endParaRPr lang="en-GB" sz="2000" dirty="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751948B-BCD5-3566-C437-051454BFF2A0}"/>
              </a:ext>
            </a:extLst>
          </p:cNvPr>
          <p:cNvSpPr/>
          <p:nvPr/>
        </p:nvSpPr>
        <p:spPr>
          <a:xfrm>
            <a:off x="1227511" y="757324"/>
            <a:ext cx="7467600" cy="620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lumMod val="75000"/>
                    <a:lumOff val="25000"/>
                  </a:schemeClr>
                </a:solidFill>
                <a:latin typeface="Arial" panose="020B0604020202020204" pitchFamily="34" charset="0"/>
                <a:cs typeface="Arial" panose="020B0604020202020204" pitchFamily="34" charset="0"/>
              </a:rPr>
              <a:t>Professional Values</a:t>
            </a:r>
            <a:endParaRPr lang="en-GB" sz="3000" b="1" dirty="0">
              <a:solidFill>
                <a:schemeClr val="tx2">
                  <a:lumMod val="75000"/>
                  <a:lumOff val="25000"/>
                </a:schemeClr>
              </a:solidFill>
              <a:latin typeface="Arial" panose="020B0604020202020204" pitchFamily="34" charset="0"/>
              <a:cs typeface="Arial" panose="020B0604020202020204" pitchFamily="34" charset="0"/>
            </a:endParaRPr>
          </a:p>
        </p:txBody>
      </p:sp>
      <p:pic>
        <p:nvPicPr>
          <p:cNvPr id="6" name="Picture 5" descr="A document with text and images&#10;&#10;AI-generated content may be incorrect.">
            <a:extLst>
              <a:ext uri="{FF2B5EF4-FFF2-40B4-BE49-F238E27FC236}">
                <a16:creationId xmlns:a16="http://schemas.microsoft.com/office/drawing/2014/main" id="{B7D56455-DE36-C2EA-1A1A-AF5AD0D26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6758" y="988596"/>
            <a:ext cx="4074687" cy="4978656"/>
          </a:xfrm>
          <a:prstGeom prst="rect">
            <a:avLst/>
          </a:prstGeom>
        </p:spPr>
      </p:pic>
    </p:spTree>
    <p:extLst>
      <p:ext uri="{BB962C8B-B14F-4D97-AF65-F5344CB8AC3E}">
        <p14:creationId xmlns:p14="http://schemas.microsoft.com/office/powerpoint/2010/main" val="2828172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89C7-C462-5587-D2DF-ED4B31D46FCC}"/>
              </a:ext>
            </a:extLst>
          </p:cNvPr>
          <p:cNvSpPr>
            <a:spLocks noGrp="1"/>
          </p:cNvSpPr>
          <p:nvPr>
            <p:ph type="title"/>
          </p:nvPr>
        </p:nvSpPr>
        <p:spPr>
          <a:xfrm>
            <a:off x="1351128" y="887104"/>
            <a:ext cx="10442205" cy="960589"/>
          </a:xfrm>
        </p:spPr>
        <p:txBody>
          <a:bodyPr>
            <a:noAutofit/>
          </a:bodyPr>
          <a:lstStyle/>
          <a:p>
            <a:r>
              <a:rPr lang="en-US" sz="3000" dirty="0">
                <a:solidFill>
                  <a:schemeClr val="tx2">
                    <a:lumMod val="75000"/>
                    <a:lumOff val="25000"/>
                  </a:schemeClr>
                </a:solidFill>
                <a:latin typeface="Arial" panose="020B0604020202020204" pitchFamily="34" charset="0"/>
                <a:cs typeface="Arial" panose="020B0604020202020204" pitchFamily="34" charset="0"/>
              </a:rPr>
              <a:t>Nursing PLPAD 2.0: Responsibilities for Assessment and Documentation</a:t>
            </a:r>
            <a:endParaRPr lang="en-GB" sz="3000"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21D04C9-EB5B-2EF1-424C-6B530CFC7AB5}"/>
              </a:ext>
            </a:extLst>
          </p:cNvPr>
          <p:cNvSpPr/>
          <p:nvPr/>
        </p:nvSpPr>
        <p:spPr>
          <a:xfrm>
            <a:off x="1351128" y="1847536"/>
            <a:ext cx="4559718" cy="367685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Practice Supervisor</a:t>
            </a:r>
          </a:p>
          <a:p>
            <a:endParaRPr lang="en-US" b="1" dirty="0">
              <a:latin typeface="Arial" panose="020B0604020202020204" pitchFamily="34" charset="0"/>
              <a:cs typeface="Arial" panose="020B0604020202020204" pitchFamily="34" charset="0"/>
            </a:endParaRPr>
          </a:p>
          <a:p>
            <a:r>
              <a:rPr lang="en-US" b="1" dirty="0">
                <a:solidFill>
                  <a:schemeClr val="tx2">
                    <a:lumMod val="75000"/>
                    <a:lumOff val="25000"/>
                  </a:schemeClr>
                </a:solidFill>
                <a:latin typeface="Arial" panose="020B0604020202020204" pitchFamily="34" charset="0"/>
                <a:cs typeface="Arial" panose="020B0604020202020204" pitchFamily="34" charset="0"/>
              </a:rPr>
              <a:t>Completes:</a:t>
            </a:r>
          </a:p>
          <a:p>
            <a:pPr marL="285750" indent="-285750">
              <a:buClr>
                <a:schemeClr val="tx2">
                  <a:lumMod val="75000"/>
                  <a:lumOff val="25000"/>
                </a:schemeClr>
              </a:buClr>
              <a:buFont typeface="Wingdings" panose="05000000000000000000" pitchFamily="2" charset="2"/>
              <a:buChar char="§"/>
            </a:pPr>
            <a:r>
              <a:rPr lang="en-US" dirty="0">
                <a:latin typeface="Arial" panose="020B0604020202020204" pitchFamily="34" charset="0"/>
                <a:cs typeface="Arial" panose="020B0604020202020204" pitchFamily="34" charset="0"/>
              </a:rPr>
              <a:t>Initial Interview </a:t>
            </a:r>
          </a:p>
          <a:p>
            <a:pPr marL="285750" indent="-285750">
              <a:buClr>
                <a:schemeClr val="tx2">
                  <a:lumMod val="75000"/>
                  <a:lumOff val="25000"/>
                </a:schemeClr>
              </a:buClr>
              <a:buFont typeface="Wingdings" panose="05000000000000000000" pitchFamily="2" charset="2"/>
              <a:buChar char="§"/>
            </a:pPr>
            <a:r>
              <a:rPr lang="en-US" dirty="0">
                <a:latin typeface="Arial" panose="020B0604020202020204" pitchFamily="34" charset="0"/>
                <a:cs typeface="Arial" panose="020B0604020202020204" pitchFamily="34" charset="0"/>
              </a:rPr>
              <a:t>Mid-point Professional Values</a:t>
            </a:r>
          </a:p>
          <a:p>
            <a:pPr marL="285750" indent="-285750">
              <a:buClr>
                <a:schemeClr val="tx2">
                  <a:lumMod val="75000"/>
                  <a:lumOff val="25000"/>
                </a:schemeClr>
              </a:buClr>
              <a:buFont typeface="Wingdings" panose="05000000000000000000" pitchFamily="2" charset="2"/>
              <a:buChar char="§"/>
            </a:pPr>
            <a:r>
              <a:rPr lang="en-US" dirty="0">
                <a:latin typeface="Arial" panose="020B0604020202020204" pitchFamily="34" charset="0"/>
                <a:cs typeface="Arial" panose="020B0604020202020204" pitchFamily="34" charset="0"/>
              </a:rPr>
              <a:t>Formative Episode of Care (Part 1)</a:t>
            </a:r>
          </a:p>
          <a:p>
            <a:pPr marL="285750" indent="-285750">
              <a:buClr>
                <a:schemeClr val="tx2">
                  <a:lumMod val="75000"/>
                  <a:lumOff val="25000"/>
                </a:schemeClr>
              </a:buClr>
              <a:buFont typeface="Wingdings" panose="05000000000000000000" pitchFamily="2" charset="2"/>
              <a:buChar char="§"/>
            </a:pPr>
            <a:r>
              <a:rPr lang="en-US" dirty="0">
                <a:latin typeface="Arial" panose="020B0604020202020204" pitchFamily="34" charset="0"/>
                <a:cs typeface="Arial" panose="020B0604020202020204" pitchFamily="34" charset="0"/>
              </a:rPr>
              <a:t>Service User Feedback</a:t>
            </a:r>
          </a:p>
          <a:p>
            <a:pPr marL="285750" indent="-285750">
              <a:buClr>
                <a:schemeClr val="tx2">
                  <a:lumMod val="75000"/>
                  <a:lumOff val="25000"/>
                </a:schemeClr>
              </a:buClr>
              <a:buFont typeface="Wingdings" panose="05000000000000000000" pitchFamily="2" charset="2"/>
              <a:buChar char="§"/>
            </a:pPr>
            <a:r>
              <a:rPr lang="en-US" dirty="0">
                <a:latin typeface="Arial" panose="020B0604020202020204" pitchFamily="34" charset="0"/>
                <a:cs typeface="Arial" panose="020B0604020202020204" pitchFamily="34" charset="0"/>
              </a:rPr>
              <a:t>Additional Professional Feedback</a:t>
            </a:r>
          </a:p>
          <a:p>
            <a:pPr marL="285750" indent="-285750">
              <a:buClr>
                <a:schemeClr val="tx2">
                  <a:lumMod val="75000"/>
                  <a:lumOff val="25000"/>
                </a:schemeClr>
              </a:buClr>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AND</a:t>
            </a:r>
          </a:p>
          <a:p>
            <a:pPr marL="285750" indent="-285750">
              <a:buFont typeface="Wingdings" panose="05000000000000000000" pitchFamily="2" charset="2"/>
              <a:buChar char="§"/>
            </a:pPr>
            <a:r>
              <a:rPr lang="en-US" b="1" dirty="0">
                <a:solidFill>
                  <a:schemeClr val="tx2">
                    <a:lumMod val="75000"/>
                    <a:lumOff val="25000"/>
                  </a:schemeClr>
                </a:solidFill>
                <a:latin typeface="Arial" panose="020B0604020202020204" pitchFamily="34" charset="0"/>
                <a:cs typeface="Arial" panose="020B0604020202020204" pitchFamily="34" charset="0"/>
              </a:rPr>
              <a:t>Contributes</a:t>
            </a:r>
            <a:r>
              <a:rPr lang="en-US" dirty="0">
                <a:latin typeface="Arial" panose="020B0604020202020204" pitchFamily="34" charset="0"/>
                <a:cs typeface="Arial" panose="020B0604020202020204" pitchFamily="34" charset="0"/>
              </a:rPr>
              <a:t> to Assessment of Proficiencies (based on Scope of Practice)</a:t>
            </a:r>
          </a:p>
          <a:p>
            <a:pPr algn="ct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endParaRPr lang="en-GB"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42D08F2-A561-441D-302B-F52985D257D8}"/>
              </a:ext>
            </a:extLst>
          </p:cNvPr>
          <p:cNvSpPr/>
          <p:nvPr/>
        </p:nvSpPr>
        <p:spPr>
          <a:xfrm>
            <a:off x="5910846" y="1847536"/>
            <a:ext cx="4636504" cy="436895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Practice Assessor</a:t>
            </a:r>
          </a:p>
          <a:p>
            <a:endParaRPr lang="en-US" b="1" dirty="0">
              <a:latin typeface="Arial" panose="020B0604020202020204" pitchFamily="34" charset="0"/>
              <a:cs typeface="Arial" panose="020B0604020202020204" pitchFamily="34" charset="0"/>
            </a:endParaRPr>
          </a:p>
          <a:p>
            <a:pPr marL="285750" indent="-285750">
              <a:buClr>
                <a:schemeClr val="tx2">
                  <a:lumMod val="75000"/>
                  <a:lumOff val="25000"/>
                </a:schemeClr>
              </a:buClr>
              <a:buFont typeface="Wingdings" panose="05000000000000000000" pitchFamily="2" charset="2"/>
              <a:buChar char="§"/>
            </a:pPr>
            <a:r>
              <a:rPr lang="en-US" b="1" dirty="0">
                <a:solidFill>
                  <a:schemeClr val="tx2">
                    <a:lumMod val="75000"/>
                    <a:lumOff val="25000"/>
                  </a:schemeClr>
                </a:solidFill>
                <a:latin typeface="Arial" panose="020B0604020202020204" pitchFamily="34" charset="0"/>
                <a:cs typeface="Arial" panose="020B0604020202020204" pitchFamily="34" charset="0"/>
              </a:rPr>
              <a:t>Contributes</a:t>
            </a:r>
            <a:r>
              <a:rPr lang="en-US" dirty="0">
                <a:latin typeface="Arial" panose="020B0604020202020204" pitchFamily="34" charset="0"/>
                <a:cs typeface="Arial" panose="020B0604020202020204" pitchFamily="34" charset="0"/>
              </a:rPr>
              <a:t> to Initial Interview (though may complete this in some areas)</a:t>
            </a:r>
          </a:p>
          <a:p>
            <a:pPr marL="285750" indent="-285750">
              <a:buClr>
                <a:schemeClr val="tx2">
                  <a:lumMod val="75000"/>
                  <a:lumOff val="25000"/>
                </a:schemeClr>
              </a:buClr>
              <a:buFont typeface="Wingdings" panose="05000000000000000000" pitchFamily="2" charset="2"/>
              <a:buChar char="§"/>
            </a:pPr>
            <a:r>
              <a:rPr lang="en-US" b="1" dirty="0">
                <a:solidFill>
                  <a:schemeClr val="tx2">
                    <a:lumMod val="75000"/>
                    <a:lumOff val="25000"/>
                  </a:schemeClr>
                </a:solidFill>
                <a:latin typeface="Arial" panose="020B0604020202020204" pitchFamily="34" charset="0"/>
                <a:cs typeface="Arial" panose="020B0604020202020204" pitchFamily="34" charset="0"/>
              </a:rPr>
              <a:t>Reviews</a:t>
            </a:r>
            <a:r>
              <a:rPr lang="en-US" dirty="0">
                <a:latin typeface="Arial" panose="020B0604020202020204" pitchFamily="34" charset="0"/>
                <a:cs typeface="Arial" panose="020B0604020202020204" pitchFamily="34" charset="0"/>
              </a:rPr>
              <a:t> the assessed Mid-point Professional Values (though may complete this in some areas)</a:t>
            </a:r>
            <a:endParaRPr lang="en-US" b="1" dirty="0">
              <a:solidFill>
                <a:schemeClr val="tx2">
                  <a:lumMod val="75000"/>
                  <a:lumOff val="25000"/>
                </a:schemeClr>
              </a:solidFill>
              <a:latin typeface="Arial" panose="020B0604020202020204" pitchFamily="34" charset="0"/>
              <a:cs typeface="Arial" panose="020B0604020202020204" pitchFamily="34" charset="0"/>
            </a:endParaRPr>
          </a:p>
          <a:p>
            <a:endParaRPr lang="en-US" b="1" dirty="0">
              <a:solidFill>
                <a:schemeClr val="tx2">
                  <a:lumMod val="75000"/>
                  <a:lumOff val="25000"/>
                </a:schemeClr>
              </a:solidFill>
              <a:latin typeface="Arial" panose="020B0604020202020204" pitchFamily="34" charset="0"/>
              <a:cs typeface="Arial" panose="020B0604020202020204" pitchFamily="34" charset="0"/>
            </a:endParaRPr>
          </a:p>
          <a:p>
            <a:r>
              <a:rPr lang="en-US" b="1" dirty="0">
                <a:solidFill>
                  <a:schemeClr val="tx2">
                    <a:lumMod val="75000"/>
                    <a:lumOff val="25000"/>
                  </a:schemeClr>
                </a:solidFill>
                <a:latin typeface="Arial" panose="020B0604020202020204" pitchFamily="34" charset="0"/>
                <a:cs typeface="Arial" panose="020B0604020202020204" pitchFamily="34" charset="0"/>
              </a:rPr>
              <a:t>Completes</a:t>
            </a:r>
            <a:r>
              <a:rPr lang="en-US" dirty="0">
                <a:latin typeface="Arial" panose="020B0604020202020204" pitchFamily="34" charset="0"/>
                <a:cs typeface="Arial" panose="020B0604020202020204" pitchFamily="34" charset="0"/>
              </a:rPr>
              <a:t>:</a:t>
            </a:r>
          </a:p>
          <a:p>
            <a:pPr marL="285750" indent="-285750">
              <a:buClr>
                <a:schemeClr val="tx2">
                  <a:lumMod val="75000"/>
                  <a:lumOff val="25000"/>
                </a:schemeClr>
              </a:buClr>
              <a:buFont typeface="Wingdings" panose="05000000000000000000" pitchFamily="2" charset="2"/>
              <a:buChar char="§"/>
            </a:pPr>
            <a:r>
              <a:rPr lang="en-US" dirty="0">
                <a:latin typeface="Arial" panose="020B0604020202020204" pitchFamily="34" charset="0"/>
                <a:cs typeface="Arial" panose="020B0604020202020204" pitchFamily="34" charset="0"/>
              </a:rPr>
              <a:t>Mid-point and Final Interviews</a:t>
            </a:r>
          </a:p>
          <a:p>
            <a:pPr marL="285750" indent="-285750">
              <a:buClr>
                <a:schemeClr val="tx2">
                  <a:lumMod val="75000"/>
                  <a:lumOff val="25000"/>
                </a:schemeClr>
              </a:buClr>
              <a:buFont typeface="Wingdings" panose="05000000000000000000" pitchFamily="2" charset="2"/>
              <a:buChar char="§"/>
            </a:pPr>
            <a:r>
              <a:rPr lang="en-US" dirty="0">
                <a:latin typeface="Arial" panose="020B0604020202020204" pitchFamily="34" charset="0"/>
                <a:cs typeface="Arial" panose="020B0604020202020204" pitchFamily="34" charset="0"/>
              </a:rPr>
              <a:t>Final Professional Values</a:t>
            </a:r>
          </a:p>
          <a:p>
            <a:pPr marL="285750" indent="-285750">
              <a:buClr>
                <a:schemeClr val="tx2">
                  <a:lumMod val="75000"/>
                  <a:lumOff val="25000"/>
                </a:schemeClr>
              </a:buClr>
              <a:buFont typeface="Wingdings" panose="05000000000000000000" pitchFamily="2" charset="2"/>
              <a:buChar char="§"/>
            </a:pPr>
            <a:r>
              <a:rPr lang="en-US" dirty="0">
                <a:latin typeface="Arial" panose="020B0604020202020204" pitchFamily="34" charset="0"/>
                <a:cs typeface="Arial" panose="020B0604020202020204" pitchFamily="34" charset="0"/>
              </a:rPr>
              <a:t>Episode(s) of Care</a:t>
            </a:r>
          </a:p>
          <a:p>
            <a:pPr marL="285750" indent="-285750">
              <a:buClr>
                <a:schemeClr val="tx2">
                  <a:lumMod val="75000"/>
                  <a:lumOff val="25000"/>
                </a:schemeClr>
              </a:buClr>
              <a:buFont typeface="Wingdings" panose="05000000000000000000" pitchFamily="2" charset="2"/>
              <a:buChar char="§"/>
            </a:pPr>
            <a:r>
              <a:rPr lang="en-US" dirty="0">
                <a:latin typeface="Arial" panose="020B0604020202020204" pitchFamily="34" charset="0"/>
                <a:cs typeface="Arial" panose="020B0604020202020204" pitchFamily="34" charset="0"/>
              </a:rPr>
              <a:t>Medicines Management</a:t>
            </a:r>
          </a:p>
          <a:p>
            <a:pPr marL="285750" indent="-285750">
              <a:buClr>
                <a:schemeClr val="tx2">
                  <a:lumMod val="75000"/>
                  <a:lumOff val="25000"/>
                </a:schemeClr>
              </a:buClr>
              <a:buFont typeface="Wingdings" panose="05000000000000000000" pitchFamily="2" charset="2"/>
              <a:buChar char="§"/>
            </a:pPr>
            <a:r>
              <a:rPr lang="en-US" dirty="0">
                <a:latin typeface="Arial" panose="020B0604020202020204" pitchFamily="34" charset="0"/>
                <a:cs typeface="Arial" panose="020B0604020202020204" pitchFamily="34" charset="0"/>
              </a:rPr>
              <a:t>OAR at end of each placement and at </a:t>
            </a: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 progression</a:t>
            </a:r>
            <a:endParaRPr lang="en-US" dirty="0"/>
          </a:p>
          <a:p>
            <a:endParaRPr lang="en-US" dirty="0"/>
          </a:p>
          <a:p>
            <a:endParaRPr lang="en-US" dirty="0"/>
          </a:p>
          <a:p>
            <a:endParaRPr lang="en-GB" dirty="0"/>
          </a:p>
        </p:txBody>
      </p:sp>
    </p:spTree>
    <p:extLst>
      <p:ext uri="{BB962C8B-B14F-4D97-AF65-F5344CB8AC3E}">
        <p14:creationId xmlns:p14="http://schemas.microsoft.com/office/powerpoint/2010/main" val="4119826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119E2-35D7-C0B7-B367-03F2846F4F76}"/>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70168E3E-BFF4-3ED2-FDAC-ABF3CAC81A94}"/>
              </a:ext>
            </a:extLst>
          </p:cNvPr>
          <p:cNvSpPr/>
          <p:nvPr/>
        </p:nvSpPr>
        <p:spPr>
          <a:xfrm>
            <a:off x="838200" y="493296"/>
            <a:ext cx="9067800" cy="99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sz="3200" b="1">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1E43120-4958-2873-80F6-C4CCF7A04BA6}"/>
              </a:ext>
            </a:extLst>
          </p:cNvPr>
          <p:cNvSpPr/>
          <p:nvPr/>
        </p:nvSpPr>
        <p:spPr>
          <a:xfrm>
            <a:off x="1296100" y="805342"/>
            <a:ext cx="8326073" cy="7012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lumMod val="75000"/>
                    <a:lumOff val="25000"/>
                  </a:schemeClr>
                </a:solidFill>
                <a:latin typeface="Arial" panose="020B0604020202020204" pitchFamily="34" charset="0"/>
                <a:cs typeface="Arial" panose="020B0604020202020204" pitchFamily="34" charset="0"/>
              </a:rPr>
              <a:t>Activity 9: Assessment of  Proficiencies</a:t>
            </a:r>
            <a:endParaRPr lang="en-GB" sz="3000" b="1"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0A2C4A8-6908-B489-92A9-20194C0E9FF0}"/>
              </a:ext>
            </a:extLst>
          </p:cNvPr>
          <p:cNvSpPr/>
          <p:nvPr/>
        </p:nvSpPr>
        <p:spPr>
          <a:xfrm>
            <a:off x="1296100" y="1722979"/>
            <a:ext cx="9633559" cy="11069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dirty="0">
                <a:solidFill>
                  <a:schemeClr val="tx1"/>
                </a:solidFill>
                <a:latin typeface="Arial"/>
                <a:cs typeface="Arial"/>
              </a:rPr>
              <a:t>Jacob, a first-year nursing student completing his final placement of Part 1, has the following two proficiencies outstanding:</a:t>
            </a:r>
          </a:p>
          <a:p>
            <a:endParaRPr lang="en-GB" sz="2200" dirty="0">
              <a:solidFill>
                <a:schemeClr val="tx1"/>
              </a:solidFill>
            </a:endParaRPr>
          </a:p>
        </p:txBody>
      </p:sp>
      <p:sp>
        <p:nvSpPr>
          <p:cNvPr id="5" name="TextBox 4">
            <a:extLst>
              <a:ext uri="{FF2B5EF4-FFF2-40B4-BE49-F238E27FC236}">
                <a16:creationId xmlns:a16="http://schemas.microsoft.com/office/drawing/2014/main" id="{E127E643-E4B5-48F6-22EF-430FF4BDB2C4}"/>
              </a:ext>
            </a:extLst>
          </p:cNvPr>
          <p:cNvSpPr txBox="1"/>
          <p:nvPr/>
        </p:nvSpPr>
        <p:spPr>
          <a:xfrm>
            <a:off x="1296100" y="2607012"/>
            <a:ext cx="9307584" cy="3862596"/>
          </a:xfrm>
          <a:prstGeom prst="rect">
            <a:avLst/>
          </a:prstGeom>
          <a:noFill/>
        </p:spPr>
        <p:txBody>
          <a:bodyPr wrap="square" lIns="91440" tIns="45720" rIns="91440" bIns="45720" anchor="t">
            <a:spAutoFit/>
          </a:bodyPr>
          <a:lstStyle/>
          <a:p>
            <a:r>
              <a:rPr lang="en-US" sz="2000" b="1" dirty="0">
                <a:latin typeface="Arial"/>
                <a:cs typeface="Arial"/>
              </a:rPr>
              <a:t>5. Demonstrates an understanding of the importance of therapeutic relationships in providing an appropriate level of care to support people with mental health, </a:t>
            </a:r>
            <a:r>
              <a:rPr lang="en-US" sz="2000" b="1" dirty="0" err="1">
                <a:latin typeface="Arial"/>
                <a:cs typeface="Arial"/>
              </a:rPr>
              <a:t>behavioural</a:t>
            </a:r>
            <a:r>
              <a:rPr lang="en-US" sz="2000" b="1" dirty="0">
                <a:latin typeface="Arial"/>
                <a:cs typeface="Arial"/>
              </a:rPr>
              <a:t>, cognitive and learning challenges</a:t>
            </a:r>
            <a:r>
              <a:rPr lang="en-US" sz="2000" i="1" dirty="0">
                <a:latin typeface="Arial"/>
                <a:cs typeface="Arial"/>
              </a:rPr>
              <a:t>. </a:t>
            </a:r>
          </a:p>
          <a:p>
            <a:endParaRPr lang="en-US" sz="2000" dirty="0">
              <a:latin typeface="Arial" panose="020B0604020202020204" pitchFamily="34" charset="0"/>
              <a:cs typeface="Arial" panose="020B0604020202020204" pitchFamily="34" charset="0"/>
            </a:endParaRPr>
          </a:p>
          <a:p>
            <a:r>
              <a:rPr lang="en-US" sz="2000" b="1" dirty="0">
                <a:latin typeface="Arial"/>
                <a:cs typeface="Arial"/>
              </a:rPr>
              <a:t>24. Accurately undertakes person-</a:t>
            </a:r>
            <a:r>
              <a:rPr lang="en-US" sz="2000" b="1" dirty="0" err="1">
                <a:latin typeface="Arial"/>
                <a:cs typeface="Arial"/>
              </a:rPr>
              <a:t>centred</a:t>
            </a:r>
            <a:r>
              <a:rPr lang="en-US" sz="2000" b="1" dirty="0">
                <a:latin typeface="Arial"/>
                <a:cs typeface="Arial"/>
              </a:rPr>
              <a:t> risk assessments proactively using a range of evidence-based assessment and improvement tools. </a:t>
            </a:r>
          </a:p>
          <a:p>
            <a:endParaRPr lang="en-US" sz="2000" dirty="0">
              <a:latin typeface="Arial" panose="020B0604020202020204" pitchFamily="34" charset="0"/>
              <a:cs typeface="Arial" panose="020B0604020202020204" pitchFamily="34" charset="0"/>
            </a:endParaRPr>
          </a:p>
          <a:p>
            <a:pPr marL="342900" indent="-342900">
              <a:spcAft>
                <a:spcPts val="300"/>
              </a:spcAft>
              <a:buClr>
                <a:schemeClr val="tx2">
                  <a:lumMod val="75000"/>
                  <a:lumOff val="25000"/>
                </a:schemeClr>
              </a:buClr>
              <a:buFont typeface="Arial" panose="020B0604020202020204" pitchFamily="34" charset="0"/>
              <a:buChar char="►"/>
            </a:pPr>
            <a:r>
              <a:rPr lang="en-US" sz="2000" dirty="0">
                <a:latin typeface="Arial"/>
                <a:cs typeface="Arial"/>
              </a:rPr>
              <a:t>Considering your own area of practice, what opportunities would you provide Jacob with to achieve these proficiencies?</a:t>
            </a:r>
          </a:p>
          <a:p>
            <a:pPr marL="342900" indent="-342900">
              <a:spcAft>
                <a:spcPts val="300"/>
              </a:spcAft>
              <a:buClr>
                <a:schemeClr val="tx2">
                  <a:lumMod val="75000"/>
                  <a:lumOff val="25000"/>
                </a:schemeClr>
              </a:buClr>
              <a:buFont typeface="Arial" panose="020B0604020202020204" pitchFamily="34" charset="0"/>
              <a:buChar char="►"/>
            </a:pPr>
            <a:r>
              <a:rPr lang="en-US" sz="2000" dirty="0">
                <a:latin typeface="Arial"/>
                <a:cs typeface="Arial"/>
              </a:rPr>
              <a:t>What knowledge and skills would you expect Jacob to demonstrate to ensure he has met these proficiencies?</a:t>
            </a: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0646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96F1B-C1A9-E0A4-895C-837A12502065}"/>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2A54462-7666-F8A6-698E-333169ECA8BF}"/>
              </a:ext>
            </a:extLst>
          </p:cNvPr>
          <p:cNvSpPr/>
          <p:nvPr/>
        </p:nvSpPr>
        <p:spPr>
          <a:xfrm>
            <a:off x="838200" y="493296"/>
            <a:ext cx="9067800" cy="99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sz="3200" b="1">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13810DF-6290-A893-53F9-FF74F584419B}"/>
              </a:ext>
            </a:extLst>
          </p:cNvPr>
          <p:cNvSpPr/>
          <p:nvPr/>
        </p:nvSpPr>
        <p:spPr>
          <a:xfrm>
            <a:off x="1304488" y="735280"/>
            <a:ext cx="7889846" cy="812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3000" b="1" dirty="0">
                <a:solidFill>
                  <a:schemeClr val="tx2">
                    <a:lumMod val="75000"/>
                    <a:lumOff val="25000"/>
                  </a:schemeClr>
                </a:solidFill>
                <a:latin typeface="Arial"/>
                <a:cs typeface="Arial"/>
              </a:rPr>
              <a:t>Activity 10: Assessment Concerns</a:t>
            </a:r>
            <a:endParaRPr lang="en-GB" sz="3000" b="1" dirty="0">
              <a:solidFill>
                <a:schemeClr val="tx2">
                  <a:lumMod val="75000"/>
                  <a:lumOff val="25000"/>
                </a:schemeClr>
              </a:solidFill>
              <a:latin typeface="Arial"/>
              <a:cs typeface="Arial"/>
            </a:endParaRPr>
          </a:p>
        </p:txBody>
      </p:sp>
      <p:sp>
        <p:nvSpPr>
          <p:cNvPr id="3" name="Rectangle 2">
            <a:extLst>
              <a:ext uri="{FF2B5EF4-FFF2-40B4-BE49-F238E27FC236}">
                <a16:creationId xmlns:a16="http://schemas.microsoft.com/office/drawing/2014/main" id="{4F519899-41CD-63AA-C47C-A1C237B8140F}"/>
              </a:ext>
            </a:extLst>
          </p:cNvPr>
          <p:cNvSpPr/>
          <p:nvPr/>
        </p:nvSpPr>
        <p:spPr>
          <a:xfrm>
            <a:off x="764641" y="1547126"/>
            <a:ext cx="5000538" cy="25550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a:solidFill>
                  <a:schemeClr val="tx1"/>
                </a:solidFill>
                <a:latin typeface="Arial" panose="020B0604020202020204" pitchFamily="34" charset="0"/>
                <a:cs typeface="Arial" panose="020B0604020202020204" pitchFamily="34" charset="0"/>
              </a:rPr>
              <a:t>Scenario One </a:t>
            </a:r>
          </a:p>
          <a:p>
            <a:r>
              <a:rPr lang="en-US" sz="2000" b="1">
                <a:solidFill>
                  <a:schemeClr val="tx1"/>
                </a:solidFill>
                <a:latin typeface="Arial" panose="020B0604020202020204" pitchFamily="34" charset="0"/>
                <a:cs typeface="Arial" panose="020B0604020202020204" pitchFamily="34" charset="0"/>
              </a:rPr>
              <a:t>Student A </a:t>
            </a:r>
            <a:r>
              <a:rPr lang="en-US" sz="2000">
                <a:solidFill>
                  <a:schemeClr val="tx1"/>
                </a:solidFill>
                <a:latin typeface="Arial" panose="020B0604020202020204" pitchFamily="34" charset="0"/>
                <a:cs typeface="Arial" panose="020B0604020202020204" pitchFamily="34" charset="0"/>
              </a:rPr>
              <a:t>is on a four-week placement in year 2.  On week 2 the PS has raised some concerns with you as the PA regarding her knowledge and skills related to common medications administered in the area as well as drug calculations.</a:t>
            </a:r>
            <a:endParaRPr lang="en-US" sz="2000" b="1">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4779527-4665-1F1A-EEAA-8E832F306825}"/>
              </a:ext>
            </a:extLst>
          </p:cNvPr>
          <p:cNvSpPr/>
          <p:nvPr/>
        </p:nvSpPr>
        <p:spPr>
          <a:xfrm>
            <a:off x="838200" y="4164492"/>
            <a:ext cx="10443051" cy="1617832"/>
          </a:xfrm>
          <a:prstGeom prst="rect">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300"/>
              </a:spcAft>
              <a:buClr>
                <a:schemeClr val="tx2">
                  <a:lumMod val="75000"/>
                  <a:lumOff val="25000"/>
                </a:schemeClr>
              </a:buClr>
            </a:pPr>
            <a:r>
              <a:rPr lang="en-US" sz="2000" dirty="0">
                <a:solidFill>
                  <a:schemeClr val="tx1"/>
                </a:solidFill>
                <a:latin typeface="Arial" panose="020B0604020202020204" pitchFamily="34" charset="0"/>
                <a:cs typeface="Arial" panose="020B0604020202020204" pitchFamily="34" charset="0"/>
              </a:rPr>
              <a:t>As the Practice Assessor you have arranged to meet with the student: </a:t>
            </a:r>
          </a:p>
          <a:p>
            <a:pPr marL="342900" indent="-342900">
              <a:spcAft>
                <a:spcPts val="300"/>
              </a:spcAft>
              <a:buClr>
                <a:schemeClr val="tx2">
                  <a:lumMod val="75000"/>
                  <a:lumOff val="25000"/>
                </a:schemeClr>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What communication and interpersonal skills do you need to demonstrate?</a:t>
            </a:r>
          </a:p>
          <a:p>
            <a:pPr marL="342900" indent="-342900">
              <a:spcAft>
                <a:spcPts val="300"/>
              </a:spcAft>
              <a:buClr>
                <a:schemeClr val="tx2">
                  <a:lumMod val="75000"/>
                  <a:lumOff val="25000"/>
                </a:schemeClr>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What do you need to address in the meeting? </a:t>
            </a:r>
          </a:p>
          <a:p>
            <a:pPr marL="342900" indent="-342900">
              <a:spcAft>
                <a:spcPts val="300"/>
              </a:spcAft>
              <a:buClr>
                <a:schemeClr val="tx2">
                  <a:lumMod val="75000"/>
                  <a:lumOff val="25000"/>
                </a:schemeClr>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What would you do after the meeting? </a:t>
            </a:r>
            <a:endParaRPr lang="en-GB" sz="2000" dirty="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AE90438-C0C3-4C90-44FD-9C230CB6BDD8}"/>
              </a:ext>
            </a:extLst>
          </p:cNvPr>
          <p:cNvSpPr/>
          <p:nvPr/>
        </p:nvSpPr>
        <p:spPr>
          <a:xfrm>
            <a:off x="6231467" y="1483896"/>
            <a:ext cx="5255508" cy="26173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dirty="0">
                <a:solidFill>
                  <a:schemeClr val="tx1"/>
                </a:solidFill>
                <a:latin typeface="Arial"/>
                <a:cs typeface="Arial"/>
              </a:rPr>
              <a:t> </a:t>
            </a:r>
          </a:p>
          <a:p>
            <a:r>
              <a:rPr lang="en-US" sz="2000" b="1" dirty="0">
                <a:solidFill>
                  <a:schemeClr val="tx1"/>
                </a:solidFill>
                <a:latin typeface="Arial"/>
                <a:cs typeface="Arial"/>
              </a:rPr>
              <a:t>Scenario Two </a:t>
            </a:r>
          </a:p>
          <a:p>
            <a:r>
              <a:rPr lang="en-US" sz="2000" b="1" dirty="0">
                <a:solidFill>
                  <a:schemeClr val="tx1"/>
                </a:solidFill>
                <a:latin typeface="Arial"/>
                <a:cs typeface="Arial"/>
              </a:rPr>
              <a:t>Student B </a:t>
            </a:r>
            <a:r>
              <a:rPr lang="en-US" sz="2000" dirty="0">
                <a:solidFill>
                  <a:schemeClr val="tx1"/>
                </a:solidFill>
                <a:latin typeface="Arial"/>
                <a:cs typeface="Arial"/>
              </a:rPr>
              <a:t>is on an eight-week placement at the beginning of year 3 in the CAMHS Eating Disorder Unit. In week 3 the PS has raised concerns about his time management as he has been late for work on three occasions. Despite feedback there has been no improvement. </a:t>
            </a:r>
            <a:endParaRPr lang="en-GB" sz="2000" b="1" dirty="0">
              <a:solidFill>
                <a:schemeClr val="tx1"/>
              </a:solidFill>
              <a:latin typeface="Arial"/>
              <a:cs typeface="Arial"/>
            </a:endParaRPr>
          </a:p>
        </p:txBody>
      </p:sp>
    </p:spTree>
    <p:extLst>
      <p:ext uri="{BB962C8B-B14F-4D97-AF65-F5344CB8AC3E}">
        <p14:creationId xmlns:p14="http://schemas.microsoft.com/office/powerpoint/2010/main" val="2371120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1C8F1-1B61-B2C7-4D00-18683FF3EFC8}"/>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AB824969-D041-9FD5-C349-7FF7ACF46FA2}"/>
              </a:ext>
            </a:extLst>
          </p:cNvPr>
          <p:cNvSpPr/>
          <p:nvPr/>
        </p:nvSpPr>
        <p:spPr>
          <a:xfrm>
            <a:off x="838200" y="493296"/>
            <a:ext cx="9067800" cy="99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sz="3200" b="1">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8AE8D1E-1FAC-4C65-9B68-8537BA2B17D3}"/>
              </a:ext>
            </a:extLst>
          </p:cNvPr>
          <p:cNvSpPr/>
          <p:nvPr/>
        </p:nvSpPr>
        <p:spPr>
          <a:xfrm>
            <a:off x="1321928" y="840961"/>
            <a:ext cx="6987941" cy="6429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3000" b="1" dirty="0">
                <a:solidFill>
                  <a:schemeClr val="tx2">
                    <a:lumMod val="75000"/>
                    <a:lumOff val="25000"/>
                  </a:schemeClr>
                </a:solidFill>
                <a:latin typeface="Arial"/>
                <a:cs typeface="Arial"/>
              </a:rPr>
              <a:t>Activity 11: Episode of Care</a:t>
            </a:r>
            <a:endParaRPr lang="en-GB" sz="3000" b="1" dirty="0">
              <a:solidFill>
                <a:schemeClr val="tx2">
                  <a:lumMod val="75000"/>
                  <a:lumOff val="25000"/>
                </a:schemeClr>
              </a:solidFill>
              <a:latin typeface="Arial"/>
              <a:cs typeface="Arial"/>
            </a:endParaRPr>
          </a:p>
        </p:txBody>
      </p:sp>
      <p:sp>
        <p:nvSpPr>
          <p:cNvPr id="6" name="Rectangle 5">
            <a:extLst>
              <a:ext uri="{FF2B5EF4-FFF2-40B4-BE49-F238E27FC236}">
                <a16:creationId xmlns:a16="http://schemas.microsoft.com/office/drawing/2014/main" id="{6C59878A-4165-FA4A-37FC-330FA3BA379A}"/>
              </a:ext>
            </a:extLst>
          </p:cNvPr>
          <p:cNvSpPr/>
          <p:nvPr/>
        </p:nvSpPr>
        <p:spPr>
          <a:xfrm>
            <a:off x="6197602" y="1627464"/>
            <a:ext cx="5308841" cy="4148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Aft>
                <a:spcPts val="300"/>
              </a:spcAft>
              <a:buClr>
                <a:schemeClr val="tx2">
                  <a:lumMod val="75000"/>
                  <a:lumOff val="25000"/>
                </a:schemeClr>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What is the purpose of the Episode of Care?</a:t>
            </a:r>
          </a:p>
          <a:p>
            <a:pPr marL="285750" indent="-285750">
              <a:spcAft>
                <a:spcPts val="300"/>
              </a:spcAft>
              <a:buClr>
                <a:schemeClr val="tx2">
                  <a:lumMod val="75000"/>
                  <a:lumOff val="25000"/>
                </a:schemeClr>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How many Episodes of Care does a student need to complete in each Part?</a:t>
            </a:r>
          </a:p>
          <a:p>
            <a:pPr marL="285750" indent="-285750">
              <a:spcAft>
                <a:spcPts val="300"/>
              </a:spcAft>
              <a:buClr>
                <a:schemeClr val="tx2">
                  <a:lumMod val="75000"/>
                  <a:lumOff val="25000"/>
                </a:schemeClr>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How can a Practice Supervisor support the assessment of an Episode of Care?</a:t>
            </a:r>
          </a:p>
          <a:p>
            <a:pPr marL="285750" indent="-285750">
              <a:spcAft>
                <a:spcPts val="300"/>
              </a:spcAft>
              <a:buClr>
                <a:schemeClr val="tx2">
                  <a:lumMod val="75000"/>
                  <a:lumOff val="25000"/>
                </a:schemeClr>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What are the key principles to ensure the Episode of Care is effectively assessed and appropriately recorded?</a:t>
            </a:r>
          </a:p>
        </p:txBody>
      </p:sp>
      <p:pic>
        <p:nvPicPr>
          <p:cNvPr id="5" name="Picture 4" descr="A close-up of a document&#10;&#10;AI-generated content may be incorrect.">
            <a:extLst>
              <a:ext uri="{FF2B5EF4-FFF2-40B4-BE49-F238E27FC236}">
                <a16:creationId xmlns:a16="http://schemas.microsoft.com/office/drawing/2014/main" id="{3329B763-AD74-3586-8A22-FB1B25476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163" y="1718631"/>
            <a:ext cx="5569236" cy="4298408"/>
          </a:xfrm>
          <a:prstGeom prst="rect">
            <a:avLst/>
          </a:prstGeom>
        </p:spPr>
      </p:pic>
    </p:spTree>
    <p:extLst>
      <p:ext uri="{BB962C8B-B14F-4D97-AF65-F5344CB8AC3E}">
        <p14:creationId xmlns:p14="http://schemas.microsoft.com/office/powerpoint/2010/main" val="1122314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E8FB4-432E-803E-0AA1-99F6F4024385}"/>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E1E6A97-97CB-6294-9753-60005CB3B880}"/>
              </a:ext>
            </a:extLst>
          </p:cNvPr>
          <p:cNvSpPr/>
          <p:nvPr/>
        </p:nvSpPr>
        <p:spPr>
          <a:xfrm>
            <a:off x="838200" y="493296"/>
            <a:ext cx="9067800" cy="99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sz="3200" b="1">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F8BDDB2-045B-9ACA-5023-C5860094A699}"/>
              </a:ext>
            </a:extLst>
          </p:cNvPr>
          <p:cNvSpPr/>
          <p:nvPr/>
        </p:nvSpPr>
        <p:spPr>
          <a:xfrm>
            <a:off x="1301176" y="899785"/>
            <a:ext cx="9361231" cy="4969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lumMod val="75000"/>
                    <a:lumOff val="25000"/>
                  </a:schemeClr>
                </a:solidFill>
                <a:latin typeface="Arial" panose="020B0604020202020204" pitchFamily="34" charset="0"/>
                <a:cs typeface="Arial" panose="020B0604020202020204" pitchFamily="34" charset="0"/>
              </a:rPr>
              <a:t>Activity 12: Medicines Management</a:t>
            </a:r>
            <a:endParaRPr lang="en-GB" sz="3000" b="1"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90C400D-3C22-01BA-96DB-DA0CE87B6269}"/>
              </a:ext>
            </a:extLst>
          </p:cNvPr>
          <p:cNvSpPr/>
          <p:nvPr/>
        </p:nvSpPr>
        <p:spPr>
          <a:xfrm>
            <a:off x="6256867" y="2184400"/>
            <a:ext cx="4868333" cy="330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DDDB7F6A-30DD-5124-5551-5BE2702872B5}"/>
              </a:ext>
            </a:extLst>
          </p:cNvPr>
          <p:cNvSpPr txBox="1"/>
          <p:nvPr/>
        </p:nvSpPr>
        <p:spPr>
          <a:xfrm>
            <a:off x="6427133" y="1711784"/>
            <a:ext cx="5067436" cy="4316566"/>
          </a:xfrm>
          <a:prstGeom prst="rect">
            <a:avLst/>
          </a:prstGeom>
          <a:noFill/>
        </p:spPr>
        <p:txBody>
          <a:bodyPr wrap="square" lIns="91440" tIns="45720" rIns="91440" bIns="45720" anchor="t">
            <a:spAutoFit/>
          </a:bodyPr>
          <a:lstStyle/>
          <a:p>
            <a:r>
              <a:rPr lang="en-US" sz="2000" b="0" i="0" dirty="0">
                <a:solidFill>
                  <a:srgbClr val="000000"/>
                </a:solidFill>
                <a:effectLst/>
                <a:latin typeface="Arial"/>
                <a:cs typeface="Arial"/>
              </a:rPr>
              <a:t>Nursing student Michael is preparing for a drug calculation assessment as part of his Medicines Management evaluation. He has dyscalculia, which means he may experience difficulties with mathematical concepts. </a:t>
            </a:r>
          </a:p>
          <a:p>
            <a:endParaRPr lang="en-US" sz="2000" b="0" i="0" dirty="0">
              <a:solidFill>
                <a:srgbClr val="000000"/>
              </a:solidFill>
              <a:effectLst/>
              <a:latin typeface="Arial" panose="020B0604020202020204" pitchFamily="34" charset="0"/>
              <a:cs typeface="Arial" panose="020B0604020202020204" pitchFamily="34" charset="0"/>
            </a:endParaRPr>
          </a:p>
          <a:p>
            <a:pPr marL="342900" indent="-342900">
              <a:spcAft>
                <a:spcPts val="300"/>
              </a:spcAft>
              <a:buClr>
                <a:schemeClr val="tx2">
                  <a:lumMod val="75000"/>
                  <a:lumOff val="25000"/>
                </a:schemeClr>
              </a:buClr>
              <a:buFont typeface="Arial" panose="020B0604020202020204" pitchFamily="34" charset="0"/>
              <a:buChar char="►"/>
            </a:pPr>
            <a:r>
              <a:rPr lang="en-US" sz="2000" dirty="0">
                <a:latin typeface="Arial"/>
                <a:cs typeface="Arial"/>
              </a:rPr>
              <a:t>How can a practice assessor create a supportive and inclusive environment for Michael to ensure a fair evaluation of their proficiency?</a:t>
            </a:r>
          </a:p>
          <a:p>
            <a:endParaRPr lang="en-US" sz="1600" dirty="0">
              <a:solidFill>
                <a:srgbClr val="000000"/>
              </a:solidFill>
              <a:latin typeface="Arial" panose="020B0604020202020204" pitchFamily="34" charset="0"/>
              <a:cs typeface="Arial" panose="020B0604020202020204" pitchFamily="34" charset="0"/>
            </a:endParaRPr>
          </a:p>
          <a:p>
            <a:r>
              <a:rPr lang="en-US" b="1" dirty="0">
                <a:solidFill>
                  <a:srgbClr val="000000"/>
                </a:solidFill>
                <a:latin typeface="Arial"/>
                <a:cs typeface="Arial"/>
              </a:rPr>
              <a:t>(Taken from: Assessing Neurodivergent Students e-learning module)</a:t>
            </a:r>
            <a:endParaRPr lang="en-GB" b="1" dirty="0">
              <a:latin typeface="Arial"/>
              <a:cs typeface="Arial"/>
            </a:endParaRPr>
          </a:p>
        </p:txBody>
      </p:sp>
      <p:pic>
        <p:nvPicPr>
          <p:cNvPr id="7" name="Picture 6" descr="A close-up of a survey&#10;&#10;AI-generated content may be incorrect.">
            <a:extLst>
              <a:ext uri="{FF2B5EF4-FFF2-40B4-BE49-F238E27FC236}">
                <a16:creationId xmlns:a16="http://schemas.microsoft.com/office/drawing/2014/main" id="{83E202F0-A035-D458-AA39-BD6AB275E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431" y="1575412"/>
            <a:ext cx="5169166" cy="4452938"/>
          </a:xfrm>
          <a:prstGeom prst="rect">
            <a:avLst/>
          </a:prstGeom>
        </p:spPr>
      </p:pic>
    </p:spTree>
    <p:extLst>
      <p:ext uri="{BB962C8B-B14F-4D97-AF65-F5344CB8AC3E}">
        <p14:creationId xmlns:p14="http://schemas.microsoft.com/office/powerpoint/2010/main" val="789878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EF45F0-04CE-6B0C-F03E-09A542A27855}"/>
              </a:ext>
            </a:extLst>
          </p:cNvPr>
          <p:cNvSpPr/>
          <p:nvPr/>
        </p:nvSpPr>
        <p:spPr>
          <a:xfrm>
            <a:off x="1371600" y="1604137"/>
            <a:ext cx="9459034" cy="45361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l" rtl="0" fontAlgn="base">
              <a:lnSpc>
                <a:spcPts val="2229"/>
              </a:lnSpc>
            </a:pPr>
            <a:endParaRPr lang="en-US" sz="2000" dirty="0">
              <a:solidFill>
                <a:srgbClr val="000000"/>
              </a:solidFill>
              <a:latin typeface="Arial" panose="020B0604020202020204" pitchFamily="34" charset="0"/>
            </a:endParaRPr>
          </a:p>
          <a:p>
            <a:pPr algn="l" rtl="0" fontAlgn="base">
              <a:lnSpc>
                <a:spcPts val="2229"/>
              </a:lnSpc>
            </a:pPr>
            <a:endParaRPr lang="en-US" sz="2000" dirty="0">
              <a:solidFill>
                <a:srgbClr val="000000"/>
              </a:solidFill>
              <a:latin typeface="Arial" panose="020B0604020202020204" pitchFamily="34" charset="0"/>
            </a:endParaRPr>
          </a:p>
          <a:p>
            <a:pPr algn="l" rtl="0" fontAlgn="base">
              <a:lnSpc>
                <a:spcPts val="2229"/>
              </a:lnSpc>
            </a:pPr>
            <a:endParaRPr lang="en-US" sz="2000" dirty="0">
              <a:solidFill>
                <a:srgbClr val="000000"/>
              </a:solidFill>
              <a:latin typeface="Arial" panose="020B0604020202020204" pitchFamily="34" charset="0"/>
            </a:endParaRPr>
          </a:p>
          <a:p>
            <a:pPr algn="l" rtl="0" fontAlgn="base">
              <a:lnSpc>
                <a:spcPts val="2229"/>
              </a:lnSpc>
            </a:pPr>
            <a:endParaRPr lang="en-US" sz="2000" dirty="0">
              <a:solidFill>
                <a:srgbClr val="000000"/>
              </a:solidFill>
              <a:latin typeface="Arial" panose="020B0604020202020204" pitchFamily="34" charset="0"/>
            </a:endParaRPr>
          </a:p>
          <a:p>
            <a:pPr algn="l" rtl="0" fontAlgn="base">
              <a:lnSpc>
                <a:spcPts val="2229"/>
              </a:lnSpc>
            </a:pPr>
            <a:endParaRPr lang="en-US" sz="2000" dirty="0">
              <a:solidFill>
                <a:srgbClr val="000000"/>
              </a:solidFill>
              <a:latin typeface="Arial" panose="020B0604020202020204" pitchFamily="34" charset="0"/>
            </a:endParaRPr>
          </a:p>
          <a:p>
            <a:pPr algn="l" rtl="0" fontAlgn="base">
              <a:lnSpc>
                <a:spcPts val="2229"/>
              </a:lnSpc>
            </a:pPr>
            <a:r>
              <a:rPr lang="en-US" sz="2000" b="1" dirty="0">
                <a:solidFill>
                  <a:srgbClr val="000000"/>
                </a:solidFill>
                <a:latin typeface="Arial"/>
                <a:cs typeface="Arial"/>
              </a:rPr>
              <a:t>Aim</a:t>
            </a:r>
            <a:r>
              <a:rPr lang="en-US" sz="2000" dirty="0">
                <a:solidFill>
                  <a:srgbClr val="000000"/>
                </a:solidFill>
                <a:latin typeface="Arial"/>
                <a:cs typeface="Arial"/>
              </a:rPr>
              <a:t>: The learner will have an enhanced understanding of the role of the practice assessor and others in providing effective learning and assessment for their students.</a:t>
            </a:r>
            <a:endParaRPr lang="en-US" sz="2000" dirty="0">
              <a:solidFill>
                <a:srgbClr val="000000"/>
              </a:solidFill>
              <a:latin typeface="Arial" panose="020B0604020202020204" pitchFamily="34" charset="0"/>
              <a:cs typeface="Arial" panose="020B0604020202020204" pitchFamily="34" charset="0"/>
            </a:endParaRPr>
          </a:p>
          <a:p>
            <a:pPr algn="l" rtl="0" fontAlgn="base">
              <a:lnSpc>
                <a:spcPts val="2229"/>
              </a:lnSpc>
            </a:pPr>
            <a:endParaRPr lang="en-US" sz="2000" dirty="0">
              <a:solidFill>
                <a:srgbClr val="000000"/>
              </a:solidFill>
              <a:latin typeface="Arial" panose="020B0604020202020204" pitchFamily="34" charset="0"/>
            </a:endParaRPr>
          </a:p>
          <a:p>
            <a:pPr algn="l" rtl="0" fontAlgn="base">
              <a:lnSpc>
                <a:spcPts val="2229"/>
              </a:lnSpc>
            </a:pPr>
            <a:r>
              <a:rPr lang="en-US" sz="2000" b="1" dirty="0">
                <a:solidFill>
                  <a:srgbClr val="000000"/>
                </a:solidFill>
                <a:latin typeface="Arial" panose="020B0604020202020204" pitchFamily="34" charset="0"/>
              </a:rPr>
              <a:t>Learning Outcomes:</a:t>
            </a:r>
          </a:p>
          <a:p>
            <a:pPr algn="l" rtl="0" fontAlgn="base">
              <a:lnSpc>
                <a:spcPts val="2229"/>
              </a:lnSpc>
            </a:pPr>
            <a:r>
              <a:rPr lang="en-US" sz="2000" dirty="0">
                <a:solidFill>
                  <a:srgbClr val="000000"/>
                </a:solidFill>
                <a:latin typeface="Arial" panose="020B0604020202020204" pitchFamily="34" charset="0"/>
              </a:rPr>
              <a:t>At</a:t>
            </a:r>
            <a:r>
              <a:rPr lang="en-US" sz="2000" i="0" u="none" strike="noStrike" dirty="0">
                <a:solidFill>
                  <a:srgbClr val="000000"/>
                </a:solidFill>
                <a:effectLst/>
                <a:latin typeface="Arial" panose="020B0604020202020204" pitchFamily="34" charset="0"/>
              </a:rPr>
              <a:t> the end of this workshop it is expected that the learner will be able to:</a:t>
            </a:r>
            <a:endParaRPr lang="en-US" sz="2000" i="0" u="none" strike="noStrike" dirty="0">
              <a:solidFill>
                <a:srgbClr val="000000"/>
              </a:solidFill>
              <a:effectLst/>
              <a:latin typeface="Arial" panose="020B0604020202020204" pitchFamily="34" charset="0"/>
              <a:cs typeface="Arial" panose="020B0604020202020204" pitchFamily="34" charset="0"/>
            </a:endParaRPr>
          </a:p>
          <a:p>
            <a:pPr algn="l" rtl="0" fontAlgn="base">
              <a:lnSpc>
                <a:spcPts val="2229"/>
              </a:lnSpc>
            </a:pPr>
            <a:endParaRPr lang="en-US" sz="2000" b="0" i="0" u="none" strike="noStrike" dirty="0">
              <a:solidFill>
                <a:srgbClr val="000000"/>
              </a:solidFill>
              <a:effectLst/>
              <a:latin typeface="Arial" panose="020B0604020202020204" pitchFamily="34" charset="0"/>
              <a:cs typeface="Arial" panose="020B0604020202020204" pitchFamily="34" charset="0"/>
            </a:endParaRPr>
          </a:p>
          <a:p>
            <a:pPr marL="342900" indent="-342900" algn="l" rtl="0" fontAlgn="base">
              <a:lnSpc>
                <a:spcPts val="2229"/>
              </a:lnSpc>
              <a:spcAft>
                <a:spcPts val="300"/>
              </a:spcAft>
              <a:buClr>
                <a:schemeClr val="tx2">
                  <a:lumMod val="75000"/>
                  <a:lumOff val="25000"/>
                </a:schemeClr>
              </a:buClr>
              <a:buFont typeface="Arial" panose="020B0604020202020204" pitchFamily="34" charset="0"/>
              <a:buChar char="►"/>
            </a:pPr>
            <a:r>
              <a:rPr lang="en-US" sz="2000" dirty="0">
                <a:solidFill>
                  <a:srgbClr val="000000"/>
                </a:solidFill>
                <a:latin typeface="Arial"/>
                <a:cs typeface="Arial"/>
              </a:rPr>
              <a:t>apply their own learning from undertaking the identified pre work set out on the learner pages, prior to attending this workshop</a:t>
            </a:r>
          </a:p>
          <a:p>
            <a:pPr marL="342900" indent="-342900" algn="l" rtl="0" fontAlgn="base">
              <a:lnSpc>
                <a:spcPts val="2229"/>
              </a:lnSpc>
              <a:spcAft>
                <a:spcPts val="300"/>
              </a:spcAft>
              <a:buClr>
                <a:schemeClr val="tx2">
                  <a:lumMod val="75000"/>
                  <a:lumOff val="25000"/>
                </a:schemeClr>
              </a:buClr>
              <a:buFont typeface="Arial" panose="020B0604020202020204" pitchFamily="34" charset="0"/>
              <a:buChar char="►"/>
            </a:pPr>
            <a:r>
              <a:rPr lang="en-US" sz="2000" b="0" i="0" u="none" strike="noStrike" dirty="0">
                <a:solidFill>
                  <a:srgbClr val="000000"/>
                </a:solidFill>
                <a:effectLst/>
                <a:latin typeface="Arial"/>
                <a:cs typeface="Arial"/>
              </a:rPr>
              <a:t>demonstrate understanding of how the 3 key roles in SSSA work collaboratively to ensure the best possible learning experience for students on placement or in simulated practice</a:t>
            </a:r>
            <a:endParaRPr lang="en-US" sz="2000" b="0" i="0" dirty="0">
              <a:solidFill>
                <a:srgbClr val="000000"/>
              </a:solidFill>
              <a:effectLst/>
              <a:latin typeface="Arial"/>
              <a:cs typeface="Arial"/>
            </a:endParaRPr>
          </a:p>
          <a:p>
            <a:pPr marL="342900" indent="-342900" algn="l" rtl="0" fontAlgn="base">
              <a:lnSpc>
                <a:spcPts val="2229"/>
              </a:lnSpc>
              <a:spcAft>
                <a:spcPts val="300"/>
              </a:spcAft>
              <a:buClr>
                <a:schemeClr val="tx2">
                  <a:lumMod val="75000"/>
                  <a:lumOff val="25000"/>
                </a:schemeClr>
              </a:buClr>
              <a:buFont typeface="Arial" panose="020B0604020202020204" pitchFamily="34" charset="0"/>
              <a:buChar char="►"/>
            </a:pPr>
            <a:r>
              <a:rPr lang="en-US" sz="2000" b="0" i="0" u="none" strike="noStrike" dirty="0">
                <a:solidFill>
                  <a:srgbClr val="000000"/>
                </a:solidFill>
                <a:effectLst/>
                <a:latin typeface="Arial"/>
                <a:cs typeface="Arial"/>
              </a:rPr>
              <a:t>demonstrate understanding of the student’s assessment requirements and how the practice assessor, practice supervisor and academic assessor contribute to student assessment, feedback and performance management</a:t>
            </a:r>
            <a:r>
              <a:rPr lang="en-US" sz="2000" b="0" i="0" dirty="0">
                <a:solidFill>
                  <a:srgbClr val="000000"/>
                </a:solidFill>
                <a:effectLst/>
                <a:latin typeface="Arial"/>
                <a:cs typeface="Arial"/>
              </a:rPr>
              <a:t>​.</a:t>
            </a:r>
          </a:p>
          <a:p>
            <a:pPr algn="l" rtl="0" fontAlgn="base">
              <a:lnSpc>
                <a:spcPts val="2229"/>
              </a:lnSpc>
            </a:pPr>
            <a:endParaRPr lang="en-US" sz="2000" dirty="0">
              <a:solidFill>
                <a:srgbClr val="000000"/>
              </a:solidFill>
              <a:latin typeface="Arial" panose="020B0604020202020204" pitchFamily="34" charset="0"/>
            </a:endParaRPr>
          </a:p>
          <a:p>
            <a:pPr algn="l" rtl="0" fontAlgn="base">
              <a:lnSpc>
                <a:spcPts val="2229"/>
              </a:lnSpc>
            </a:pPr>
            <a:r>
              <a:rPr lang="en-US" sz="2000" b="0" i="0" dirty="0">
                <a:solidFill>
                  <a:srgbClr val="000000"/>
                </a:solidFill>
                <a:effectLst/>
                <a:latin typeface="Arial" panose="020B0604020202020204" pitchFamily="34" charset="0"/>
              </a:rPr>
              <a:t>​</a:t>
            </a:r>
          </a:p>
          <a:p>
            <a:pPr algn="l" rtl="0" fontAlgn="base">
              <a:lnSpc>
                <a:spcPts val="2229"/>
              </a:lnSpc>
            </a:pPr>
            <a:endParaRPr lang="en-US" sz="2000" b="0" i="0" dirty="0">
              <a:solidFill>
                <a:srgbClr val="000000"/>
              </a:solidFill>
              <a:effectLst/>
              <a:latin typeface="Arial" panose="020B0604020202020204" pitchFamily="34" charset="0"/>
            </a:endParaRPr>
          </a:p>
          <a:p>
            <a:pPr algn="l" rtl="0" fontAlgn="base">
              <a:lnSpc>
                <a:spcPts val="2229"/>
              </a:lnSpc>
            </a:pPr>
            <a:endParaRPr lang="en-US" sz="2000" dirty="0">
              <a:solidFill>
                <a:srgbClr val="000000"/>
              </a:solidFill>
              <a:latin typeface="Arial" panose="020B0604020202020204" pitchFamily="34" charset="0"/>
            </a:endParaRPr>
          </a:p>
          <a:p>
            <a:pPr algn="l" rtl="0" fontAlgn="base">
              <a:lnSpc>
                <a:spcPts val="2229"/>
              </a:lnSpc>
              <a:buFont typeface="Arial" panose="020B0604020202020204" pitchFamily="34" charset="0"/>
              <a:buChar char="•"/>
            </a:pPr>
            <a:endParaRPr lang="en-US" sz="2000" b="0" i="0" dirty="0">
              <a:solidFill>
                <a:srgbClr val="000000"/>
              </a:solidFill>
              <a:effectLst/>
              <a:latin typeface="Arial" panose="020B0604020202020204" pitchFamily="34" charset="0"/>
            </a:endParaRPr>
          </a:p>
          <a:p>
            <a:pPr algn="l" rtl="0" fontAlgn="base">
              <a:lnSpc>
                <a:spcPts val="2229"/>
              </a:lnSpc>
              <a:buFont typeface="Arial" panose="020B0604020202020204" pitchFamily="34" charset="0"/>
              <a:buChar char="•"/>
            </a:pPr>
            <a:endParaRPr lang="en-US" sz="2000" b="0" i="0" dirty="0">
              <a:solidFill>
                <a:srgbClr val="000000"/>
              </a:solidFill>
              <a:effectLst/>
              <a:latin typeface="Arial" panose="020B0604020202020204" pitchFamily="34" charset="0"/>
            </a:endParaRPr>
          </a:p>
        </p:txBody>
      </p:sp>
      <p:sp>
        <p:nvSpPr>
          <p:cNvPr id="3" name="Title 1">
            <a:extLst>
              <a:ext uri="{FF2B5EF4-FFF2-40B4-BE49-F238E27FC236}">
                <a16:creationId xmlns:a16="http://schemas.microsoft.com/office/drawing/2014/main" id="{41D3EDE9-F75D-F629-8471-817F8C3A880F}"/>
              </a:ext>
            </a:extLst>
          </p:cNvPr>
          <p:cNvSpPr>
            <a:spLocks noGrp="1"/>
          </p:cNvSpPr>
          <p:nvPr>
            <p:ph type="title"/>
          </p:nvPr>
        </p:nvSpPr>
        <p:spPr>
          <a:xfrm>
            <a:off x="1371600" y="914400"/>
            <a:ext cx="9459034" cy="492125"/>
          </a:xfrm>
        </p:spPr>
        <p:txBody>
          <a:bodyPr>
            <a:noAutofit/>
          </a:bodyPr>
          <a:lstStyle/>
          <a:p>
            <a:r>
              <a:rPr lang="en-US" sz="3000" b="1" dirty="0">
                <a:solidFill>
                  <a:schemeClr val="tx2">
                    <a:lumMod val="75000"/>
                    <a:lumOff val="25000"/>
                  </a:schemeClr>
                </a:solidFill>
                <a:latin typeface="Arial" panose="020B0604020202020204" pitchFamily="34" charset="0"/>
                <a:cs typeface="Arial" panose="020B0604020202020204" pitchFamily="34" charset="0"/>
              </a:rPr>
              <a:t>Aim and Learning Outcomes</a:t>
            </a:r>
            <a:endParaRPr lang="en-GB" sz="3000" dirty="0">
              <a:solidFill>
                <a:schemeClr val="tx2">
                  <a:lumMod val="75000"/>
                  <a:lumOff val="2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260C2-2235-CE23-0948-B83B898BFDBD}"/>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1A9AE6C-4CF4-D1E9-0D10-6E5316AD690A}"/>
              </a:ext>
            </a:extLst>
          </p:cNvPr>
          <p:cNvSpPr/>
          <p:nvPr/>
        </p:nvSpPr>
        <p:spPr>
          <a:xfrm>
            <a:off x="838200" y="493296"/>
            <a:ext cx="9067800" cy="99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sz="3200" b="1">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452201C-B851-AA4F-D4C4-45B97F1B23EA}"/>
              </a:ext>
            </a:extLst>
          </p:cNvPr>
          <p:cNvSpPr/>
          <p:nvPr/>
        </p:nvSpPr>
        <p:spPr>
          <a:xfrm>
            <a:off x="1328722" y="911292"/>
            <a:ext cx="8427673" cy="5064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lumMod val="75000"/>
                    <a:lumOff val="25000"/>
                  </a:schemeClr>
                </a:solidFill>
                <a:latin typeface="Arial" panose="020B0604020202020204" pitchFamily="34" charset="0"/>
                <a:cs typeface="Arial" panose="020B0604020202020204" pitchFamily="34" charset="0"/>
              </a:rPr>
              <a:t>Documenting Feedback</a:t>
            </a:r>
            <a:endParaRPr lang="en-GB" sz="3000" b="1"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BB92A2F-BBD6-8551-A64D-EAEB0E22AAE8}"/>
              </a:ext>
            </a:extLst>
          </p:cNvPr>
          <p:cNvSpPr/>
          <p:nvPr/>
        </p:nvSpPr>
        <p:spPr>
          <a:xfrm>
            <a:off x="1328722" y="1651177"/>
            <a:ext cx="8585200" cy="37654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dirty="0">
                <a:solidFill>
                  <a:schemeClr val="tx1"/>
                </a:solidFill>
                <a:latin typeface="Arial"/>
                <a:cs typeface="Arial"/>
              </a:rPr>
              <a:t>There are a number of areas within the student practice assessment document (or online assessment tool) aimed at collecting crucial feedback for the student. </a:t>
            </a:r>
          </a:p>
          <a:p>
            <a:endParaRPr lang="en-US" sz="2000" dirty="0">
              <a:solidFill>
                <a:schemeClr val="tx1"/>
              </a:solidFill>
              <a:latin typeface="Arial"/>
              <a:cs typeface="Arial"/>
            </a:endParaRPr>
          </a:p>
          <a:p>
            <a:r>
              <a:rPr lang="en-US" sz="2000" dirty="0">
                <a:solidFill>
                  <a:schemeClr val="tx1"/>
                </a:solidFill>
                <a:latin typeface="Arial"/>
                <a:cs typeface="Arial"/>
              </a:rPr>
              <a:t>These include:</a:t>
            </a:r>
          </a:p>
          <a:p>
            <a:pPr marL="285750" indent="-285750">
              <a:spcAft>
                <a:spcPts val="300"/>
              </a:spcAft>
              <a:buClr>
                <a:schemeClr val="tx2">
                  <a:lumMod val="75000"/>
                  <a:lumOff val="25000"/>
                </a:schemeClr>
              </a:buClr>
              <a:buFont typeface="Arial" panose="020B0604020202020204" pitchFamily="34" charset="0"/>
              <a:buChar char="►"/>
            </a:pPr>
            <a:r>
              <a:rPr lang="en-US" sz="2000" dirty="0">
                <a:solidFill>
                  <a:schemeClr val="tx1"/>
                </a:solidFill>
                <a:latin typeface="Arial"/>
                <a:cs typeface="Arial"/>
              </a:rPr>
              <a:t>Mid-point interview</a:t>
            </a:r>
          </a:p>
          <a:p>
            <a:pPr marL="285750" indent="-285750">
              <a:spcAft>
                <a:spcPts val="300"/>
              </a:spcAft>
              <a:buClr>
                <a:schemeClr val="tx2">
                  <a:lumMod val="75000"/>
                  <a:lumOff val="25000"/>
                </a:schemeClr>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Final interview</a:t>
            </a:r>
          </a:p>
          <a:p>
            <a:pPr marL="285750" indent="-285750">
              <a:spcAft>
                <a:spcPts val="300"/>
              </a:spcAft>
              <a:buClr>
                <a:schemeClr val="tx2">
                  <a:lumMod val="75000"/>
                  <a:lumOff val="25000"/>
                </a:schemeClr>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Patient/Service User/Carer feedback</a:t>
            </a:r>
          </a:p>
          <a:p>
            <a:pPr marL="285750" indent="-285750">
              <a:spcAft>
                <a:spcPts val="300"/>
              </a:spcAft>
              <a:buClr>
                <a:schemeClr val="tx2">
                  <a:lumMod val="75000"/>
                  <a:lumOff val="25000"/>
                </a:schemeClr>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Peer feedback</a:t>
            </a:r>
          </a:p>
          <a:p>
            <a:pPr marL="285750" indent="-285750">
              <a:spcAft>
                <a:spcPts val="300"/>
              </a:spcAft>
              <a:buClr>
                <a:schemeClr val="tx2">
                  <a:lumMod val="75000"/>
                  <a:lumOff val="25000"/>
                </a:schemeClr>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Additional professional feedback</a:t>
            </a:r>
          </a:p>
          <a:p>
            <a:pPr marL="285750" indent="-285750">
              <a:spcAft>
                <a:spcPts val="300"/>
              </a:spcAft>
              <a:buClr>
                <a:schemeClr val="tx2">
                  <a:lumMod val="75000"/>
                  <a:lumOff val="25000"/>
                </a:schemeClr>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Reflection on learning from others</a:t>
            </a:r>
          </a:p>
          <a:p>
            <a:pPr algn="ctr"/>
            <a:endParaRPr lang="en-US" sz="2400" dirty="0"/>
          </a:p>
        </p:txBody>
      </p:sp>
    </p:spTree>
    <p:extLst>
      <p:ext uri="{BB962C8B-B14F-4D97-AF65-F5344CB8AC3E}">
        <p14:creationId xmlns:p14="http://schemas.microsoft.com/office/powerpoint/2010/main" val="3796418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FE565-F260-A71B-644C-5506110EFF1A}"/>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AEF6A0D3-CF54-342D-3A13-432CF9F08B80}"/>
              </a:ext>
            </a:extLst>
          </p:cNvPr>
          <p:cNvSpPr/>
          <p:nvPr/>
        </p:nvSpPr>
        <p:spPr>
          <a:xfrm>
            <a:off x="838200" y="493296"/>
            <a:ext cx="9067800" cy="99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sz="3200" b="1">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1A9AE5E-042F-2500-ED8E-C67BED703BB8}"/>
              </a:ext>
            </a:extLst>
          </p:cNvPr>
          <p:cNvSpPr/>
          <p:nvPr/>
        </p:nvSpPr>
        <p:spPr>
          <a:xfrm>
            <a:off x="1312141" y="884133"/>
            <a:ext cx="8518358" cy="5607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3000" b="1" dirty="0">
                <a:solidFill>
                  <a:schemeClr val="tx2">
                    <a:lumMod val="75000"/>
                    <a:lumOff val="25000"/>
                  </a:schemeClr>
                </a:solidFill>
                <a:latin typeface="Arial"/>
                <a:cs typeface="Arial"/>
              </a:rPr>
              <a:t>Types of Feedback</a:t>
            </a:r>
            <a:endParaRPr lang="en-GB" sz="3000" b="1"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8F37E28-4E98-878E-19C6-1ED4D76DF6C9}"/>
              </a:ext>
            </a:extLst>
          </p:cNvPr>
          <p:cNvSpPr/>
          <p:nvPr/>
        </p:nvSpPr>
        <p:spPr>
          <a:xfrm>
            <a:off x="1443789" y="2083504"/>
            <a:ext cx="9124749" cy="32629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E2DBE39-C9F8-D934-8714-45F7AD8120DE}"/>
              </a:ext>
            </a:extLst>
          </p:cNvPr>
          <p:cNvSpPr txBox="1"/>
          <p:nvPr/>
        </p:nvSpPr>
        <p:spPr>
          <a:xfrm>
            <a:off x="1312141" y="1835671"/>
            <a:ext cx="6587259" cy="3279103"/>
          </a:xfrm>
          <a:prstGeom prst="rect">
            <a:avLst/>
          </a:prstGeom>
          <a:noFill/>
        </p:spPr>
        <p:txBody>
          <a:bodyPr wrap="square" lIns="91440" tIns="45720" rIns="91440" bIns="45720" anchor="t">
            <a:spAutoFit/>
          </a:bodyPr>
          <a:lstStyle/>
          <a:p>
            <a:pPr lvl="0">
              <a:lnSpc>
                <a:spcPct val="115000"/>
              </a:lnSpc>
              <a:spcAft>
                <a:spcPts val="800"/>
              </a:spcAft>
              <a:tabLst>
                <a:tab pos="374650" algn="l"/>
                <a:tab pos="457200" algn="l"/>
              </a:tabLst>
            </a:pPr>
            <a:r>
              <a:rPr lang="en-GB" sz="2000" b="1" kern="0" dirty="0">
                <a:solidFill>
                  <a:srgbClr val="3D3D41"/>
                </a:solidFill>
                <a:effectLst/>
                <a:latin typeface="Arial"/>
                <a:ea typeface="Times New Roman" panose="02020603050405020304" pitchFamily="18" charset="0"/>
                <a:cs typeface="Arial"/>
              </a:rPr>
              <a:t>Definition: </a:t>
            </a:r>
            <a:r>
              <a:rPr lang="en-GB" sz="2000" kern="0" dirty="0">
                <a:solidFill>
                  <a:srgbClr val="3D3D41"/>
                </a:solidFill>
                <a:effectLst/>
                <a:latin typeface="Arial"/>
                <a:ea typeface="Times New Roman" panose="02020603050405020304" pitchFamily="18" charset="0"/>
                <a:cs typeface="Arial"/>
              </a:rPr>
              <a:t>Information</a:t>
            </a:r>
            <a:r>
              <a:rPr lang="en-GB" sz="2000" kern="0" spc="405" dirty="0">
                <a:solidFill>
                  <a:srgbClr val="3D3D41"/>
                </a:solidFill>
                <a:effectLst/>
                <a:latin typeface="Arial"/>
                <a:ea typeface="Times New Roman" panose="02020603050405020304" pitchFamily="18" charset="0"/>
                <a:cs typeface="Arial"/>
              </a:rPr>
              <a:t> </a:t>
            </a:r>
            <a:r>
              <a:rPr lang="en-GB" sz="2000" kern="0" dirty="0">
                <a:solidFill>
                  <a:srgbClr val="3D3D41"/>
                </a:solidFill>
                <a:effectLst/>
                <a:latin typeface="Arial"/>
                <a:ea typeface="Times New Roman" panose="02020603050405020304" pitchFamily="18" charset="0"/>
                <a:cs typeface="Arial"/>
              </a:rPr>
              <a:t>relating</a:t>
            </a:r>
            <a:r>
              <a:rPr lang="en-GB" sz="2000" kern="0" spc="330" dirty="0">
                <a:solidFill>
                  <a:srgbClr val="3D3D41"/>
                </a:solidFill>
                <a:effectLst/>
                <a:latin typeface="Arial"/>
                <a:ea typeface="Times New Roman" panose="02020603050405020304" pitchFamily="18" charset="0"/>
                <a:cs typeface="Arial"/>
              </a:rPr>
              <a:t> </a:t>
            </a:r>
            <a:r>
              <a:rPr lang="en-GB" sz="2000" kern="0" spc="60" dirty="0">
                <a:solidFill>
                  <a:srgbClr val="3D3D41"/>
                </a:solidFill>
                <a:effectLst/>
                <a:latin typeface="Arial"/>
                <a:ea typeface="Times New Roman" panose="02020603050405020304" pitchFamily="18" charset="0"/>
                <a:cs typeface="Arial"/>
              </a:rPr>
              <a:t>to</a:t>
            </a:r>
            <a:r>
              <a:rPr lang="en-GB" sz="2000" kern="0" spc="130" dirty="0">
                <a:solidFill>
                  <a:srgbClr val="3D3D41"/>
                </a:solidFill>
                <a:effectLst/>
                <a:latin typeface="Arial"/>
                <a:ea typeface="Times New Roman" panose="02020603050405020304" pitchFamily="18" charset="0"/>
                <a:cs typeface="Arial"/>
              </a:rPr>
              <a:t> </a:t>
            </a:r>
            <a:r>
              <a:rPr lang="en-GB" sz="2000" kern="0" dirty="0">
                <a:solidFill>
                  <a:srgbClr val="3D3D41"/>
                </a:solidFill>
                <a:effectLst/>
                <a:latin typeface="Arial"/>
                <a:ea typeface="Times New Roman" panose="02020603050405020304" pitchFamily="18" charset="0"/>
                <a:cs typeface="Arial"/>
              </a:rPr>
              <a:t>performance</a:t>
            </a:r>
            <a:r>
              <a:rPr lang="en-GB" sz="2000" kern="0" spc="395" dirty="0">
                <a:solidFill>
                  <a:srgbClr val="3D3D41"/>
                </a:solidFill>
                <a:effectLst/>
                <a:latin typeface="Arial"/>
                <a:ea typeface="Times New Roman" panose="02020603050405020304" pitchFamily="18" charset="0"/>
                <a:cs typeface="Arial"/>
              </a:rPr>
              <a:t> </a:t>
            </a:r>
            <a:r>
              <a:rPr lang="en-GB" sz="2000" kern="0" spc="65" dirty="0">
                <a:solidFill>
                  <a:srgbClr val="3D3D41"/>
                </a:solidFill>
                <a:effectLst/>
                <a:latin typeface="Arial"/>
                <a:ea typeface="Times New Roman" panose="02020603050405020304" pitchFamily="18" charset="0"/>
                <a:cs typeface="Arial"/>
              </a:rPr>
              <a:t>or</a:t>
            </a:r>
            <a:r>
              <a:rPr lang="en-GB" sz="2000" kern="0" spc="190" dirty="0">
                <a:solidFill>
                  <a:srgbClr val="3D3D41"/>
                </a:solidFill>
                <a:effectLst/>
                <a:latin typeface="Arial"/>
                <a:ea typeface="Times New Roman" panose="02020603050405020304" pitchFamily="18" charset="0"/>
                <a:cs typeface="Arial"/>
              </a:rPr>
              <a:t> </a:t>
            </a:r>
            <a:r>
              <a:rPr lang="en-GB" sz="2000" kern="0" dirty="0">
                <a:solidFill>
                  <a:srgbClr val="3D3D41"/>
                </a:solidFill>
                <a:effectLst/>
                <a:latin typeface="Arial"/>
                <a:ea typeface="Times New Roman" panose="02020603050405020304" pitchFamily="18" charset="0"/>
                <a:cs typeface="Arial"/>
              </a:rPr>
              <a:t>behaviour</a:t>
            </a:r>
            <a:r>
              <a:rPr lang="en-GB" sz="2000" kern="0" spc="345" dirty="0">
                <a:solidFill>
                  <a:srgbClr val="3D3D41"/>
                </a:solidFill>
                <a:effectLst/>
                <a:latin typeface="Arial"/>
                <a:ea typeface="Times New Roman" panose="02020603050405020304" pitchFamily="18" charset="0"/>
                <a:cs typeface="Arial"/>
              </a:rPr>
              <a:t> </a:t>
            </a:r>
            <a:r>
              <a:rPr lang="en-GB" sz="2000" kern="0" dirty="0">
                <a:solidFill>
                  <a:srgbClr val="3D3D41"/>
                </a:solidFill>
                <a:effectLst/>
                <a:latin typeface="Arial"/>
                <a:ea typeface="Times New Roman" panose="02020603050405020304" pitchFamily="18" charset="0"/>
                <a:cs typeface="Arial"/>
              </a:rPr>
              <a:t>in</a:t>
            </a:r>
            <a:r>
              <a:rPr lang="en-GB" sz="2000" kern="0" spc="170" dirty="0">
                <a:solidFill>
                  <a:srgbClr val="3D3D41"/>
                </a:solidFill>
                <a:effectLst/>
                <a:latin typeface="Arial"/>
                <a:ea typeface="Times New Roman" panose="02020603050405020304" pitchFamily="18" charset="0"/>
                <a:cs typeface="Arial"/>
              </a:rPr>
              <a:t> </a:t>
            </a:r>
            <a:r>
              <a:rPr lang="en-GB" sz="2000" kern="0" spc="45" dirty="0">
                <a:solidFill>
                  <a:srgbClr val="3D3D41"/>
                </a:solidFill>
                <a:effectLst/>
                <a:latin typeface="Arial"/>
                <a:ea typeface="Times New Roman" panose="02020603050405020304" pitchFamily="18" charset="0"/>
                <a:cs typeface="Arial"/>
              </a:rPr>
              <a:t>a </a:t>
            </a:r>
            <a:r>
              <a:rPr lang="en-GB" sz="2000" kern="0" dirty="0">
                <a:solidFill>
                  <a:srgbClr val="3D3D41"/>
                </a:solidFill>
                <a:effectLst/>
                <a:latin typeface="Arial"/>
                <a:ea typeface="Times New Roman" panose="02020603050405020304" pitchFamily="18" charset="0"/>
                <a:cs typeface="Arial"/>
              </a:rPr>
              <a:t>specified</a:t>
            </a:r>
            <a:r>
              <a:rPr lang="en-GB" sz="2000" kern="0" spc="255" dirty="0">
                <a:solidFill>
                  <a:srgbClr val="3D3D41"/>
                </a:solidFill>
                <a:effectLst/>
                <a:latin typeface="Arial"/>
                <a:ea typeface="Times New Roman" panose="02020603050405020304" pitchFamily="18" charset="0"/>
                <a:cs typeface="Arial"/>
              </a:rPr>
              <a:t> </a:t>
            </a:r>
            <a:r>
              <a:rPr lang="en-GB" sz="2000" kern="0" dirty="0">
                <a:solidFill>
                  <a:srgbClr val="3D3D41"/>
                </a:solidFill>
                <a:effectLst/>
                <a:latin typeface="Arial"/>
                <a:ea typeface="Times New Roman" panose="02020603050405020304" pitchFamily="18" charset="0"/>
                <a:cs typeface="Arial"/>
              </a:rPr>
              <a:t>activity</a:t>
            </a:r>
            <a:r>
              <a:rPr lang="en-GB" sz="2000" kern="0" spc="185" dirty="0">
                <a:solidFill>
                  <a:srgbClr val="3D3D41"/>
                </a:solidFill>
                <a:effectLst/>
                <a:latin typeface="Arial"/>
                <a:ea typeface="Times New Roman" panose="02020603050405020304" pitchFamily="18" charset="0"/>
                <a:cs typeface="Arial"/>
              </a:rPr>
              <a:t> </a:t>
            </a:r>
            <a:r>
              <a:rPr lang="en-GB" sz="2000" kern="0" spc="65" dirty="0">
                <a:solidFill>
                  <a:srgbClr val="3D3D41"/>
                </a:solidFill>
                <a:effectLst/>
                <a:latin typeface="Arial"/>
                <a:ea typeface="Times New Roman" panose="02020603050405020304" pitchFamily="18" charset="0"/>
                <a:cs typeface="Arial"/>
              </a:rPr>
              <a:t>or</a:t>
            </a:r>
            <a:r>
              <a:rPr lang="en-GB" sz="2000" kern="0" spc="110" dirty="0">
                <a:solidFill>
                  <a:srgbClr val="3D3D41"/>
                </a:solidFill>
                <a:effectLst/>
                <a:latin typeface="Arial"/>
                <a:ea typeface="Times New Roman" panose="02020603050405020304" pitchFamily="18" charset="0"/>
                <a:cs typeface="Arial"/>
              </a:rPr>
              <a:t> </a:t>
            </a:r>
            <a:r>
              <a:rPr lang="en-GB" sz="2000" kern="0" dirty="0">
                <a:solidFill>
                  <a:srgbClr val="3D3D41"/>
                </a:solidFill>
                <a:effectLst/>
                <a:latin typeface="Arial"/>
                <a:ea typeface="Times New Roman" panose="02020603050405020304" pitchFamily="18" charset="0"/>
                <a:cs typeface="Arial"/>
              </a:rPr>
              <a:t>situation</a:t>
            </a:r>
            <a:r>
              <a:rPr lang="en-GB" sz="2000" kern="0" spc="350" dirty="0">
                <a:solidFill>
                  <a:srgbClr val="3D3D41"/>
                </a:solidFill>
                <a:effectLst/>
                <a:latin typeface="Arial"/>
                <a:ea typeface="Times New Roman" panose="02020603050405020304" pitchFamily="18" charset="0"/>
                <a:cs typeface="Arial"/>
              </a:rPr>
              <a:t> </a:t>
            </a:r>
            <a:r>
              <a:rPr lang="en-GB" sz="2000" kern="0" dirty="0">
                <a:solidFill>
                  <a:srgbClr val="3D3D41"/>
                </a:solidFill>
                <a:effectLst/>
                <a:latin typeface="Arial"/>
                <a:ea typeface="Times New Roman" panose="02020603050405020304" pitchFamily="18" charset="0"/>
                <a:cs typeface="Arial"/>
              </a:rPr>
              <a:t>given</a:t>
            </a:r>
            <a:r>
              <a:rPr lang="en-GB" sz="2000" kern="0" spc="255" dirty="0">
                <a:solidFill>
                  <a:srgbClr val="3D3D41"/>
                </a:solidFill>
                <a:effectLst/>
                <a:latin typeface="Arial"/>
                <a:ea typeface="Times New Roman" panose="02020603050405020304" pitchFamily="18" charset="0"/>
                <a:cs typeface="Arial"/>
              </a:rPr>
              <a:t> </a:t>
            </a:r>
            <a:r>
              <a:rPr lang="en-GB" sz="2000" kern="0" dirty="0">
                <a:solidFill>
                  <a:srgbClr val="3D3D41"/>
                </a:solidFill>
                <a:effectLst/>
                <a:latin typeface="Arial"/>
                <a:ea typeface="Times New Roman" panose="02020603050405020304" pitchFamily="18" charset="0"/>
                <a:cs typeface="Arial"/>
              </a:rPr>
              <a:t>with</a:t>
            </a:r>
            <a:r>
              <a:rPr lang="en-GB" sz="2000" kern="0" spc="105" dirty="0">
                <a:solidFill>
                  <a:srgbClr val="3D3D41"/>
                </a:solidFill>
                <a:effectLst/>
                <a:latin typeface="Arial"/>
                <a:ea typeface="Times New Roman" panose="02020603050405020304" pitchFamily="18" charset="0"/>
                <a:cs typeface="Arial"/>
              </a:rPr>
              <a:t> </a:t>
            </a:r>
            <a:r>
              <a:rPr lang="en-GB" sz="2000" kern="0" spc="50" dirty="0">
                <a:solidFill>
                  <a:srgbClr val="3D3D41"/>
                </a:solidFill>
                <a:effectLst/>
                <a:latin typeface="Arial"/>
                <a:ea typeface="Times New Roman" panose="02020603050405020304" pitchFamily="18" charset="0"/>
                <a:cs typeface="Arial"/>
              </a:rPr>
              <a:t>the</a:t>
            </a:r>
            <a:r>
              <a:rPr lang="en-GB" sz="2000" kern="0" spc="115" dirty="0">
                <a:solidFill>
                  <a:srgbClr val="3D3D41"/>
                </a:solidFill>
                <a:effectLst/>
                <a:latin typeface="Arial"/>
                <a:ea typeface="Times New Roman" panose="02020603050405020304" pitchFamily="18" charset="0"/>
                <a:cs typeface="Arial"/>
              </a:rPr>
              <a:t> </a:t>
            </a:r>
            <a:r>
              <a:rPr lang="en-GB" sz="2000" kern="0" spc="50" dirty="0">
                <a:solidFill>
                  <a:srgbClr val="3D3D41"/>
                </a:solidFill>
                <a:effectLst/>
                <a:latin typeface="Arial"/>
                <a:ea typeface="Times New Roman" panose="02020603050405020304" pitchFamily="18" charset="0"/>
                <a:cs typeface="Arial"/>
              </a:rPr>
              <a:t>aim</a:t>
            </a:r>
            <a:r>
              <a:rPr lang="en-GB" sz="2000" kern="0" spc="125" dirty="0">
                <a:solidFill>
                  <a:srgbClr val="3D3D41"/>
                </a:solidFill>
                <a:effectLst/>
                <a:latin typeface="Arial"/>
                <a:ea typeface="Times New Roman" panose="02020603050405020304" pitchFamily="18" charset="0"/>
                <a:cs typeface="Arial"/>
              </a:rPr>
              <a:t> </a:t>
            </a:r>
            <a:r>
              <a:rPr lang="en-GB" sz="2000" kern="0" spc="60" dirty="0">
                <a:solidFill>
                  <a:srgbClr val="3D3D41"/>
                </a:solidFill>
                <a:effectLst/>
                <a:latin typeface="Arial"/>
                <a:ea typeface="Times New Roman" panose="02020603050405020304" pitchFamily="18" charset="0"/>
                <a:cs typeface="Arial"/>
              </a:rPr>
              <a:t>to</a:t>
            </a:r>
            <a:r>
              <a:rPr lang="en-GB" sz="2000" kern="0" spc="130" dirty="0">
                <a:solidFill>
                  <a:srgbClr val="3D3D41"/>
                </a:solidFill>
                <a:effectLst/>
                <a:latin typeface="Arial"/>
                <a:ea typeface="Times New Roman" panose="02020603050405020304" pitchFamily="18" charset="0"/>
                <a:cs typeface="Arial"/>
              </a:rPr>
              <a:t> </a:t>
            </a:r>
            <a:r>
              <a:rPr lang="en-GB" sz="2000" kern="0" spc="-20" dirty="0">
                <a:solidFill>
                  <a:srgbClr val="3D3D41"/>
                </a:solidFill>
                <a:effectLst/>
                <a:latin typeface="Arial"/>
                <a:ea typeface="Times New Roman" panose="02020603050405020304" pitchFamily="18" charset="0"/>
                <a:cs typeface="Arial"/>
              </a:rPr>
              <a:t>hel</a:t>
            </a:r>
            <a:r>
              <a:rPr lang="en-GB" sz="2000" kern="0" spc="-20" dirty="0">
                <a:solidFill>
                  <a:srgbClr val="3D3D41"/>
                </a:solidFill>
                <a:latin typeface="Arial"/>
                <a:ea typeface="Times New Roman" panose="02020603050405020304" pitchFamily="18" charset="0"/>
                <a:cs typeface="Arial"/>
              </a:rPr>
              <a:t>p </a:t>
            </a:r>
            <a:r>
              <a:rPr lang="en-GB" sz="2000" kern="0" spc="65" dirty="0">
                <a:solidFill>
                  <a:srgbClr val="3D3D41"/>
                </a:solidFill>
                <a:effectLst/>
                <a:latin typeface="Arial"/>
                <a:ea typeface="Times New Roman" panose="02020603050405020304" pitchFamily="18" charset="0"/>
                <a:cs typeface="Arial"/>
              </a:rPr>
              <a:t>the</a:t>
            </a:r>
            <a:r>
              <a:rPr lang="en-GB" sz="2000" kern="0" spc="80" dirty="0">
                <a:solidFill>
                  <a:srgbClr val="3D3D41"/>
                </a:solidFill>
                <a:effectLst/>
                <a:latin typeface="Arial"/>
                <a:ea typeface="Times New Roman" panose="02020603050405020304" pitchFamily="18" charset="0"/>
                <a:cs typeface="Arial"/>
              </a:rPr>
              <a:t> </a:t>
            </a:r>
            <a:r>
              <a:rPr lang="en-GB" sz="2000" kern="0" dirty="0">
                <a:solidFill>
                  <a:srgbClr val="3D3D41"/>
                </a:solidFill>
                <a:effectLst/>
                <a:latin typeface="Arial"/>
                <a:ea typeface="Times New Roman" panose="02020603050405020304" pitchFamily="18" charset="0"/>
                <a:cs typeface="Arial"/>
              </a:rPr>
              <a:t>other</a:t>
            </a:r>
            <a:r>
              <a:rPr lang="en-GB" sz="2000" kern="0" spc="215" dirty="0">
                <a:solidFill>
                  <a:srgbClr val="3D3D41"/>
                </a:solidFill>
                <a:effectLst/>
                <a:latin typeface="Arial"/>
                <a:ea typeface="Times New Roman" panose="02020603050405020304" pitchFamily="18" charset="0"/>
                <a:cs typeface="Arial"/>
              </a:rPr>
              <a:t> </a:t>
            </a:r>
            <a:r>
              <a:rPr lang="en-GB" sz="2000" kern="0" dirty="0">
                <a:solidFill>
                  <a:srgbClr val="3D3D41"/>
                </a:solidFill>
                <a:effectLst/>
                <a:latin typeface="Arial"/>
                <a:ea typeface="Times New Roman" panose="02020603050405020304" pitchFamily="18" charset="0"/>
                <a:cs typeface="Arial"/>
              </a:rPr>
              <a:t>person</a:t>
            </a:r>
            <a:r>
              <a:rPr lang="en-GB" sz="2000" kern="0" spc="175" dirty="0">
                <a:solidFill>
                  <a:srgbClr val="3D3D41"/>
                </a:solidFill>
                <a:effectLst/>
                <a:latin typeface="Arial"/>
                <a:ea typeface="Times New Roman" panose="02020603050405020304" pitchFamily="18" charset="0"/>
                <a:cs typeface="Arial"/>
              </a:rPr>
              <a:t> </a:t>
            </a:r>
            <a:r>
              <a:rPr lang="en-GB" sz="2000" kern="0" spc="80" dirty="0">
                <a:solidFill>
                  <a:srgbClr val="3D3D41"/>
                </a:solidFill>
                <a:effectLst/>
                <a:latin typeface="Arial"/>
                <a:ea typeface="Times New Roman" panose="02020603050405020304" pitchFamily="18" charset="0"/>
                <a:cs typeface="Arial"/>
              </a:rPr>
              <a:t>to</a:t>
            </a:r>
            <a:r>
              <a:rPr lang="en-GB" sz="2000" kern="0" spc="60" dirty="0">
                <a:solidFill>
                  <a:srgbClr val="3D3D41"/>
                </a:solidFill>
                <a:effectLst/>
                <a:latin typeface="Arial"/>
                <a:ea typeface="Times New Roman" panose="02020603050405020304" pitchFamily="18" charset="0"/>
                <a:cs typeface="Arial"/>
              </a:rPr>
              <a:t> </a:t>
            </a:r>
            <a:r>
              <a:rPr lang="en-GB" sz="2000" kern="0" spc="-10" dirty="0">
                <a:solidFill>
                  <a:srgbClr val="3D3D41"/>
                </a:solidFill>
                <a:effectLst/>
                <a:latin typeface="Arial"/>
                <a:ea typeface="Times New Roman" panose="02020603050405020304" pitchFamily="18" charset="0"/>
                <a:cs typeface="Arial"/>
              </a:rPr>
              <a:t>develop</a:t>
            </a:r>
            <a:r>
              <a:rPr lang="en-GB" sz="2000" kern="100" spc="-10" dirty="0">
                <a:latin typeface="Arial"/>
                <a:ea typeface="Times New Roman" panose="02020603050405020304" pitchFamily="18" charset="0"/>
                <a:cs typeface="Arial"/>
              </a:rPr>
              <a:t>.</a:t>
            </a:r>
          </a:p>
          <a:p>
            <a:pPr lvl="0">
              <a:lnSpc>
                <a:spcPct val="115000"/>
              </a:lnSpc>
              <a:spcAft>
                <a:spcPts val="800"/>
              </a:spcAft>
              <a:tabLst>
                <a:tab pos="374650" algn="l"/>
                <a:tab pos="457200" algn="l"/>
              </a:tabLst>
            </a:pPr>
            <a:r>
              <a:rPr lang="en-GB" sz="2000" kern="0" dirty="0">
                <a:solidFill>
                  <a:srgbClr val="3D3D41"/>
                </a:solidFill>
                <a:effectLst/>
                <a:latin typeface="Arial"/>
                <a:ea typeface="Times New Roman" panose="02020603050405020304" pitchFamily="18" charset="0"/>
                <a:cs typeface="Arial"/>
              </a:rPr>
              <a:t>Falls</a:t>
            </a:r>
            <a:r>
              <a:rPr lang="en-GB" sz="2000" kern="0" spc="245" dirty="0">
                <a:solidFill>
                  <a:srgbClr val="3D3D41"/>
                </a:solidFill>
                <a:effectLst/>
                <a:latin typeface="Arial"/>
                <a:ea typeface="Times New Roman" panose="02020603050405020304" pitchFamily="18" charset="0"/>
                <a:cs typeface="Arial"/>
              </a:rPr>
              <a:t> </a:t>
            </a:r>
            <a:r>
              <a:rPr lang="en-GB" sz="2000" kern="0" dirty="0">
                <a:solidFill>
                  <a:srgbClr val="3D3D41"/>
                </a:solidFill>
                <a:effectLst/>
                <a:latin typeface="Arial"/>
                <a:ea typeface="Times New Roman" panose="02020603050405020304" pitchFamily="18" charset="0"/>
                <a:cs typeface="Arial"/>
              </a:rPr>
              <a:t>into</a:t>
            </a:r>
            <a:r>
              <a:rPr lang="en-GB" sz="2000" kern="0" spc="165" dirty="0">
                <a:solidFill>
                  <a:srgbClr val="3D3D41"/>
                </a:solidFill>
                <a:effectLst/>
                <a:latin typeface="Arial"/>
                <a:ea typeface="Times New Roman" panose="02020603050405020304" pitchFamily="18" charset="0"/>
                <a:cs typeface="Arial"/>
              </a:rPr>
              <a:t> </a:t>
            </a:r>
            <a:r>
              <a:rPr lang="en-GB" sz="2000" kern="0" dirty="0">
                <a:solidFill>
                  <a:srgbClr val="3D3D41"/>
                </a:solidFill>
                <a:effectLst/>
                <a:latin typeface="Arial"/>
                <a:ea typeface="Times New Roman" panose="02020603050405020304" pitchFamily="18" charset="0"/>
                <a:cs typeface="Arial"/>
              </a:rPr>
              <a:t>three</a:t>
            </a:r>
            <a:r>
              <a:rPr lang="en-GB" sz="2000" kern="0" spc="265" dirty="0">
                <a:solidFill>
                  <a:srgbClr val="3D3D41"/>
                </a:solidFill>
                <a:effectLst/>
                <a:latin typeface="Arial"/>
                <a:ea typeface="Times New Roman" panose="02020603050405020304" pitchFamily="18" charset="0"/>
                <a:cs typeface="Arial"/>
              </a:rPr>
              <a:t> </a:t>
            </a:r>
            <a:r>
              <a:rPr lang="en-GB" sz="2000" kern="0" spc="-10" dirty="0">
                <a:solidFill>
                  <a:srgbClr val="3D3D41"/>
                </a:solidFill>
                <a:effectLst/>
                <a:latin typeface="Arial"/>
                <a:ea typeface="Times New Roman" panose="02020603050405020304" pitchFamily="18" charset="0"/>
                <a:cs typeface="Arial"/>
              </a:rPr>
              <a:t>categories:</a:t>
            </a:r>
            <a:endParaRPr lang="en-GB" sz="2000" kern="100" dirty="0">
              <a:effectLst/>
              <a:latin typeface="Arial"/>
              <a:ea typeface="Aptos" panose="020B0004020202020204" pitchFamily="34" charset="0"/>
              <a:cs typeface="Arial"/>
            </a:endParaRP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r>
              <a:rPr lang="en-GB" sz="2000" dirty="0">
                <a:latin typeface="Arial"/>
                <a:cs typeface="Arial"/>
              </a:rPr>
              <a:t>Positive - praise to motivate and value</a:t>
            </a: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990215" algn="l"/>
              </a:tabLst>
            </a:pPr>
            <a:r>
              <a:rPr lang="en-GB" sz="2000" dirty="0">
                <a:latin typeface="Arial"/>
                <a:cs typeface="Arial"/>
              </a:rPr>
              <a:t>Constructive - feedback to develop</a:t>
            </a: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990215" algn="l"/>
              </a:tabLst>
            </a:pPr>
            <a:r>
              <a:rPr lang="en-GB" sz="2000" dirty="0">
                <a:latin typeface="Arial"/>
                <a:cs typeface="Arial"/>
              </a:rPr>
              <a:t>Negative - destructive and unnecessary</a:t>
            </a:r>
          </a:p>
          <a:p>
            <a:pPr marL="0" lvl="1">
              <a:lnSpc>
                <a:spcPct val="115000"/>
              </a:lnSpc>
              <a:spcAft>
                <a:spcPts val="300"/>
              </a:spcAft>
              <a:buClr>
                <a:schemeClr val="tx2">
                  <a:lumMod val="75000"/>
                  <a:lumOff val="25000"/>
                </a:schemeClr>
              </a:buClr>
              <a:tabLst>
                <a:tab pos="772795" algn="l"/>
                <a:tab pos="914400" algn="l"/>
                <a:tab pos="2990215" algn="l"/>
              </a:tabLst>
            </a:pPr>
            <a:endParaRPr lang="en-GB" sz="2400" b="1" kern="0" spc="-10" dirty="0">
              <a:solidFill>
                <a:srgbClr val="3D3D41"/>
              </a:solidFill>
              <a:effectLst/>
              <a:latin typeface="Arial" panose="020B0604020202020204" pitchFamily="34" charset="0"/>
              <a:ea typeface="Aptos" panose="020B0004020202020204" pitchFamily="34" charset="0"/>
              <a:cs typeface="Arial" panose="020B0604020202020204" pitchFamily="34" charset="0"/>
            </a:endParaRPr>
          </a:p>
        </p:txBody>
      </p:sp>
      <p:pic>
        <p:nvPicPr>
          <p:cNvPr id="6" name="Picture 5" descr="A group of speech bubbles with text&#10;&#10;AI-generated content may be incorrect.">
            <a:extLst>
              <a:ext uri="{FF2B5EF4-FFF2-40B4-BE49-F238E27FC236}">
                <a16:creationId xmlns:a16="http://schemas.microsoft.com/office/drawing/2014/main" id="{3529C2CF-8B4E-F4D1-9B14-6C83AAA8C6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4935" y="1731729"/>
            <a:ext cx="3124392" cy="2607029"/>
          </a:xfrm>
          <a:prstGeom prst="rect">
            <a:avLst/>
          </a:prstGeom>
        </p:spPr>
      </p:pic>
    </p:spTree>
    <p:extLst>
      <p:ext uri="{BB962C8B-B14F-4D97-AF65-F5344CB8AC3E}">
        <p14:creationId xmlns:p14="http://schemas.microsoft.com/office/powerpoint/2010/main" val="1735517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295400" y="1700857"/>
            <a:ext cx="4572000" cy="3449662"/>
          </a:xfrm>
          <a:prstGeom prst="rect">
            <a:avLst/>
          </a:prstGeom>
        </p:spPr>
        <p:txBody>
          <a:bodyPr vert="horz" wrap="square" lIns="0" tIns="106680" rIns="0" bIns="0" rtlCol="0">
            <a:spAutoFit/>
          </a:bodyPr>
          <a:lstStyle/>
          <a:p>
            <a:pPr marL="28575">
              <a:lnSpc>
                <a:spcPct val="100000"/>
              </a:lnSpc>
              <a:spcBef>
                <a:spcPts val="840"/>
              </a:spcBef>
            </a:pPr>
            <a:r>
              <a:rPr sz="2800" spc="-25" dirty="0">
                <a:solidFill>
                  <a:srgbClr val="016EBD"/>
                </a:solidFill>
                <a:latin typeface="Arial"/>
                <a:cs typeface="Arial"/>
              </a:rPr>
              <a:t>DO</a:t>
            </a:r>
            <a:endParaRPr sz="2800" dirty="0">
              <a:latin typeface="Arial"/>
              <a:cs typeface="Arial"/>
            </a:endParaRPr>
          </a:p>
          <a:p>
            <a:pPr marL="373380" indent="-360680">
              <a:lnSpc>
                <a:spcPct val="100000"/>
              </a:lnSpc>
              <a:spcBef>
                <a:spcPts val="745"/>
              </a:spcBef>
              <a:buClr>
                <a:srgbClr val="084B9C"/>
              </a:buClr>
              <a:buSzPct val="93617"/>
              <a:buChar char="►"/>
              <a:tabLst>
                <a:tab pos="373380" algn="l"/>
              </a:tabLst>
            </a:pPr>
            <a:r>
              <a:rPr sz="2000" dirty="0">
                <a:solidFill>
                  <a:srgbClr val="3F3D3F"/>
                </a:solidFill>
                <a:latin typeface="Arial"/>
                <a:cs typeface="Arial"/>
              </a:rPr>
              <a:t>Give</a:t>
            </a:r>
            <a:r>
              <a:rPr sz="2000" spc="65" dirty="0">
                <a:solidFill>
                  <a:srgbClr val="3F3D3F"/>
                </a:solidFill>
                <a:latin typeface="Arial"/>
                <a:cs typeface="Arial"/>
              </a:rPr>
              <a:t> </a:t>
            </a:r>
            <a:r>
              <a:rPr sz="2000" dirty="0">
                <a:solidFill>
                  <a:srgbClr val="3F3D3F"/>
                </a:solidFill>
                <a:latin typeface="Arial"/>
                <a:cs typeface="Arial"/>
              </a:rPr>
              <a:t>timely</a:t>
            </a:r>
            <a:r>
              <a:rPr sz="2000" spc="130" dirty="0">
                <a:solidFill>
                  <a:srgbClr val="3F3D3F"/>
                </a:solidFill>
                <a:latin typeface="Arial"/>
                <a:cs typeface="Arial"/>
              </a:rPr>
              <a:t> </a:t>
            </a:r>
            <a:r>
              <a:rPr sz="2000" spc="-10" dirty="0">
                <a:solidFill>
                  <a:srgbClr val="3F3D3F"/>
                </a:solidFill>
                <a:latin typeface="Arial"/>
                <a:cs typeface="Arial"/>
              </a:rPr>
              <a:t>feedback</a:t>
            </a:r>
            <a:endParaRPr sz="2000" dirty="0">
              <a:latin typeface="Arial"/>
              <a:cs typeface="Arial"/>
            </a:endParaRPr>
          </a:p>
          <a:p>
            <a:pPr marL="373380" indent="-360680">
              <a:lnSpc>
                <a:spcPct val="100000"/>
              </a:lnSpc>
              <a:spcBef>
                <a:spcPts val="1040"/>
              </a:spcBef>
              <a:buClr>
                <a:srgbClr val="084B9C"/>
              </a:buClr>
              <a:buSzPct val="93617"/>
              <a:buChar char="►"/>
              <a:tabLst>
                <a:tab pos="373380" algn="l"/>
              </a:tabLst>
            </a:pPr>
            <a:r>
              <a:rPr sz="2000" dirty="0">
                <a:solidFill>
                  <a:srgbClr val="3F3D3F"/>
                </a:solidFill>
                <a:latin typeface="Arial"/>
                <a:cs typeface="Arial"/>
              </a:rPr>
              <a:t>Give</a:t>
            </a:r>
            <a:r>
              <a:rPr sz="2000" spc="85" dirty="0">
                <a:solidFill>
                  <a:srgbClr val="3F3D3F"/>
                </a:solidFill>
                <a:latin typeface="Arial"/>
                <a:cs typeface="Arial"/>
              </a:rPr>
              <a:t> </a:t>
            </a:r>
            <a:r>
              <a:rPr lang="en-GB" sz="2000" spc="85" dirty="0">
                <a:solidFill>
                  <a:srgbClr val="3F3D3F"/>
                </a:solidFill>
                <a:latin typeface="Arial"/>
                <a:cs typeface="Arial"/>
              </a:rPr>
              <a:t>specific </a:t>
            </a:r>
            <a:r>
              <a:rPr sz="2000" spc="-10" dirty="0">
                <a:solidFill>
                  <a:srgbClr val="3F3D3F"/>
                </a:solidFill>
                <a:latin typeface="Arial"/>
                <a:cs typeface="Arial"/>
              </a:rPr>
              <a:t>examples</a:t>
            </a:r>
            <a:endParaRPr sz="2000" dirty="0">
              <a:latin typeface="Arial"/>
              <a:cs typeface="Arial"/>
            </a:endParaRPr>
          </a:p>
          <a:p>
            <a:pPr marL="374015" indent="-361315">
              <a:lnSpc>
                <a:spcPct val="100000"/>
              </a:lnSpc>
              <a:spcBef>
                <a:spcPts val="1095"/>
              </a:spcBef>
              <a:buClr>
                <a:srgbClr val="084B9C"/>
              </a:buClr>
              <a:buSzPct val="93617"/>
              <a:buChar char="►"/>
              <a:tabLst>
                <a:tab pos="374015" algn="l"/>
              </a:tabLst>
            </a:pPr>
            <a:r>
              <a:rPr sz="2000" spc="55" dirty="0">
                <a:solidFill>
                  <a:srgbClr val="3F3D3F"/>
                </a:solidFill>
                <a:latin typeface="Arial"/>
                <a:cs typeface="Arial"/>
              </a:rPr>
              <a:t>Be</a:t>
            </a:r>
            <a:r>
              <a:rPr sz="2000" spc="-50" dirty="0">
                <a:solidFill>
                  <a:srgbClr val="3F3D3F"/>
                </a:solidFill>
                <a:latin typeface="Arial"/>
                <a:cs typeface="Arial"/>
              </a:rPr>
              <a:t> </a:t>
            </a:r>
            <a:r>
              <a:rPr sz="2000" dirty="0">
                <a:solidFill>
                  <a:srgbClr val="3F3D3F"/>
                </a:solidFill>
                <a:latin typeface="Arial"/>
                <a:cs typeface="Arial"/>
              </a:rPr>
              <a:t>constructive</a:t>
            </a:r>
            <a:r>
              <a:rPr sz="2000" spc="240" dirty="0">
                <a:solidFill>
                  <a:srgbClr val="3F3D3F"/>
                </a:solidFill>
                <a:latin typeface="Arial"/>
                <a:cs typeface="Arial"/>
              </a:rPr>
              <a:t> </a:t>
            </a:r>
            <a:r>
              <a:rPr sz="2000" dirty="0">
                <a:solidFill>
                  <a:srgbClr val="3F3D3F"/>
                </a:solidFill>
                <a:latin typeface="Arial"/>
                <a:cs typeface="Arial"/>
              </a:rPr>
              <a:t>and</a:t>
            </a:r>
            <a:r>
              <a:rPr sz="2000" spc="55" dirty="0">
                <a:solidFill>
                  <a:srgbClr val="3F3D3F"/>
                </a:solidFill>
                <a:latin typeface="Arial"/>
                <a:cs typeface="Arial"/>
              </a:rPr>
              <a:t> </a:t>
            </a:r>
            <a:r>
              <a:rPr sz="2000" spc="-10" dirty="0">
                <a:solidFill>
                  <a:srgbClr val="3F3D3F"/>
                </a:solidFill>
                <a:latin typeface="Arial"/>
                <a:cs typeface="Arial"/>
              </a:rPr>
              <a:t>positive</a:t>
            </a:r>
            <a:endParaRPr sz="2000" dirty="0">
              <a:latin typeface="Arial"/>
              <a:cs typeface="Arial"/>
            </a:endParaRPr>
          </a:p>
          <a:p>
            <a:pPr marL="371475" indent="-358775">
              <a:lnSpc>
                <a:spcPct val="100000"/>
              </a:lnSpc>
              <a:spcBef>
                <a:spcPts val="1095"/>
              </a:spcBef>
              <a:buClr>
                <a:srgbClr val="084B9C"/>
              </a:buClr>
              <a:buSzPct val="93617"/>
              <a:buChar char="►"/>
              <a:tabLst>
                <a:tab pos="371475" algn="l"/>
              </a:tabLst>
            </a:pPr>
            <a:r>
              <a:rPr sz="2000" dirty="0">
                <a:solidFill>
                  <a:srgbClr val="3F3D3F"/>
                </a:solidFill>
                <a:latin typeface="Arial"/>
                <a:cs typeface="Arial"/>
              </a:rPr>
              <a:t>Explore</a:t>
            </a:r>
            <a:r>
              <a:rPr sz="2000" spc="70" dirty="0">
                <a:solidFill>
                  <a:srgbClr val="3F3D3F"/>
                </a:solidFill>
                <a:latin typeface="Arial"/>
                <a:cs typeface="Arial"/>
              </a:rPr>
              <a:t> </a:t>
            </a:r>
            <a:r>
              <a:rPr sz="2000" spc="50" dirty="0">
                <a:solidFill>
                  <a:srgbClr val="3F3D3F"/>
                </a:solidFill>
                <a:latin typeface="Arial"/>
                <a:cs typeface="Arial"/>
              </a:rPr>
              <a:t>a</a:t>
            </a:r>
            <a:r>
              <a:rPr sz="2000" spc="5" dirty="0">
                <a:solidFill>
                  <a:srgbClr val="3F3D3F"/>
                </a:solidFill>
                <a:latin typeface="Arial"/>
                <a:cs typeface="Arial"/>
              </a:rPr>
              <a:t> </a:t>
            </a:r>
            <a:r>
              <a:rPr sz="2000" dirty="0">
                <a:solidFill>
                  <a:srgbClr val="3F3D3F"/>
                </a:solidFill>
                <a:latin typeface="Arial"/>
                <a:cs typeface="Arial"/>
              </a:rPr>
              <a:t>way</a:t>
            </a:r>
            <a:r>
              <a:rPr sz="2000" spc="90" dirty="0">
                <a:solidFill>
                  <a:srgbClr val="3F3D3F"/>
                </a:solidFill>
                <a:latin typeface="Arial"/>
                <a:cs typeface="Arial"/>
              </a:rPr>
              <a:t> </a:t>
            </a:r>
            <a:r>
              <a:rPr sz="2000" spc="-10" dirty="0">
                <a:solidFill>
                  <a:srgbClr val="3F3D3F"/>
                </a:solidFill>
                <a:latin typeface="Arial"/>
                <a:cs typeface="Arial"/>
              </a:rPr>
              <a:t>forward</a:t>
            </a:r>
            <a:endParaRPr sz="2000" dirty="0">
              <a:latin typeface="Arial"/>
              <a:cs typeface="Arial"/>
            </a:endParaRPr>
          </a:p>
          <a:p>
            <a:pPr marL="374650" indent="-361950">
              <a:lnSpc>
                <a:spcPct val="100000"/>
              </a:lnSpc>
              <a:spcBef>
                <a:spcPts val="1045"/>
              </a:spcBef>
              <a:buClr>
                <a:srgbClr val="084B9C"/>
              </a:buClr>
              <a:buSzPct val="93617"/>
              <a:buChar char="►"/>
              <a:tabLst>
                <a:tab pos="374650" algn="l"/>
              </a:tabLst>
            </a:pPr>
            <a:r>
              <a:rPr lang="en-GB" sz="2000" dirty="0">
                <a:solidFill>
                  <a:srgbClr val="3F3D3F"/>
                </a:solidFill>
                <a:latin typeface="Arial"/>
                <a:cs typeface="Arial"/>
              </a:rPr>
              <a:t>Check student understanding</a:t>
            </a:r>
          </a:p>
          <a:p>
            <a:pPr marL="374650" indent="-361950">
              <a:lnSpc>
                <a:spcPct val="100000"/>
              </a:lnSpc>
              <a:spcBef>
                <a:spcPts val="1045"/>
              </a:spcBef>
              <a:buClr>
                <a:srgbClr val="084B9C"/>
              </a:buClr>
              <a:buSzPct val="93617"/>
              <a:buChar char="►"/>
              <a:tabLst>
                <a:tab pos="374650" algn="l"/>
              </a:tabLst>
            </a:pPr>
            <a:r>
              <a:rPr lang="en-GB" sz="2000" dirty="0">
                <a:solidFill>
                  <a:srgbClr val="3F3D3F"/>
                </a:solidFill>
                <a:latin typeface="Arial"/>
                <a:cs typeface="Arial"/>
              </a:rPr>
              <a:t>Record</a:t>
            </a:r>
            <a:r>
              <a:rPr lang="en-GB" sz="2000" spc="100" dirty="0">
                <a:solidFill>
                  <a:srgbClr val="3F3D3F"/>
                </a:solidFill>
                <a:latin typeface="Arial"/>
                <a:cs typeface="Arial"/>
              </a:rPr>
              <a:t> </a:t>
            </a:r>
            <a:r>
              <a:rPr lang="en-GB" sz="2000" dirty="0">
                <a:solidFill>
                  <a:srgbClr val="3F3D3F"/>
                </a:solidFill>
                <a:latin typeface="Arial"/>
                <a:cs typeface="Arial"/>
              </a:rPr>
              <a:t>your</a:t>
            </a:r>
            <a:r>
              <a:rPr lang="en-GB" sz="2000" spc="65" dirty="0">
                <a:solidFill>
                  <a:srgbClr val="3F3D3F"/>
                </a:solidFill>
                <a:latin typeface="Arial"/>
                <a:cs typeface="Arial"/>
              </a:rPr>
              <a:t> </a:t>
            </a:r>
            <a:r>
              <a:rPr lang="en-GB" sz="2000" spc="-10" dirty="0">
                <a:solidFill>
                  <a:srgbClr val="3F3D3F"/>
                </a:solidFill>
                <a:latin typeface="Arial"/>
                <a:cs typeface="Arial"/>
              </a:rPr>
              <a:t>feedback in the student assessment document</a:t>
            </a:r>
          </a:p>
        </p:txBody>
      </p:sp>
      <p:sp>
        <p:nvSpPr>
          <p:cNvPr id="8" name="object 8"/>
          <p:cNvSpPr txBox="1"/>
          <p:nvPr/>
        </p:nvSpPr>
        <p:spPr>
          <a:xfrm>
            <a:off x="6474903" y="1700857"/>
            <a:ext cx="4335780" cy="2794355"/>
          </a:xfrm>
          <a:prstGeom prst="rect">
            <a:avLst/>
          </a:prstGeom>
        </p:spPr>
        <p:txBody>
          <a:bodyPr vert="horz" wrap="square" lIns="0" tIns="153670" rIns="0" bIns="0" rtlCol="0">
            <a:spAutoFit/>
          </a:bodyPr>
          <a:lstStyle/>
          <a:p>
            <a:pPr marL="12700">
              <a:lnSpc>
                <a:spcPct val="100000"/>
              </a:lnSpc>
              <a:spcBef>
                <a:spcPts val="1210"/>
              </a:spcBef>
              <a:buClr>
                <a:srgbClr val="084B9C"/>
              </a:buClr>
              <a:buSzPct val="92000"/>
              <a:tabLst>
                <a:tab pos="371475" algn="l"/>
              </a:tabLst>
            </a:pPr>
            <a:r>
              <a:rPr lang="en-GB" sz="2400" b="0" spc="-10" dirty="0">
                <a:solidFill>
                  <a:srgbClr val="016EBD"/>
                </a:solidFill>
                <a:latin typeface="Arial"/>
                <a:cs typeface="Arial"/>
              </a:rPr>
              <a:t>DON’T </a:t>
            </a:r>
          </a:p>
          <a:p>
            <a:pPr marL="371475" indent="-358775">
              <a:lnSpc>
                <a:spcPct val="100000"/>
              </a:lnSpc>
              <a:spcBef>
                <a:spcPts val="1210"/>
              </a:spcBef>
              <a:buClr>
                <a:srgbClr val="084B9C"/>
              </a:buClr>
              <a:buSzPct val="92000"/>
              <a:buChar char="►"/>
              <a:tabLst>
                <a:tab pos="371475" algn="l"/>
              </a:tabLst>
            </a:pPr>
            <a:r>
              <a:rPr sz="2000" spc="70" dirty="0">
                <a:solidFill>
                  <a:srgbClr val="3F3D3F"/>
                </a:solidFill>
                <a:latin typeface="Arial"/>
                <a:cs typeface="Arial"/>
              </a:rPr>
              <a:t>Use</a:t>
            </a:r>
            <a:r>
              <a:rPr sz="2000" spc="40" dirty="0">
                <a:solidFill>
                  <a:srgbClr val="3F3D3F"/>
                </a:solidFill>
                <a:latin typeface="Arial"/>
                <a:cs typeface="Arial"/>
              </a:rPr>
              <a:t> </a:t>
            </a:r>
            <a:r>
              <a:rPr sz="2000" spc="65" dirty="0">
                <a:solidFill>
                  <a:srgbClr val="3F3D3F"/>
                </a:solidFill>
                <a:latin typeface="Arial"/>
                <a:cs typeface="Arial"/>
              </a:rPr>
              <a:t>the</a:t>
            </a:r>
            <a:r>
              <a:rPr sz="2000" spc="50" dirty="0">
                <a:solidFill>
                  <a:srgbClr val="3F3D3F"/>
                </a:solidFill>
                <a:latin typeface="Arial"/>
                <a:cs typeface="Arial"/>
              </a:rPr>
              <a:t> </a:t>
            </a:r>
            <a:r>
              <a:rPr sz="2000" dirty="0">
                <a:solidFill>
                  <a:srgbClr val="3F3D3F"/>
                </a:solidFill>
                <a:latin typeface="Arial"/>
                <a:cs typeface="Arial"/>
              </a:rPr>
              <a:t>word</a:t>
            </a:r>
            <a:r>
              <a:rPr sz="2000" spc="229" dirty="0">
                <a:solidFill>
                  <a:srgbClr val="3F3D3F"/>
                </a:solidFill>
                <a:latin typeface="Arial"/>
                <a:cs typeface="Arial"/>
              </a:rPr>
              <a:t> </a:t>
            </a:r>
            <a:r>
              <a:rPr sz="2000" spc="-10" dirty="0">
                <a:solidFill>
                  <a:srgbClr val="3F3D3F"/>
                </a:solidFill>
                <a:latin typeface="Arial"/>
                <a:cs typeface="Arial"/>
              </a:rPr>
              <a:t>'but'</a:t>
            </a:r>
            <a:endParaRPr sz="2000" dirty="0">
              <a:latin typeface="Arial"/>
              <a:cs typeface="Arial"/>
            </a:endParaRPr>
          </a:p>
          <a:p>
            <a:pPr marL="371475" indent="-358775">
              <a:lnSpc>
                <a:spcPct val="100000"/>
              </a:lnSpc>
              <a:spcBef>
                <a:spcPts val="1115"/>
              </a:spcBef>
              <a:buClr>
                <a:srgbClr val="084B9C"/>
              </a:buClr>
              <a:buSzPct val="92000"/>
              <a:buChar char="►"/>
              <a:tabLst>
                <a:tab pos="371475" algn="l"/>
              </a:tabLst>
            </a:pPr>
            <a:r>
              <a:rPr sz="2000" spc="70" dirty="0">
                <a:solidFill>
                  <a:srgbClr val="3F3D3F"/>
                </a:solidFill>
                <a:latin typeface="Arial"/>
                <a:cs typeface="Arial"/>
              </a:rPr>
              <a:t>Use</a:t>
            </a:r>
            <a:r>
              <a:rPr sz="2000" spc="130" dirty="0">
                <a:solidFill>
                  <a:srgbClr val="3F3D3F"/>
                </a:solidFill>
                <a:latin typeface="Arial"/>
                <a:cs typeface="Arial"/>
              </a:rPr>
              <a:t> </a:t>
            </a:r>
            <a:r>
              <a:rPr sz="2000" dirty="0">
                <a:solidFill>
                  <a:srgbClr val="3F3D3F"/>
                </a:solidFill>
                <a:latin typeface="Arial"/>
                <a:cs typeface="Arial"/>
              </a:rPr>
              <a:t>negative</a:t>
            </a:r>
            <a:r>
              <a:rPr sz="2000" spc="315" dirty="0">
                <a:solidFill>
                  <a:srgbClr val="3F3D3F"/>
                </a:solidFill>
                <a:latin typeface="Arial"/>
                <a:cs typeface="Arial"/>
              </a:rPr>
              <a:t> </a:t>
            </a:r>
            <a:r>
              <a:rPr sz="2000" spc="-10" dirty="0">
                <a:solidFill>
                  <a:srgbClr val="3F3D3F"/>
                </a:solidFill>
                <a:latin typeface="Arial"/>
                <a:cs typeface="Arial"/>
              </a:rPr>
              <a:t>language</a:t>
            </a:r>
            <a:endParaRPr sz="2000" dirty="0">
              <a:latin typeface="Arial"/>
              <a:cs typeface="Arial"/>
            </a:endParaRPr>
          </a:p>
          <a:p>
            <a:pPr marL="374650" indent="-361950">
              <a:lnSpc>
                <a:spcPct val="100000"/>
              </a:lnSpc>
              <a:spcBef>
                <a:spcPts val="1115"/>
              </a:spcBef>
              <a:buClr>
                <a:srgbClr val="084B9C"/>
              </a:buClr>
              <a:buSzPct val="92000"/>
              <a:buChar char="►"/>
              <a:tabLst>
                <a:tab pos="374650" algn="l"/>
                <a:tab pos="1922780" algn="l"/>
              </a:tabLst>
            </a:pPr>
            <a:r>
              <a:rPr sz="2000" dirty="0" err="1">
                <a:solidFill>
                  <a:srgbClr val="3F3D3F"/>
                </a:solidFill>
                <a:latin typeface="Arial"/>
                <a:cs typeface="Arial"/>
              </a:rPr>
              <a:t>Criticise</a:t>
            </a:r>
            <a:r>
              <a:rPr lang="en-GB" sz="2000" dirty="0">
                <a:solidFill>
                  <a:srgbClr val="3F3D3F"/>
                </a:solidFill>
                <a:latin typeface="Arial"/>
                <a:cs typeface="Arial"/>
              </a:rPr>
              <a:t> </a:t>
            </a:r>
            <a:r>
              <a:rPr lang="en-US" sz="2000" spc="-50" dirty="0">
                <a:solidFill>
                  <a:srgbClr val="3F3D3F"/>
                </a:solidFill>
                <a:latin typeface="Arial"/>
                <a:cs typeface="Arial"/>
              </a:rPr>
              <a:t>- </a:t>
            </a:r>
            <a:r>
              <a:rPr sz="2000" spc="65" dirty="0">
                <a:solidFill>
                  <a:srgbClr val="3F3D3F"/>
                </a:solidFill>
                <a:latin typeface="Arial"/>
                <a:cs typeface="Arial"/>
              </a:rPr>
              <a:t>be</a:t>
            </a:r>
            <a:r>
              <a:rPr sz="2000" dirty="0">
                <a:solidFill>
                  <a:srgbClr val="3F3D3F"/>
                </a:solidFill>
                <a:latin typeface="Arial"/>
                <a:cs typeface="Arial"/>
              </a:rPr>
              <a:t> </a:t>
            </a:r>
            <a:r>
              <a:rPr sz="2000" spc="-10" dirty="0">
                <a:solidFill>
                  <a:srgbClr val="3F3D3F"/>
                </a:solidFill>
                <a:latin typeface="Arial"/>
                <a:cs typeface="Arial"/>
              </a:rPr>
              <a:t>constructive</a:t>
            </a:r>
            <a:endParaRPr sz="2000" dirty="0">
              <a:latin typeface="Arial"/>
              <a:cs typeface="Arial"/>
            </a:endParaRPr>
          </a:p>
          <a:p>
            <a:pPr marL="373380" indent="-360680">
              <a:lnSpc>
                <a:spcPct val="100000"/>
              </a:lnSpc>
              <a:spcBef>
                <a:spcPts val="1170"/>
              </a:spcBef>
              <a:buClr>
                <a:srgbClr val="084B9C"/>
              </a:buClr>
              <a:buSzPct val="92000"/>
              <a:buChar char="►"/>
              <a:tabLst>
                <a:tab pos="373380" algn="l"/>
                <a:tab pos="2348865" algn="l"/>
              </a:tabLst>
            </a:pPr>
            <a:r>
              <a:rPr sz="2000" dirty="0" err="1">
                <a:solidFill>
                  <a:srgbClr val="3F3D3F"/>
                </a:solidFill>
                <a:latin typeface="Arial"/>
                <a:cs typeface="Arial"/>
              </a:rPr>
              <a:t>Generalise</a:t>
            </a:r>
            <a:r>
              <a:rPr lang="en-GB" sz="2000" dirty="0">
                <a:solidFill>
                  <a:srgbClr val="3F3D3F"/>
                </a:solidFill>
                <a:latin typeface="Arial"/>
                <a:cs typeface="Arial"/>
              </a:rPr>
              <a:t> </a:t>
            </a:r>
            <a:r>
              <a:rPr lang="en-US" sz="2000" spc="375" dirty="0">
                <a:solidFill>
                  <a:srgbClr val="3F3D3F"/>
                </a:solidFill>
                <a:latin typeface="Arial"/>
                <a:cs typeface="Arial"/>
              </a:rPr>
              <a:t>-</a:t>
            </a:r>
            <a:r>
              <a:rPr sz="2000" spc="65" dirty="0">
                <a:solidFill>
                  <a:srgbClr val="3F3D3F"/>
                </a:solidFill>
                <a:latin typeface="Arial"/>
                <a:cs typeface="Arial"/>
              </a:rPr>
              <a:t>be</a:t>
            </a:r>
            <a:r>
              <a:rPr sz="2000" spc="20" dirty="0">
                <a:solidFill>
                  <a:srgbClr val="3F3D3F"/>
                </a:solidFill>
                <a:latin typeface="Arial"/>
                <a:cs typeface="Arial"/>
              </a:rPr>
              <a:t> </a:t>
            </a:r>
            <a:r>
              <a:rPr sz="2000" spc="-10" dirty="0">
                <a:solidFill>
                  <a:srgbClr val="3F3D3F"/>
                </a:solidFill>
                <a:latin typeface="Arial"/>
                <a:cs typeface="Arial"/>
              </a:rPr>
              <a:t>specific</a:t>
            </a:r>
            <a:endParaRPr sz="2000" dirty="0">
              <a:latin typeface="Arial"/>
              <a:cs typeface="Arial"/>
            </a:endParaRPr>
          </a:p>
          <a:p>
            <a:pPr marL="376555" indent="-363855">
              <a:lnSpc>
                <a:spcPct val="100000"/>
              </a:lnSpc>
              <a:spcBef>
                <a:spcPts val="1115"/>
              </a:spcBef>
              <a:buClr>
                <a:srgbClr val="084B9C"/>
              </a:buClr>
              <a:buSzPct val="92000"/>
              <a:buChar char="►"/>
              <a:tabLst>
                <a:tab pos="376555" algn="l"/>
              </a:tabLst>
            </a:pPr>
            <a:r>
              <a:rPr sz="2000" dirty="0">
                <a:solidFill>
                  <a:srgbClr val="3F3D3F"/>
                </a:solidFill>
                <a:latin typeface="Arial"/>
                <a:cs typeface="Arial"/>
              </a:rPr>
              <a:t>Try</a:t>
            </a:r>
            <a:r>
              <a:rPr sz="2000" spc="35" dirty="0">
                <a:solidFill>
                  <a:srgbClr val="3F3D3F"/>
                </a:solidFill>
                <a:latin typeface="Arial"/>
                <a:cs typeface="Arial"/>
              </a:rPr>
              <a:t> </a:t>
            </a:r>
            <a:r>
              <a:rPr sz="2000" spc="60" dirty="0">
                <a:solidFill>
                  <a:srgbClr val="3F3D3F"/>
                </a:solidFill>
                <a:latin typeface="Arial"/>
                <a:cs typeface="Arial"/>
              </a:rPr>
              <a:t>to</a:t>
            </a:r>
            <a:r>
              <a:rPr sz="2000" dirty="0">
                <a:solidFill>
                  <a:srgbClr val="3F3D3F"/>
                </a:solidFill>
                <a:latin typeface="Arial"/>
                <a:cs typeface="Arial"/>
              </a:rPr>
              <a:t> </a:t>
            </a:r>
            <a:r>
              <a:rPr sz="2000" spc="50" dirty="0">
                <a:solidFill>
                  <a:srgbClr val="3F3D3F"/>
                </a:solidFill>
                <a:latin typeface="Arial"/>
                <a:cs typeface="Arial"/>
              </a:rPr>
              <a:t>change</a:t>
            </a:r>
            <a:r>
              <a:rPr sz="2000" spc="70" dirty="0">
                <a:solidFill>
                  <a:srgbClr val="3F3D3F"/>
                </a:solidFill>
                <a:latin typeface="Arial"/>
                <a:cs typeface="Arial"/>
              </a:rPr>
              <a:t> </a:t>
            </a:r>
            <a:r>
              <a:rPr sz="2000" spc="-10" dirty="0">
                <a:solidFill>
                  <a:srgbClr val="3F3D3F"/>
                </a:solidFill>
                <a:latin typeface="Arial"/>
                <a:cs typeface="Arial"/>
              </a:rPr>
              <a:t>personalities</a:t>
            </a:r>
            <a:endParaRPr sz="2000" dirty="0">
              <a:latin typeface="Arial"/>
              <a:cs typeface="Arial"/>
            </a:endParaRPr>
          </a:p>
        </p:txBody>
      </p:sp>
      <p:sp>
        <p:nvSpPr>
          <p:cNvPr id="16" name="Rectangle 15">
            <a:extLst>
              <a:ext uri="{FF2B5EF4-FFF2-40B4-BE49-F238E27FC236}">
                <a16:creationId xmlns:a16="http://schemas.microsoft.com/office/drawing/2014/main" id="{74A6BE21-540E-48A9-96CB-6D711485C67F}"/>
              </a:ext>
            </a:extLst>
          </p:cNvPr>
          <p:cNvSpPr/>
          <p:nvPr/>
        </p:nvSpPr>
        <p:spPr>
          <a:xfrm>
            <a:off x="1295400" y="863495"/>
            <a:ext cx="9601200" cy="5961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3200" b="1">
                <a:solidFill>
                  <a:schemeClr val="tx2">
                    <a:lumMod val="75000"/>
                    <a:lumOff val="25000"/>
                  </a:schemeClr>
                </a:solidFill>
                <a:latin typeface="Arial" panose="020B0604020202020204" pitchFamily="34" charset="0"/>
                <a:cs typeface="Arial" panose="020B0604020202020204" pitchFamily="34" charset="0"/>
              </a:rPr>
              <a:t>Giving Effective Feedback</a:t>
            </a:r>
            <a:endParaRPr lang="en-GB" sz="3200" b="1">
              <a:solidFill>
                <a:schemeClr val="tx2">
                  <a:lumMod val="75000"/>
                  <a:lumOff val="2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CF39-AE05-ABE3-4E8D-BCC59B581188}"/>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87D54DD2-F508-8DD6-BA3C-36CD8126C5DF}"/>
              </a:ext>
            </a:extLst>
          </p:cNvPr>
          <p:cNvSpPr/>
          <p:nvPr/>
        </p:nvSpPr>
        <p:spPr>
          <a:xfrm>
            <a:off x="838200" y="493296"/>
            <a:ext cx="9067800" cy="99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sz="3200" b="1">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43D7174-2CB3-B1E8-80F3-BF66D0EDCD4A}"/>
              </a:ext>
            </a:extLst>
          </p:cNvPr>
          <p:cNvSpPr/>
          <p:nvPr/>
        </p:nvSpPr>
        <p:spPr>
          <a:xfrm>
            <a:off x="1284222" y="2043148"/>
            <a:ext cx="9365381" cy="33014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endParaRPr lang="en-GB" sz="2400" dirty="0">
              <a:solidFill>
                <a:schemeClr val="tx1"/>
              </a:solidFill>
              <a:latin typeface="Arial" panose="020B0604020202020204" pitchFamily="34" charset="0"/>
              <a:cs typeface="Arial" panose="020B0604020202020204" pitchFamily="34" charset="0"/>
            </a:endParaRP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endParaRPr lang="en-GB" sz="2400" dirty="0">
              <a:solidFill>
                <a:schemeClr val="tx1"/>
              </a:solidFill>
              <a:latin typeface="Arial" panose="020B0604020202020204" pitchFamily="34" charset="0"/>
              <a:cs typeface="Arial" panose="020B0604020202020204" pitchFamily="34" charset="0"/>
            </a:endParaRP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endParaRPr lang="en-GB" sz="2400" dirty="0">
              <a:solidFill>
                <a:schemeClr val="tx1"/>
              </a:solidFill>
              <a:latin typeface="Arial" panose="020B0604020202020204" pitchFamily="34" charset="0"/>
              <a:cs typeface="Arial" panose="020B0604020202020204" pitchFamily="34" charset="0"/>
            </a:endParaRP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endParaRPr lang="en-GB" sz="2400" dirty="0">
              <a:solidFill>
                <a:schemeClr val="tx1"/>
              </a:solidFill>
              <a:latin typeface="Arial" panose="020B0604020202020204" pitchFamily="34" charset="0"/>
              <a:cs typeface="Arial" panose="020B0604020202020204" pitchFamily="34" charset="0"/>
            </a:endParaRP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endParaRPr lang="en-GB" sz="2400" dirty="0">
              <a:solidFill>
                <a:schemeClr val="tx1"/>
              </a:solidFill>
              <a:latin typeface="Arial" panose="020B0604020202020204" pitchFamily="34" charset="0"/>
              <a:cs typeface="Arial" panose="020B0604020202020204" pitchFamily="34" charset="0"/>
            </a:endParaRPr>
          </a:p>
          <a:p>
            <a:pPr marL="0" lvl="1">
              <a:lnSpc>
                <a:spcPct val="115000"/>
              </a:lnSpc>
              <a:spcAft>
                <a:spcPts val="300"/>
              </a:spcAft>
              <a:buClr>
                <a:schemeClr val="tx2">
                  <a:lumMod val="75000"/>
                  <a:lumOff val="25000"/>
                </a:schemeClr>
              </a:buClr>
              <a:tabLst>
                <a:tab pos="772795" algn="l"/>
                <a:tab pos="914400" algn="l"/>
                <a:tab pos="2310765" algn="l"/>
              </a:tabLst>
            </a:pPr>
            <a:endParaRPr lang="en-GB" sz="2400" dirty="0">
              <a:solidFill>
                <a:schemeClr val="tx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9DD2CE5-FC19-CC1D-DD21-61970AAB45A3}"/>
              </a:ext>
            </a:extLst>
          </p:cNvPr>
          <p:cNvSpPr/>
          <p:nvPr/>
        </p:nvSpPr>
        <p:spPr>
          <a:xfrm>
            <a:off x="1284222" y="877902"/>
            <a:ext cx="7815713" cy="5892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000" b="1" kern="0" spc="60" dirty="0">
                <a:solidFill>
                  <a:schemeClr val="tx2">
                    <a:lumMod val="75000"/>
                    <a:lumOff val="25000"/>
                  </a:schemeClr>
                </a:solidFill>
                <a:effectLst/>
                <a:latin typeface="Arial" panose="020B0604020202020204" pitchFamily="34" charset="0"/>
                <a:ea typeface="Times New Roman" panose="02020603050405020304" pitchFamily="18" charset="0"/>
                <a:cs typeface="Times New Roman" panose="02020603050405020304" pitchFamily="18" charset="0"/>
              </a:rPr>
              <a:t>Activity 1</a:t>
            </a:r>
            <a:r>
              <a:rPr lang="en-GB" sz="3000" b="1" kern="0" spc="60" dirty="0">
                <a:solidFill>
                  <a:schemeClr val="tx2">
                    <a:lumMod val="75000"/>
                    <a:lumOff val="25000"/>
                  </a:schemeClr>
                </a:solidFill>
                <a:latin typeface="Arial" panose="020B0604020202020204" pitchFamily="34" charset="0"/>
                <a:ea typeface="Times New Roman" panose="02020603050405020304" pitchFamily="18" charset="0"/>
                <a:cs typeface="Times New Roman" panose="02020603050405020304" pitchFamily="18" charset="0"/>
              </a:rPr>
              <a:t>3</a:t>
            </a:r>
            <a:r>
              <a:rPr lang="en-GB" sz="3000" b="1" kern="0" spc="60" dirty="0">
                <a:solidFill>
                  <a:schemeClr val="tx2">
                    <a:lumMod val="75000"/>
                    <a:lumOff val="25000"/>
                  </a:schemeClr>
                </a:solidFill>
                <a:effectLst/>
                <a:latin typeface="Arial" panose="020B0604020202020204" pitchFamily="34" charset="0"/>
                <a:ea typeface="Times New Roman" panose="02020603050405020304" pitchFamily="18" charset="0"/>
                <a:cs typeface="Times New Roman" panose="02020603050405020304" pitchFamily="18" charset="0"/>
              </a:rPr>
              <a:t>: Underperformance</a:t>
            </a:r>
            <a:endParaRPr lang="en-GB" sz="3000" dirty="0">
              <a:solidFill>
                <a:schemeClr val="tx2">
                  <a:lumMod val="75000"/>
                  <a:lumOff val="25000"/>
                </a:schemeClr>
              </a:solidFill>
            </a:endParaRPr>
          </a:p>
        </p:txBody>
      </p:sp>
      <p:sp>
        <p:nvSpPr>
          <p:cNvPr id="5" name="Oval 4">
            <a:extLst>
              <a:ext uri="{FF2B5EF4-FFF2-40B4-BE49-F238E27FC236}">
                <a16:creationId xmlns:a16="http://schemas.microsoft.com/office/drawing/2014/main" id="{7C0EE761-66C8-22E1-C02C-5382A913C210}"/>
              </a:ext>
            </a:extLst>
          </p:cNvPr>
          <p:cNvSpPr/>
          <p:nvPr/>
        </p:nvSpPr>
        <p:spPr>
          <a:xfrm>
            <a:off x="1485358" y="2338879"/>
            <a:ext cx="4457359" cy="1971925"/>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nSpc>
                <a:spcPct val="115000"/>
              </a:lnSpc>
              <a:spcAft>
                <a:spcPts val="300"/>
              </a:spcAft>
              <a:buClr>
                <a:schemeClr val="tx2">
                  <a:lumMod val="75000"/>
                  <a:lumOff val="25000"/>
                </a:schemeClr>
              </a:buClr>
              <a:tabLst>
                <a:tab pos="772795" algn="l"/>
                <a:tab pos="914400" algn="l"/>
                <a:tab pos="2310765" algn="l"/>
              </a:tabLst>
            </a:pPr>
            <a:r>
              <a:rPr lang="en-GB" sz="2000" b="1" dirty="0">
                <a:solidFill>
                  <a:schemeClr val="tx1"/>
                </a:solidFill>
                <a:latin typeface="Arial" panose="020B0604020202020204" pitchFamily="34" charset="0"/>
                <a:cs typeface="Arial" panose="020B0604020202020204" pitchFamily="34" charset="0"/>
              </a:rPr>
              <a:t>How do you recognise underperformance in a student?</a:t>
            </a:r>
          </a:p>
        </p:txBody>
      </p:sp>
      <p:sp>
        <p:nvSpPr>
          <p:cNvPr id="6" name="Oval 5">
            <a:extLst>
              <a:ext uri="{FF2B5EF4-FFF2-40B4-BE49-F238E27FC236}">
                <a16:creationId xmlns:a16="http://schemas.microsoft.com/office/drawing/2014/main" id="{2C83CE65-3559-2D42-E2C7-B8D143A8E453}"/>
              </a:ext>
            </a:extLst>
          </p:cNvPr>
          <p:cNvSpPr/>
          <p:nvPr/>
        </p:nvSpPr>
        <p:spPr>
          <a:xfrm>
            <a:off x="4798830" y="3085608"/>
            <a:ext cx="4547190" cy="2067619"/>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nSpc>
                <a:spcPct val="115000"/>
              </a:lnSpc>
              <a:spcAft>
                <a:spcPts val="300"/>
              </a:spcAft>
              <a:buClr>
                <a:schemeClr val="tx2">
                  <a:lumMod val="75000"/>
                  <a:lumOff val="25000"/>
                </a:schemeClr>
              </a:buClr>
              <a:tabLst>
                <a:tab pos="772795" algn="l"/>
                <a:tab pos="914400" algn="l"/>
                <a:tab pos="2310765" algn="l"/>
              </a:tabLst>
            </a:pPr>
            <a:r>
              <a:rPr lang="en-GB" sz="2000" b="1" dirty="0">
                <a:solidFill>
                  <a:schemeClr val="tx1"/>
                </a:solidFill>
                <a:latin typeface="Arial" panose="020B0604020202020204" pitchFamily="34" charset="0"/>
                <a:cs typeface="Arial" panose="020B0604020202020204" pitchFamily="34" charset="0"/>
              </a:rPr>
              <a:t>What are some of the causes of underperformance?</a:t>
            </a:r>
          </a:p>
        </p:txBody>
      </p:sp>
    </p:spTree>
    <p:extLst>
      <p:ext uri="{BB962C8B-B14F-4D97-AF65-F5344CB8AC3E}">
        <p14:creationId xmlns:p14="http://schemas.microsoft.com/office/powerpoint/2010/main" val="2753551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15E22-A285-FE60-7A6A-85F4467EEBE7}"/>
              </a:ext>
            </a:extLst>
          </p:cNvPr>
          <p:cNvSpPr>
            <a:spLocks noGrp="1"/>
          </p:cNvSpPr>
          <p:nvPr>
            <p:ph type="title"/>
          </p:nvPr>
        </p:nvSpPr>
        <p:spPr/>
        <p:txBody>
          <a:bodyPr>
            <a:noAutofit/>
          </a:bodyPr>
          <a:lstStyle/>
          <a:p>
            <a:r>
              <a:rPr lang="en-US" sz="3000" dirty="0" err="1">
                <a:solidFill>
                  <a:schemeClr val="tx2">
                    <a:lumMod val="75000"/>
                    <a:lumOff val="25000"/>
                  </a:schemeClr>
                </a:solidFill>
                <a:latin typeface="Arial" panose="020B0604020202020204" pitchFamily="34" charset="0"/>
                <a:cs typeface="Arial" panose="020B0604020202020204" pitchFamily="34" charset="0"/>
              </a:rPr>
              <a:t>Recognising</a:t>
            </a:r>
            <a:r>
              <a:rPr lang="en-US" sz="3000" dirty="0">
                <a:solidFill>
                  <a:schemeClr val="tx2">
                    <a:lumMod val="75000"/>
                    <a:lumOff val="25000"/>
                  </a:schemeClr>
                </a:solidFill>
                <a:latin typeface="Arial" panose="020B0604020202020204" pitchFamily="34" charset="0"/>
                <a:cs typeface="Arial" panose="020B0604020202020204" pitchFamily="34" charset="0"/>
              </a:rPr>
              <a:t> Underperformance</a:t>
            </a:r>
            <a:endParaRPr lang="en-GB" sz="3000" dirty="0">
              <a:solidFill>
                <a:schemeClr val="tx2">
                  <a:lumMod val="75000"/>
                  <a:lumOff val="25000"/>
                </a:schemeClr>
              </a:solidFill>
              <a:latin typeface="Arial" panose="020B060402020202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08F7CB1E-E0EC-D9AF-78B5-BE50C0199F93}"/>
              </a:ext>
            </a:extLst>
          </p:cNvPr>
          <p:cNvGraphicFramePr/>
          <p:nvPr>
            <p:extLst>
              <p:ext uri="{D42A27DB-BD31-4B8C-83A1-F6EECF244321}">
                <p14:modId xmlns:p14="http://schemas.microsoft.com/office/powerpoint/2010/main" val="2530461861"/>
              </p:ext>
            </p:extLst>
          </p:nvPr>
        </p:nvGraphicFramePr>
        <p:xfrm>
          <a:off x="1515643" y="1501206"/>
          <a:ext cx="8182344" cy="4617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5069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10C7E3-481A-5375-A7D1-DDAEC8EC3B8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264BD536-9D12-149F-0FF2-827ED7ABD19E}"/>
              </a:ext>
            </a:extLst>
          </p:cNvPr>
          <p:cNvSpPr/>
          <p:nvPr/>
        </p:nvSpPr>
        <p:spPr>
          <a:xfrm>
            <a:off x="838200" y="493296"/>
            <a:ext cx="9067800" cy="99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sz="3200" b="1">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DC07B5C-5C08-3B04-B858-92F39C4D1189}"/>
              </a:ext>
            </a:extLst>
          </p:cNvPr>
          <p:cNvSpPr/>
          <p:nvPr/>
        </p:nvSpPr>
        <p:spPr>
          <a:xfrm>
            <a:off x="1343034" y="1647551"/>
            <a:ext cx="9596387" cy="46894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r>
              <a:rPr lang="en-GB" sz="2000" dirty="0">
                <a:solidFill>
                  <a:schemeClr val="tx1"/>
                </a:solidFill>
                <a:latin typeface="Arial"/>
                <a:cs typeface="Arial"/>
              </a:rPr>
              <a:t>Unclear expectations</a:t>
            </a: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r>
              <a:rPr lang="en-GB" sz="2000" dirty="0">
                <a:solidFill>
                  <a:schemeClr val="tx1"/>
                </a:solidFill>
                <a:latin typeface="Arial"/>
                <a:cs typeface="Arial"/>
              </a:rPr>
              <a:t>Insufficient support, including poor understanding of reasonable adjustments / neurodivergent condition(s) by the PS/PA</a:t>
            </a: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r>
              <a:rPr lang="en-GB" sz="2000" dirty="0">
                <a:solidFill>
                  <a:schemeClr val="tx1"/>
                </a:solidFill>
                <a:latin typeface="Arial"/>
                <a:cs typeface="Arial"/>
              </a:rPr>
              <a:t>Working relationships or culture of setting</a:t>
            </a: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r>
              <a:rPr lang="en-GB" sz="2000" dirty="0">
                <a:solidFill>
                  <a:schemeClr val="tx1"/>
                </a:solidFill>
                <a:latin typeface="Arial"/>
                <a:cs typeface="Arial"/>
              </a:rPr>
              <a:t>Lack of interest in setting / working environment</a:t>
            </a: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r>
              <a:rPr lang="en-GB" sz="2000" dirty="0">
                <a:solidFill>
                  <a:schemeClr val="tx1"/>
                </a:solidFill>
                <a:latin typeface="Arial"/>
                <a:cs typeface="Arial"/>
              </a:rPr>
              <a:t>Insufficient knowledge or skills</a:t>
            </a: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r>
              <a:rPr lang="en-GB" sz="2000" dirty="0">
                <a:solidFill>
                  <a:schemeClr val="tx1"/>
                </a:solidFill>
                <a:latin typeface="Arial"/>
                <a:cs typeface="Arial"/>
              </a:rPr>
              <a:t>Feelings of inadequacy and/or personal problems</a:t>
            </a: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r>
              <a:rPr lang="en-GB" sz="2000" dirty="0">
                <a:solidFill>
                  <a:schemeClr val="tx1"/>
                </a:solidFill>
                <a:latin typeface="Arial"/>
                <a:cs typeface="Arial"/>
              </a:rPr>
              <a:t>Poor communication</a:t>
            </a: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r>
              <a:rPr lang="en-GB" sz="2000" dirty="0">
                <a:solidFill>
                  <a:schemeClr val="tx1"/>
                </a:solidFill>
                <a:latin typeface="Arial"/>
                <a:cs typeface="Arial"/>
              </a:rPr>
              <a:t>Insufficient feedback</a:t>
            </a:r>
          </a:p>
        </p:txBody>
      </p:sp>
      <p:sp>
        <p:nvSpPr>
          <p:cNvPr id="3" name="Rectangle 2">
            <a:extLst>
              <a:ext uri="{FF2B5EF4-FFF2-40B4-BE49-F238E27FC236}">
                <a16:creationId xmlns:a16="http://schemas.microsoft.com/office/drawing/2014/main" id="{D63897D0-072E-2F93-6B5E-7919059E97D4}"/>
              </a:ext>
            </a:extLst>
          </p:cNvPr>
          <p:cNvSpPr/>
          <p:nvPr/>
        </p:nvSpPr>
        <p:spPr>
          <a:xfrm>
            <a:off x="1343034" y="833425"/>
            <a:ext cx="7141945" cy="7796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a:solidFill>
                  <a:schemeClr val="tx2">
                    <a:lumMod val="75000"/>
                    <a:lumOff val="25000"/>
                  </a:schemeClr>
                </a:solidFill>
                <a:latin typeface="Arial" panose="020B0604020202020204" pitchFamily="34" charset="0"/>
                <a:cs typeface="Arial" panose="020B0604020202020204" pitchFamily="34" charset="0"/>
              </a:rPr>
              <a:t>Causes of Underperformance</a:t>
            </a:r>
            <a:endParaRPr lang="en-GB" sz="3200" b="1">
              <a:solidFill>
                <a:schemeClr val="tx2">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5008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B49FD-C353-5AF4-4E95-323421194068}"/>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3C6DE02-495A-AF43-D9DA-2771C3E943A7}"/>
              </a:ext>
            </a:extLst>
          </p:cNvPr>
          <p:cNvSpPr/>
          <p:nvPr/>
        </p:nvSpPr>
        <p:spPr>
          <a:xfrm>
            <a:off x="838200" y="493296"/>
            <a:ext cx="9067800" cy="99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sz="3200" b="1">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89027E3-6F33-AC09-8DAF-A68E625400F5}"/>
              </a:ext>
            </a:extLst>
          </p:cNvPr>
          <p:cNvSpPr/>
          <p:nvPr/>
        </p:nvSpPr>
        <p:spPr>
          <a:xfrm>
            <a:off x="1304489" y="1859589"/>
            <a:ext cx="7311006" cy="34739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r>
              <a:rPr lang="en-GB" sz="2000" dirty="0">
                <a:solidFill>
                  <a:schemeClr val="tx1"/>
                </a:solidFill>
                <a:latin typeface="Arial" panose="020B0604020202020204" pitchFamily="34" charset="0"/>
                <a:cs typeface="Arial" panose="020B0604020202020204" pitchFamily="34" charset="0"/>
              </a:rPr>
              <a:t>As early as possible</a:t>
            </a: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r>
              <a:rPr lang="en-GB" sz="2000" dirty="0">
                <a:solidFill>
                  <a:schemeClr val="tx1"/>
                </a:solidFill>
                <a:latin typeface="Arial" panose="020B0604020202020204" pitchFamily="34" charset="0"/>
                <a:cs typeface="Arial" panose="020B0604020202020204" pitchFamily="34" charset="0"/>
              </a:rPr>
              <a:t>Giving feedback directly to student in private area</a:t>
            </a: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r>
              <a:rPr lang="en-GB" sz="2000" dirty="0">
                <a:solidFill>
                  <a:schemeClr val="tx1"/>
                </a:solidFill>
                <a:latin typeface="Arial" panose="020B0604020202020204" pitchFamily="34" charset="0"/>
                <a:cs typeface="Arial" panose="020B0604020202020204" pitchFamily="34" charset="0"/>
              </a:rPr>
              <a:t>Provide specific examples</a:t>
            </a: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r>
              <a:rPr lang="en-GB" sz="2000" dirty="0">
                <a:solidFill>
                  <a:schemeClr val="tx1"/>
                </a:solidFill>
                <a:latin typeface="Arial" panose="020B0604020202020204" pitchFamily="34" charset="0"/>
                <a:cs typeface="Arial" panose="020B0604020202020204" pitchFamily="34" charset="0"/>
              </a:rPr>
              <a:t>Consider areas for improvement</a:t>
            </a: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r>
              <a:rPr lang="en-GB" sz="2000" dirty="0">
                <a:solidFill>
                  <a:schemeClr val="tx1"/>
                </a:solidFill>
                <a:latin typeface="Arial" panose="020B0604020202020204" pitchFamily="34" charset="0"/>
                <a:cs typeface="Arial" panose="020B0604020202020204" pitchFamily="34" charset="0"/>
              </a:rPr>
              <a:t>Identify actions and timeframes</a:t>
            </a: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r>
              <a:rPr lang="en-GB" sz="2000" dirty="0">
                <a:solidFill>
                  <a:schemeClr val="tx1"/>
                </a:solidFill>
                <a:latin typeface="Arial" panose="020B0604020202020204" pitchFamily="34" charset="0"/>
                <a:cs typeface="Arial" panose="020B0604020202020204" pitchFamily="34" charset="0"/>
              </a:rPr>
              <a:t>Gain commitment from the student</a:t>
            </a: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r>
              <a:rPr lang="en-GB" sz="2000" dirty="0">
                <a:solidFill>
                  <a:schemeClr val="tx1"/>
                </a:solidFill>
                <a:latin typeface="Arial" panose="020B0604020202020204" pitchFamily="34" charset="0"/>
                <a:cs typeface="Arial" panose="020B0604020202020204" pitchFamily="34" charset="0"/>
              </a:rPr>
              <a:t>Coach and support student</a:t>
            </a:r>
          </a:p>
        </p:txBody>
      </p:sp>
      <p:sp>
        <p:nvSpPr>
          <p:cNvPr id="3" name="Rectangle 2">
            <a:extLst>
              <a:ext uri="{FF2B5EF4-FFF2-40B4-BE49-F238E27FC236}">
                <a16:creationId xmlns:a16="http://schemas.microsoft.com/office/drawing/2014/main" id="{DD78670E-3CC2-C67A-67D6-BD06B67055F4}"/>
              </a:ext>
            </a:extLst>
          </p:cNvPr>
          <p:cNvSpPr/>
          <p:nvPr/>
        </p:nvSpPr>
        <p:spPr>
          <a:xfrm>
            <a:off x="1304488" y="868989"/>
            <a:ext cx="7108257" cy="6243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lumMod val="75000"/>
                    <a:lumOff val="25000"/>
                  </a:schemeClr>
                </a:solidFill>
                <a:latin typeface="Arial" panose="020B0604020202020204" pitchFamily="34" charset="0"/>
                <a:cs typeface="Arial" panose="020B0604020202020204" pitchFamily="34" charset="0"/>
              </a:rPr>
              <a:t>Addressing Problems</a:t>
            </a:r>
            <a:endParaRPr lang="en-GB" sz="3000" b="1" dirty="0">
              <a:solidFill>
                <a:schemeClr val="tx2">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5203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C6DA6-7BC6-2779-51CE-35DE3D3DA93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CEE7277D-7524-B9D0-4E63-198F469831AC}"/>
              </a:ext>
            </a:extLst>
          </p:cNvPr>
          <p:cNvSpPr/>
          <p:nvPr/>
        </p:nvSpPr>
        <p:spPr>
          <a:xfrm>
            <a:off x="838200" y="493296"/>
            <a:ext cx="9067800" cy="99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sz="3200" b="1">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6F206A2-CA0D-85D6-8247-67F7C3C24648}"/>
              </a:ext>
            </a:extLst>
          </p:cNvPr>
          <p:cNvSpPr/>
          <p:nvPr/>
        </p:nvSpPr>
        <p:spPr>
          <a:xfrm>
            <a:off x="1295517" y="874646"/>
            <a:ext cx="6400800" cy="6092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lumMod val="75000"/>
                    <a:lumOff val="25000"/>
                  </a:schemeClr>
                </a:solidFill>
                <a:latin typeface="Arial" panose="020B0604020202020204" pitchFamily="34" charset="0"/>
                <a:cs typeface="Arial" panose="020B0604020202020204" pitchFamily="34" charset="0"/>
              </a:rPr>
              <a:t>Action Planning</a:t>
            </a:r>
            <a:endParaRPr lang="en-GB" sz="3000" b="1"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3B9EE20-0F78-1EAF-04C4-2A7A3D795EA1}"/>
              </a:ext>
            </a:extLst>
          </p:cNvPr>
          <p:cNvSpPr txBox="1"/>
          <p:nvPr/>
        </p:nvSpPr>
        <p:spPr>
          <a:xfrm>
            <a:off x="1295517" y="1483896"/>
            <a:ext cx="9526281" cy="4569649"/>
          </a:xfrm>
          <a:prstGeom prst="rect">
            <a:avLst/>
          </a:prstGeom>
          <a:noFill/>
        </p:spPr>
        <p:txBody>
          <a:bodyPr wrap="square">
            <a:spAutoFit/>
          </a:bodyPr>
          <a:lstStyle/>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r>
              <a:rPr lang="en-US" sz="2000" dirty="0">
                <a:latin typeface="Arial" panose="020B0604020202020204" pitchFamily="34" charset="0"/>
                <a:cs typeface="Arial" panose="020B0604020202020204" pitchFamily="34" charset="0"/>
              </a:rPr>
              <a:t>An action plan must be completed by the practice assessor if there is cause for concern in relation to the student’s performance</a:t>
            </a: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r>
              <a:rPr lang="en-US" sz="2000" dirty="0">
                <a:latin typeface="Arial" panose="020B0604020202020204" pitchFamily="34" charset="0"/>
                <a:cs typeface="Arial" panose="020B0604020202020204" pitchFamily="34" charset="0"/>
              </a:rPr>
              <a:t>The practice assessor must liaise with the academic assessor</a:t>
            </a: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r>
              <a:rPr lang="en-US" sz="2000" dirty="0">
                <a:latin typeface="Arial" panose="020B0604020202020204" pitchFamily="34" charset="0"/>
                <a:cs typeface="Arial" panose="020B0604020202020204" pitchFamily="34" charset="0"/>
              </a:rPr>
              <a:t>The action plan meeting must include the student, the PA and, ideally, the AA, and the practice supervisor who will be supporting the student to achieve the objectives set </a:t>
            </a: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r>
              <a:rPr lang="en-US" sz="2000" dirty="0">
                <a:latin typeface="Arial" panose="020B0604020202020204" pitchFamily="34" charset="0"/>
                <a:cs typeface="Arial" panose="020B0604020202020204" pitchFamily="34" charset="0"/>
              </a:rPr>
              <a:t>The action plan must be captured in the student assessment document (or online tool)</a:t>
            </a: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r>
              <a:rPr lang="en-US" sz="2000" dirty="0">
                <a:latin typeface="Arial" panose="020B0604020202020204" pitchFamily="34" charset="0"/>
                <a:cs typeface="Arial" panose="020B0604020202020204" pitchFamily="34" charset="0"/>
              </a:rPr>
              <a:t>The practice assessor is responsible for reviewing progress and ensuring support and learning is provided to the student</a:t>
            </a: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r>
              <a:rPr lang="en-US" sz="2000" dirty="0">
                <a:latin typeface="Arial" panose="020B0604020202020204" pitchFamily="34" charset="0"/>
                <a:cs typeface="Arial" panose="020B0604020202020204" pitchFamily="34" charset="0"/>
              </a:rPr>
              <a:t>After the agreed time has elapsed the practice assessor must assess progress and complete the relevant review form. </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3224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2FCC-48FA-FE72-51CA-ABD32BDFD20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A00AC3C-05A2-FA15-BAD6-D2896BCBEC06}"/>
              </a:ext>
            </a:extLst>
          </p:cNvPr>
          <p:cNvSpPr/>
          <p:nvPr/>
        </p:nvSpPr>
        <p:spPr>
          <a:xfrm>
            <a:off x="838200" y="493296"/>
            <a:ext cx="9067800" cy="99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sz="3200" b="1">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F2A8C1C-A11B-65BC-8B3E-DC0073A8A355}"/>
              </a:ext>
            </a:extLst>
          </p:cNvPr>
          <p:cNvSpPr/>
          <p:nvPr/>
        </p:nvSpPr>
        <p:spPr>
          <a:xfrm>
            <a:off x="1321226" y="881767"/>
            <a:ext cx="6941574" cy="5602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lumMod val="75000"/>
                    <a:lumOff val="25000"/>
                  </a:schemeClr>
                </a:solidFill>
                <a:latin typeface="Arial" panose="020B0604020202020204" pitchFamily="34" charset="0"/>
                <a:cs typeface="Arial" panose="020B0604020202020204" pitchFamily="34" charset="0"/>
              </a:rPr>
              <a:t>Action Plan Template</a:t>
            </a:r>
            <a:endParaRPr lang="en-GB" sz="3000" b="1" dirty="0">
              <a:solidFill>
                <a:schemeClr val="tx2">
                  <a:lumMod val="75000"/>
                  <a:lumOff val="25000"/>
                </a:schemeClr>
              </a:solidFill>
              <a:latin typeface="Arial" panose="020B0604020202020204" pitchFamily="34" charset="0"/>
              <a:cs typeface="Arial" panose="020B0604020202020204" pitchFamily="34" charset="0"/>
            </a:endParaRPr>
          </a:p>
        </p:txBody>
      </p:sp>
      <p:pic>
        <p:nvPicPr>
          <p:cNvPr id="4" name="Picture 3" descr="A close-up of a document&#10;&#10;Description automatically generated">
            <a:extLst>
              <a:ext uri="{FF2B5EF4-FFF2-40B4-BE49-F238E27FC236}">
                <a16:creationId xmlns:a16="http://schemas.microsoft.com/office/drawing/2014/main" id="{B0BE2074-92BD-C66F-2C9B-3D0D5E04E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226" y="1601282"/>
            <a:ext cx="7366242" cy="43749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6780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C0C97-02B3-507B-D85B-57345C538207}"/>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EB3CE10-4182-32C8-9904-8D900EFE4604}"/>
              </a:ext>
            </a:extLst>
          </p:cNvPr>
          <p:cNvSpPr/>
          <p:nvPr/>
        </p:nvSpPr>
        <p:spPr>
          <a:xfrm>
            <a:off x="838200" y="493296"/>
            <a:ext cx="9067800" cy="99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sz="3200" b="1">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2759061-FAB3-9839-81A5-A6149A745FD2}"/>
              </a:ext>
            </a:extLst>
          </p:cNvPr>
          <p:cNvSpPr/>
          <p:nvPr/>
        </p:nvSpPr>
        <p:spPr>
          <a:xfrm>
            <a:off x="1331324" y="889233"/>
            <a:ext cx="7256206" cy="6114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lumMod val="75000"/>
                    <a:lumOff val="25000"/>
                  </a:schemeClr>
                </a:solidFill>
                <a:latin typeface="Arial" panose="020B0604020202020204" pitchFamily="34" charset="0"/>
                <a:cs typeface="Arial" panose="020B0604020202020204" pitchFamily="34" charset="0"/>
              </a:rPr>
              <a:t>Activity 14: Action Plan</a:t>
            </a:r>
            <a:endParaRPr lang="en-GB" sz="3000" b="1"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C547BEA-F90B-509F-F5C9-4C186AB9E30F}"/>
              </a:ext>
            </a:extLst>
          </p:cNvPr>
          <p:cNvSpPr/>
          <p:nvPr/>
        </p:nvSpPr>
        <p:spPr>
          <a:xfrm>
            <a:off x="1794933" y="2023762"/>
            <a:ext cx="8210303" cy="33404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Review the case study related to student nurse Lianne and develop an action plan to support her development and achievement of the identified proficiencies.</a:t>
            </a:r>
          </a:p>
          <a:p>
            <a:endParaRPr lang="en-US" sz="2400" dirty="0">
              <a:solidFill>
                <a:schemeClr val="tx1"/>
              </a:solidFill>
              <a:latin typeface="Arial" panose="020B0604020202020204" pitchFamily="34" charset="0"/>
              <a:cs typeface="Arial" panose="020B0604020202020204" pitchFamily="34" charset="0"/>
            </a:endParaRPr>
          </a:p>
          <a:p>
            <a:pPr algn="ctr">
              <a:lnSpc>
                <a:spcPct val="115000"/>
              </a:lnSpc>
              <a:spcAft>
                <a:spcPts val="800"/>
              </a:spcAft>
              <a:buNone/>
            </a:pPr>
            <a:endParaRPr lang="en-GB" sz="18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endParaRPr lang="en-US" sz="2400" dirty="0">
              <a:solidFill>
                <a:schemeClr val="tx1"/>
              </a:solidFill>
              <a:latin typeface="Arial" panose="020B0604020202020204" pitchFamily="34" charset="0"/>
              <a:cs typeface="Arial" panose="020B0604020202020204" pitchFamily="34" charset="0"/>
            </a:endParaRPr>
          </a:p>
          <a:p>
            <a:endParaRPr lang="en-US" sz="2400" dirty="0">
              <a:solidFill>
                <a:schemeClr val="tx1"/>
              </a:solidFill>
              <a:latin typeface="Arial" panose="020B0604020202020204" pitchFamily="34" charset="0"/>
              <a:cs typeface="Arial" panose="020B0604020202020204" pitchFamily="34" charset="0"/>
            </a:endParaRPr>
          </a:p>
          <a:p>
            <a:endParaRPr lang="en-GB"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233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84170-A368-90EE-AD4A-D1B9A2D7842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DA751D0-A4E1-09E9-4FD6-02977298784F}"/>
              </a:ext>
            </a:extLst>
          </p:cNvPr>
          <p:cNvSpPr/>
          <p:nvPr/>
        </p:nvSpPr>
        <p:spPr>
          <a:xfrm>
            <a:off x="1308100" y="895350"/>
            <a:ext cx="9220200" cy="939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lumMod val="75000"/>
                    <a:lumOff val="25000"/>
                  </a:schemeClr>
                </a:solidFill>
                <a:latin typeface="Arial" panose="020B0604020202020204" pitchFamily="34" charset="0"/>
                <a:cs typeface="Arial" panose="020B0604020202020204" pitchFamily="34" charset="0"/>
              </a:rPr>
              <a:t>NMC Standards for Education and Training</a:t>
            </a:r>
            <a:br>
              <a:rPr lang="en-US" sz="3000" b="1" dirty="0">
                <a:solidFill>
                  <a:schemeClr val="tx2">
                    <a:lumMod val="75000"/>
                    <a:lumOff val="25000"/>
                  </a:schemeClr>
                </a:solidFill>
                <a:latin typeface="Arial" panose="020B0604020202020204" pitchFamily="34" charset="0"/>
                <a:cs typeface="Arial" panose="020B0604020202020204" pitchFamily="34" charset="0"/>
              </a:rPr>
            </a:br>
            <a:r>
              <a:rPr lang="en-US" sz="3000" b="1" dirty="0">
                <a:solidFill>
                  <a:schemeClr val="tx2">
                    <a:lumMod val="75000"/>
                    <a:lumOff val="25000"/>
                  </a:schemeClr>
                </a:solidFill>
                <a:latin typeface="Arial" panose="020B0604020202020204" pitchFamily="34" charset="0"/>
                <a:cs typeface="Arial" panose="020B0604020202020204" pitchFamily="34" charset="0"/>
              </a:rPr>
              <a:t> </a:t>
            </a:r>
            <a:r>
              <a:rPr lang="en-US" sz="2800" b="1" dirty="0">
                <a:solidFill>
                  <a:schemeClr val="tx2">
                    <a:lumMod val="75000"/>
                    <a:lumOff val="25000"/>
                  </a:schemeClr>
                </a:solidFill>
                <a:latin typeface="Arial" panose="020B0604020202020204" pitchFamily="34" charset="0"/>
                <a:cs typeface="Arial" panose="020B0604020202020204" pitchFamily="34" charset="0"/>
              </a:rPr>
              <a:t>NMC 2018, Updated 2023</a:t>
            </a:r>
            <a:endParaRPr lang="en-GB" sz="2800"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FAFDD1C-FBF5-FF70-A77A-F7DBB265B599}"/>
              </a:ext>
            </a:extLst>
          </p:cNvPr>
          <p:cNvSpPr/>
          <p:nvPr/>
        </p:nvSpPr>
        <p:spPr>
          <a:xfrm>
            <a:off x="1308100" y="2082800"/>
            <a:ext cx="9486900" cy="34436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l">
              <a:buClr>
                <a:schemeClr val="tx2">
                  <a:lumMod val="75000"/>
                  <a:lumOff val="25000"/>
                </a:schemeClr>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Reflect the policies and processes that underpin the student journey from recruitment to registration  </a:t>
            </a:r>
          </a:p>
          <a:p>
            <a:pPr marL="342900" indent="-342900" algn="l">
              <a:buFont typeface="Wingdings" panose="05000000000000000000" pitchFamily="2" charset="2"/>
              <a:buChar char="Ø"/>
            </a:pPr>
            <a:endParaRPr lang="en-US" sz="2000" dirty="0">
              <a:solidFill>
                <a:schemeClr val="tx1"/>
              </a:solidFill>
              <a:latin typeface="Arial" panose="020B0604020202020204" pitchFamily="34" charset="0"/>
              <a:cs typeface="Arial" panose="020B0604020202020204" pitchFamily="34" charset="0"/>
            </a:endParaRPr>
          </a:p>
          <a:p>
            <a:pPr marL="342900" indent="-342900">
              <a:buClr>
                <a:schemeClr val="tx2">
                  <a:lumMod val="75000"/>
                  <a:lumOff val="25000"/>
                </a:schemeClr>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The Standards for Student Supervision and Assessment (SSSA) include the following (as introduced in the e-learning) are</a:t>
            </a:r>
          </a:p>
          <a:p>
            <a:pPr marL="800100" lvl="1" indent="-342900">
              <a:buFont typeface="Wingdings" panose="05000000000000000000" pitchFamily="2" charset="2"/>
              <a:buChar char="v"/>
            </a:pPr>
            <a:r>
              <a:rPr lang="en-US" sz="2000" b="1" dirty="0">
                <a:solidFill>
                  <a:schemeClr val="tx1"/>
                </a:solidFill>
                <a:latin typeface="Arial" panose="020B0604020202020204" pitchFamily="34" charset="0"/>
                <a:cs typeface="Arial" panose="020B0604020202020204" pitchFamily="34" charset="0"/>
              </a:rPr>
              <a:t>Effective Practice Learning </a:t>
            </a:r>
          </a:p>
          <a:p>
            <a:pPr marL="800100" lvl="1" indent="-342900">
              <a:buFont typeface="Wingdings" panose="05000000000000000000" pitchFamily="2" charset="2"/>
              <a:buChar char="v"/>
            </a:pPr>
            <a:r>
              <a:rPr lang="en-US" sz="2000" b="1" dirty="0">
                <a:solidFill>
                  <a:schemeClr val="tx1"/>
                </a:solidFill>
                <a:latin typeface="Arial" panose="020B0604020202020204" pitchFamily="34" charset="0"/>
                <a:cs typeface="Arial" panose="020B0604020202020204" pitchFamily="34" charset="0"/>
              </a:rPr>
              <a:t>Supervision of Students</a:t>
            </a:r>
          </a:p>
          <a:p>
            <a:pPr marL="800100" lvl="1" indent="-342900">
              <a:buFont typeface="Wingdings" panose="05000000000000000000" pitchFamily="2" charset="2"/>
              <a:buChar char="v"/>
            </a:pPr>
            <a:r>
              <a:rPr lang="en-US" sz="2000" b="1" dirty="0">
                <a:solidFill>
                  <a:schemeClr val="tx1"/>
                </a:solidFill>
                <a:latin typeface="Arial" panose="020B0604020202020204" pitchFamily="34" charset="0"/>
                <a:cs typeface="Arial" panose="020B0604020202020204" pitchFamily="34" charset="0"/>
              </a:rPr>
              <a:t>Assessment of Students and Confirmation of Proficiency</a:t>
            </a:r>
          </a:p>
          <a:p>
            <a:pPr algn="l"/>
            <a:endParaRPr lang="en-US" sz="2000" dirty="0">
              <a:solidFill>
                <a:schemeClr val="tx1"/>
              </a:solidFill>
              <a:latin typeface="Arial" panose="020B0604020202020204" pitchFamily="34" charset="0"/>
              <a:cs typeface="Arial" panose="020B0604020202020204" pitchFamily="34" charset="0"/>
            </a:endParaRPr>
          </a:p>
          <a:p>
            <a:pPr marL="342900" indent="-342900">
              <a:buClr>
                <a:schemeClr val="tx2">
                  <a:lumMod val="75000"/>
                  <a:lumOff val="25000"/>
                </a:schemeClr>
              </a:buClr>
              <a:buFont typeface="Arial" panose="020B0604020202020204" pitchFamily="34" charset="0"/>
              <a:buChar char="►"/>
            </a:pPr>
            <a:r>
              <a:rPr lang="en-US" sz="2000" dirty="0" err="1">
                <a:solidFill>
                  <a:schemeClr val="tx1"/>
                </a:solidFill>
                <a:latin typeface="Arial" panose="020B0604020202020204" pitchFamily="34" charset="0"/>
                <a:cs typeface="Arial" panose="020B0604020202020204" pitchFamily="34" charset="0"/>
              </a:rPr>
              <a:t>Programmes</a:t>
            </a:r>
            <a:r>
              <a:rPr lang="en-US" sz="2000" dirty="0">
                <a:solidFill>
                  <a:schemeClr val="tx1"/>
                </a:solidFill>
                <a:latin typeface="Arial" panose="020B0604020202020204" pitchFamily="34" charset="0"/>
                <a:cs typeface="Arial" panose="020B0604020202020204" pitchFamily="34" charset="0"/>
              </a:rPr>
              <a:t> include pre-registration nursing and midwifery, nursing associate and post registration </a:t>
            </a:r>
            <a:r>
              <a:rPr lang="en-US" sz="2000" dirty="0" err="1">
                <a:solidFill>
                  <a:schemeClr val="tx1"/>
                </a:solidFill>
                <a:latin typeface="Arial" panose="020B0604020202020204" pitchFamily="34" charset="0"/>
                <a:cs typeface="Arial" panose="020B0604020202020204" pitchFamily="34" charset="0"/>
              </a:rPr>
              <a:t>programmes</a:t>
            </a:r>
            <a:r>
              <a:rPr lang="en-US" sz="2000" dirty="0">
                <a:solidFill>
                  <a:schemeClr val="tx1"/>
                </a:solidFill>
                <a:latin typeface="Arial" panose="020B0604020202020204" pitchFamily="34" charset="0"/>
                <a:cs typeface="Arial" panose="020B0604020202020204" pitchFamily="34" charset="0"/>
              </a:rPr>
              <a:t>, for example non-medical prescribing and specialist community public health nurses (SCPHN)</a:t>
            </a:r>
          </a:p>
        </p:txBody>
      </p:sp>
    </p:spTree>
    <p:extLst>
      <p:ext uri="{BB962C8B-B14F-4D97-AF65-F5344CB8AC3E}">
        <p14:creationId xmlns:p14="http://schemas.microsoft.com/office/powerpoint/2010/main" val="2439540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B862F4-7780-686A-0BF9-B83D7FBD080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A9117F23-B31A-EE7B-5212-89CB5CC4B706}"/>
              </a:ext>
            </a:extLst>
          </p:cNvPr>
          <p:cNvSpPr/>
          <p:nvPr/>
        </p:nvSpPr>
        <p:spPr>
          <a:xfrm>
            <a:off x="838200" y="493296"/>
            <a:ext cx="9067800" cy="99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sz="3200" b="1">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BB38179-437D-6ED0-AAD2-818EE64D40FF}"/>
              </a:ext>
            </a:extLst>
          </p:cNvPr>
          <p:cNvSpPr/>
          <p:nvPr/>
        </p:nvSpPr>
        <p:spPr>
          <a:xfrm>
            <a:off x="1312922" y="845032"/>
            <a:ext cx="7108723" cy="5559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lumMod val="75000"/>
                    <a:lumOff val="25000"/>
                  </a:schemeClr>
                </a:solidFill>
                <a:latin typeface="Arial" panose="020B0604020202020204" pitchFamily="34" charset="0"/>
                <a:cs typeface="Arial" panose="020B0604020202020204" pitchFamily="34" charset="0"/>
              </a:rPr>
              <a:t>Example of Completed Action Plan</a:t>
            </a:r>
            <a:endParaRPr lang="en-GB" sz="3000" b="1" dirty="0">
              <a:solidFill>
                <a:schemeClr val="tx2">
                  <a:lumMod val="75000"/>
                  <a:lumOff val="25000"/>
                </a:schemeClr>
              </a:solidFill>
              <a:latin typeface="Arial" panose="020B0604020202020204" pitchFamily="34" charset="0"/>
              <a:cs typeface="Arial" panose="020B0604020202020204" pitchFamily="34" charset="0"/>
            </a:endParaRPr>
          </a:p>
        </p:txBody>
      </p:sp>
      <p:pic>
        <p:nvPicPr>
          <p:cNvPr id="4" name="Picture 3" descr="A close-up of a document&#10;&#10;AI-generated content may be incorrect.">
            <a:extLst>
              <a:ext uri="{FF2B5EF4-FFF2-40B4-BE49-F238E27FC236}">
                <a16:creationId xmlns:a16="http://schemas.microsoft.com/office/drawing/2014/main" id="{111E1773-5E56-3341-A5C3-4E3A51D14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922" y="1793383"/>
            <a:ext cx="8800562" cy="4219585"/>
          </a:xfrm>
          <a:prstGeom prst="rect">
            <a:avLst/>
          </a:prstGeom>
        </p:spPr>
      </p:pic>
    </p:spTree>
    <p:extLst>
      <p:ext uri="{BB962C8B-B14F-4D97-AF65-F5344CB8AC3E}">
        <p14:creationId xmlns:p14="http://schemas.microsoft.com/office/powerpoint/2010/main" val="149251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CA934-4846-3C22-AC45-17EE99159787}"/>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89862F8-9C3C-F46B-0D8A-62A55BAA4CA8}"/>
              </a:ext>
            </a:extLst>
          </p:cNvPr>
          <p:cNvSpPr/>
          <p:nvPr/>
        </p:nvSpPr>
        <p:spPr>
          <a:xfrm>
            <a:off x="838200" y="493296"/>
            <a:ext cx="9067800" cy="99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sz="3200" b="1">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24D31FB-8110-4B80-EA0A-47E5B5295FFE}"/>
              </a:ext>
            </a:extLst>
          </p:cNvPr>
          <p:cNvSpPr/>
          <p:nvPr/>
        </p:nvSpPr>
        <p:spPr>
          <a:xfrm>
            <a:off x="1290823" y="846394"/>
            <a:ext cx="7742903" cy="558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lumMod val="75000"/>
                    <a:lumOff val="25000"/>
                  </a:schemeClr>
                </a:solidFill>
                <a:latin typeface="Arial" panose="020B0604020202020204" pitchFamily="34" charset="0"/>
                <a:cs typeface="Arial" panose="020B0604020202020204" pitchFamily="34" charset="0"/>
              </a:rPr>
              <a:t>Failing a Student</a:t>
            </a:r>
            <a:endParaRPr lang="en-GB" sz="3000" b="1"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07EE4CB-2AB1-279F-F58E-CB55638A07AF}"/>
              </a:ext>
            </a:extLst>
          </p:cNvPr>
          <p:cNvSpPr/>
          <p:nvPr/>
        </p:nvSpPr>
        <p:spPr>
          <a:xfrm>
            <a:off x="1592826" y="2251587"/>
            <a:ext cx="9242322" cy="34806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61C9860-4E14-A85D-EE70-74D979C69EED}"/>
              </a:ext>
            </a:extLst>
          </p:cNvPr>
          <p:cNvSpPr txBox="1"/>
          <p:nvPr/>
        </p:nvSpPr>
        <p:spPr>
          <a:xfrm>
            <a:off x="1290822" y="1928693"/>
            <a:ext cx="9544325" cy="3947491"/>
          </a:xfrm>
          <a:prstGeom prst="rect">
            <a:avLst/>
          </a:prstGeom>
          <a:noFill/>
        </p:spPr>
        <p:txBody>
          <a:bodyPr wrap="square">
            <a:spAutoFit/>
          </a:bodyPr>
          <a:lstStyle/>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r>
              <a:rPr lang="en-GB" sz="2000" dirty="0">
                <a:latin typeface="Arial" panose="020B0604020202020204" pitchFamily="34" charset="0"/>
                <a:cs typeface="Arial" panose="020B0604020202020204" pitchFamily="34" charset="0"/>
              </a:rPr>
              <a:t>Joint responsibility of practice assessor and academic assessor</a:t>
            </a: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r>
              <a:rPr lang="en-GB" sz="2000" dirty="0">
                <a:latin typeface="Arial" panose="020B0604020202020204" pitchFamily="34" charset="0"/>
                <a:cs typeface="Arial" panose="020B0604020202020204" pitchFamily="34" charset="0"/>
              </a:rPr>
              <a:t>Opportunities to achieve must have been provided</a:t>
            </a: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r>
              <a:rPr lang="en-GB" sz="2000" dirty="0">
                <a:latin typeface="Arial" panose="020B0604020202020204" pitchFamily="34" charset="0"/>
                <a:cs typeface="Arial" panose="020B0604020202020204" pitchFamily="34" charset="0"/>
              </a:rPr>
              <a:t>Robust evidence and supporting information and documentation from other staff / practice supervisors must be considered</a:t>
            </a: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r>
              <a:rPr lang="en-GB" sz="2000" dirty="0">
                <a:latin typeface="Arial" panose="020B0604020202020204" pitchFamily="34" charset="0"/>
                <a:cs typeface="Arial" panose="020B0604020202020204" pitchFamily="34" charset="0"/>
              </a:rPr>
              <a:t>Ensure the student has been provided with specific examples that relate to their assessment requirements</a:t>
            </a: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r>
              <a:rPr lang="en-GB" sz="2000" dirty="0">
                <a:latin typeface="Arial" panose="020B0604020202020204" pitchFamily="34" charset="0"/>
                <a:cs typeface="Arial" panose="020B0604020202020204" pitchFamily="34" charset="0"/>
              </a:rPr>
              <a:t>A full review of any action plan(s) must have been undertaken WITH the student</a:t>
            </a: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r>
              <a:rPr lang="en-GB" sz="2000" dirty="0">
                <a:latin typeface="Arial" panose="020B0604020202020204" pitchFamily="34" charset="0"/>
                <a:cs typeface="Arial" panose="020B0604020202020204" pitchFamily="34" charset="0"/>
              </a:rPr>
              <a:t>Prepare for student's reactions and impact on team</a:t>
            </a: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r>
              <a:rPr lang="en-GB" sz="2000" dirty="0">
                <a:latin typeface="Arial" panose="020B0604020202020204" pitchFamily="34" charset="0"/>
                <a:cs typeface="Arial" panose="020B0604020202020204" pitchFamily="34" charset="0"/>
              </a:rPr>
              <a:t>Consider own feelings and how to access support</a:t>
            </a:r>
          </a:p>
          <a:p>
            <a:pPr>
              <a:lnSpc>
                <a:spcPct val="115000"/>
              </a:lnSpc>
              <a:spcAft>
                <a:spcPts val="800"/>
              </a:spcAft>
              <a:tabLst>
                <a:tab pos="378460" algn="l"/>
              </a:tabLst>
            </a:pPr>
            <a:r>
              <a:rPr lang="en-GB" sz="2400" kern="0" spc="-10" dirty="0">
                <a:solidFill>
                  <a:srgbClr val="3D3D4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97115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0B5A7-1A40-C6C6-D6F6-315932FEFA8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ACAC7461-92BB-7A61-1949-32479B1F53CD}"/>
              </a:ext>
            </a:extLst>
          </p:cNvPr>
          <p:cNvSpPr/>
          <p:nvPr/>
        </p:nvSpPr>
        <p:spPr>
          <a:xfrm>
            <a:off x="838200" y="493296"/>
            <a:ext cx="9067800" cy="99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sz="3200" b="1">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5894912-F069-65C1-EF3D-E0E4EA2B9430}"/>
              </a:ext>
            </a:extLst>
          </p:cNvPr>
          <p:cNvSpPr/>
          <p:nvPr/>
        </p:nvSpPr>
        <p:spPr>
          <a:xfrm>
            <a:off x="1325460" y="855677"/>
            <a:ext cx="9420837" cy="6040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lumMod val="75000"/>
                    <a:lumOff val="25000"/>
                  </a:schemeClr>
                </a:solidFill>
                <a:latin typeface="Arial" panose="020B0604020202020204" pitchFamily="34" charset="0"/>
                <a:cs typeface="Arial" panose="020B0604020202020204" pitchFamily="34" charset="0"/>
              </a:rPr>
              <a:t>Activity 15: Managing a High Achieving Student</a:t>
            </a:r>
            <a:endParaRPr lang="en-GB" sz="3000" b="1"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3875AD4-6C92-1957-6775-B06E27FDFC08}"/>
              </a:ext>
            </a:extLst>
          </p:cNvPr>
          <p:cNvSpPr/>
          <p:nvPr/>
        </p:nvSpPr>
        <p:spPr>
          <a:xfrm>
            <a:off x="1240870" y="1846277"/>
            <a:ext cx="9152390" cy="37211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dirty="0">
                <a:solidFill>
                  <a:schemeClr val="tx1"/>
                </a:solidFill>
                <a:latin typeface="Arial"/>
                <a:cs typeface="Arial"/>
              </a:rPr>
              <a:t>Towards the end of a Part/Year some students appear to have very few proficiencies left to achieve in their practice assessment documents with all other components of assessment completed.</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a:cs typeface="Arial"/>
              </a:rPr>
              <a:t>In discussion regarding their previous experiences and learning they appear to be confident and competent and have received very positive feedback.</a:t>
            </a:r>
          </a:p>
          <a:p>
            <a:endParaRPr lang="en-US" sz="2000" dirty="0">
              <a:solidFill>
                <a:schemeClr val="tx1"/>
              </a:solidFill>
              <a:latin typeface="Arial" panose="020B0604020202020204" pitchFamily="34" charset="0"/>
              <a:cs typeface="Arial" panose="020B0604020202020204" pitchFamily="34" charset="0"/>
            </a:endParaRPr>
          </a:p>
          <a:p>
            <a:pPr marL="285750" lvl="1" indent="-285750">
              <a:lnSpc>
                <a:spcPct val="115000"/>
              </a:lnSpc>
              <a:spcAft>
                <a:spcPts val="300"/>
              </a:spcAft>
              <a:buClr>
                <a:schemeClr val="tx2">
                  <a:lumMod val="75000"/>
                  <a:lumOff val="25000"/>
                </a:schemeClr>
              </a:buClr>
              <a:buFont typeface="Arial" panose="020B0604020202020204" pitchFamily="34" charset="0"/>
              <a:buChar char="►"/>
              <a:tabLst>
                <a:tab pos="772795" algn="l"/>
                <a:tab pos="914400" algn="l"/>
                <a:tab pos="2310765" algn="l"/>
              </a:tabLst>
            </a:pPr>
            <a:r>
              <a:rPr lang="en-US" sz="2000" dirty="0">
                <a:solidFill>
                  <a:schemeClr val="tx1"/>
                </a:solidFill>
                <a:latin typeface="Arial" panose="020B0604020202020204" pitchFamily="34" charset="0"/>
                <a:cs typeface="Arial" panose="020B0604020202020204" pitchFamily="34" charset="0"/>
              </a:rPr>
              <a:t>Discuss how you would continue to engage this student to further enhance their learning and development?</a:t>
            </a:r>
          </a:p>
        </p:txBody>
      </p:sp>
    </p:spTree>
    <p:extLst>
      <p:ext uri="{BB962C8B-B14F-4D97-AF65-F5344CB8AC3E}">
        <p14:creationId xmlns:p14="http://schemas.microsoft.com/office/powerpoint/2010/main" val="1172190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2690A-0F10-2A21-E8A6-5395F67E1F00}"/>
              </a:ext>
            </a:extLst>
          </p:cNvPr>
          <p:cNvSpPr>
            <a:spLocks noGrp="1"/>
          </p:cNvSpPr>
          <p:nvPr>
            <p:ph type="title"/>
          </p:nvPr>
        </p:nvSpPr>
        <p:spPr>
          <a:xfrm>
            <a:off x="1311544" y="887104"/>
            <a:ext cx="10442205" cy="668393"/>
          </a:xfrm>
        </p:spPr>
        <p:txBody>
          <a:bodyPr>
            <a:noAutofit/>
          </a:bodyPr>
          <a:lstStyle/>
          <a:p>
            <a:r>
              <a:rPr lang="en-US" sz="3000" dirty="0">
                <a:solidFill>
                  <a:schemeClr val="tx2">
                    <a:lumMod val="75000"/>
                    <a:lumOff val="25000"/>
                  </a:schemeClr>
                </a:solidFill>
                <a:latin typeface="Arial" panose="020B0604020202020204" pitchFamily="34" charset="0"/>
                <a:ea typeface="+mn-ea"/>
                <a:cs typeface="Arial" panose="020B0604020202020204" pitchFamily="34" charset="0"/>
              </a:rPr>
              <a:t>References</a:t>
            </a:r>
            <a:endParaRPr lang="en-GB" sz="3000" dirty="0">
              <a:solidFill>
                <a:schemeClr val="tx2">
                  <a:lumMod val="75000"/>
                  <a:lumOff val="25000"/>
                </a:schemeClr>
              </a:solidFill>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EA5245B5-C9B2-B046-24A6-CD089371E2F8}"/>
              </a:ext>
            </a:extLst>
          </p:cNvPr>
          <p:cNvSpPr/>
          <p:nvPr/>
        </p:nvSpPr>
        <p:spPr>
          <a:xfrm>
            <a:off x="1311544" y="1606550"/>
            <a:ext cx="9840034" cy="3886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Clr>
                <a:schemeClr val="tx2">
                  <a:lumMod val="75000"/>
                  <a:lumOff val="25000"/>
                </a:schemeClr>
              </a:buClr>
              <a:buFont typeface="Arial" panose="020B0604020202020204" pitchFamily="34" charset="0"/>
              <a:buChar char="►"/>
            </a:pPr>
            <a:r>
              <a:rPr lang="en-GB"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Lobo, C., Paul, R., Crozier, K. (2021) Collaborative Learning in Practice: Coaching to Support Student Learners in Healthcare, Wiley-Blackwell</a:t>
            </a:r>
            <a:endParaRPr lang="en-US" sz="2000" dirty="0">
              <a:solidFill>
                <a:schemeClr val="tx1"/>
              </a:solidFill>
              <a:latin typeface="Arial" panose="020B0604020202020204" pitchFamily="34" charset="0"/>
              <a:cs typeface="Arial" panose="020B0604020202020204" pitchFamily="34" charset="0"/>
            </a:endParaRPr>
          </a:p>
          <a:p>
            <a:pPr marL="342900" indent="-342900" algn="l">
              <a:buClr>
                <a:schemeClr val="tx2">
                  <a:lumMod val="75000"/>
                  <a:lumOff val="25000"/>
                </a:schemeClr>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Morley, D.A. Wilson, K. and </a:t>
            </a:r>
            <a:r>
              <a:rPr lang="en-US" sz="2000" dirty="0" err="1">
                <a:solidFill>
                  <a:schemeClr val="tx1"/>
                </a:solidFill>
                <a:latin typeface="Arial" panose="020B0604020202020204" pitchFamily="34" charset="0"/>
                <a:cs typeface="Arial" panose="020B0604020202020204" pitchFamily="34" charset="0"/>
              </a:rPr>
              <a:t>Holbery</a:t>
            </a:r>
            <a:r>
              <a:rPr lang="en-US" sz="2000" dirty="0">
                <a:solidFill>
                  <a:schemeClr val="tx1"/>
                </a:solidFill>
                <a:latin typeface="Arial" panose="020B0604020202020204" pitchFamily="34" charset="0"/>
                <a:cs typeface="Arial" panose="020B0604020202020204" pitchFamily="34" charset="0"/>
              </a:rPr>
              <a:t>, N. (2019) Facilitating Learning in Practice; A research-based approach to challenges and solutions, Oxon, Routledge.</a:t>
            </a:r>
          </a:p>
          <a:p>
            <a:pPr marL="342900" indent="-342900" algn="l">
              <a:buClr>
                <a:schemeClr val="tx2">
                  <a:lumMod val="75000"/>
                  <a:lumOff val="25000"/>
                </a:schemeClr>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Nursing and Midwifery Council (2019) Raising concerns: Guidance for nurses, midwives and nursing associate, London, Nursing and Midwifery Council</a:t>
            </a:r>
          </a:p>
          <a:p>
            <a:pPr marL="342900" indent="-342900" algn="l">
              <a:buClr>
                <a:schemeClr val="tx2">
                  <a:lumMod val="75000"/>
                  <a:lumOff val="25000"/>
                </a:schemeClr>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Nursing and Midwifery Council (2023) Standards of Education and Training. </a:t>
            </a:r>
            <a:r>
              <a:rPr lang="en-US" sz="20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Standards - The Nursing and Midwifery Council</a:t>
            </a:r>
            <a:r>
              <a:rPr lang="en-US" sz="2000" dirty="0">
                <a:solidFill>
                  <a:schemeClr val="tx1"/>
                </a:solidFill>
                <a:latin typeface="Arial" panose="020B0604020202020204" pitchFamily="34" charset="0"/>
                <a:cs typeface="Arial" panose="020B0604020202020204" pitchFamily="34" charset="0"/>
              </a:rPr>
              <a:t>, London, Nursing and Midwifery Council</a:t>
            </a:r>
          </a:p>
          <a:p>
            <a:pPr marL="342900" indent="-342900" algn="l">
              <a:buClr>
                <a:schemeClr val="tx2">
                  <a:lumMod val="75000"/>
                  <a:lumOff val="25000"/>
                </a:schemeClr>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Royal College of Nursing (2019) Practice Supervision Using a Coaching Approach. </a:t>
            </a:r>
            <a:r>
              <a:rPr lang="en-US" sz="2000" dirty="0">
                <a:solidFill>
                  <a:schemeClr val="tx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https://youtu.be/_RcUZy7e4_A</a:t>
            </a:r>
            <a:r>
              <a:rPr lang="en-US" sz="2000" dirty="0">
                <a:solidFill>
                  <a:schemeClr val="tx1"/>
                </a:solidFill>
                <a:effectLst/>
                <a:latin typeface="Arial" panose="020B0604020202020204" pitchFamily="34" charset="0"/>
                <a:cs typeface="Arial" panose="020B0604020202020204" pitchFamily="34" charset="0"/>
              </a:rPr>
              <a:t> London, Royal College of Nursing</a:t>
            </a:r>
          </a:p>
        </p:txBody>
      </p:sp>
    </p:spTree>
    <p:extLst>
      <p:ext uri="{BB962C8B-B14F-4D97-AF65-F5344CB8AC3E}">
        <p14:creationId xmlns:p14="http://schemas.microsoft.com/office/powerpoint/2010/main" val="1515436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F549B-B293-2FCA-1F43-808CC261BEB8}"/>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F6DE91C-148A-0FB8-2284-8D97E4879067}"/>
              </a:ext>
            </a:extLst>
          </p:cNvPr>
          <p:cNvSpPr/>
          <p:nvPr/>
        </p:nvSpPr>
        <p:spPr>
          <a:xfrm>
            <a:off x="838200" y="493296"/>
            <a:ext cx="9067800" cy="99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sz="3200" b="1">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5C01EBA-0233-95D3-130C-2E43F8BA877C}"/>
              </a:ext>
            </a:extLst>
          </p:cNvPr>
          <p:cNvSpPr/>
          <p:nvPr/>
        </p:nvSpPr>
        <p:spPr>
          <a:xfrm>
            <a:off x="1349455" y="908987"/>
            <a:ext cx="6282813" cy="4835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a:solidFill>
                  <a:schemeClr val="tx2">
                    <a:lumMod val="75000"/>
                    <a:lumOff val="25000"/>
                  </a:schemeClr>
                </a:solidFill>
                <a:latin typeface="Arial" panose="020B0604020202020204" pitchFamily="34" charset="0"/>
                <a:cs typeface="Arial" panose="020B0604020202020204" pitchFamily="34" charset="0"/>
              </a:rPr>
              <a:t>What Next?</a:t>
            </a:r>
            <a:endParaRPr lang="en-GB" sz="3200" b="1">
              <a:solidFill>
                <a:schemeClr val="tx2">
                  <a:lumMod val="75000"/>
                  <a:lumOff val="2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C1694E4-E741-18A6-CD1F-DA3187F6BCB9}"/>
              </a:ext>
            </a:extLst>
          </p:cNvPr>
          <p:cNvSpPr/>
          <p:nvPr/>
        </p:nvSpPr>
        <p:spPr>
          <a:xfrm>
            <a:off x="1349455" y="1627464"/>
            <a:ext cx="10596468" cy="45415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64490" indent="-351790">
              <a:lnSpc>
                <a:spcPct val="100000"/>
              </a:lnSpc>
              <a:spcBef>
                <a:spcPts val="745"/>
              </a:spcBef>
              <a:buClr>
                <a:srgbClr val="0A4B9A"/>
              </a:buClr>
              <a:buSzPct val="90322"/>
              <a:buChar char="►"/>
              <a:tabLst>
                <a:tab pos="364490" algn="l"/>
              </a:tabLst>
            </a:pPr>
            <a:endParaRPr lang="en-GB" sz="2000" dirty="0">
              <a:solidFill>
                <a:srgbClr val="424246"/>
              </a:solidFill>
              <a:latin typeface="Arial"/>
              <a:cs typeface="Arial"/>
            </a:endParaRPr>
          </a:p>
          <a:p>
            <a:pPr marL="364490" indent="-351790">
              <a:lnSpc>
                <a:spcPct val="100000"/>
              </a:lnSpc>
              <a:spcBef>
                <a:spcPts val="745"/>
              </a:spcBef>
              <a:buClr>
                <a:srgbClr val="0A4B9A"/>
              </a:buClr>
              <a:buSzPct val="90322"/>
              <a:buChar char="►"/>
              <a:tabLst>
                <a:tab pos="364490" algn="l"/>
              </a:tabLst>
            </a:pPr>
            <a:endParaRPr lang="en-GB" sz="2000" dirty="0">
              <a:solidFill>
                <a:srgbClr val="424246"/>
              </a:solidFill>
              <a:latin typeface="Arial"/>
              <a:cs typeface="Arial"/>
            </a:endParaRPr>
          </a:p>
          <a:p>
            <a:pPr marL="364490" indent="-351790">
              <a:lnSpc>
                <a:spcPct val="100000"/>
              </a:lnSpc>
              <a:spcBef>
                <a:spcPts val="745"/>
              </a:spcBef>
              <a:buClr>
                <a:srgbClr val="0A4B9A"/>
              </a:buClr>
              <a:buSzPct val="90322"/>
              <a:buChar char="►"/>
              <a:tabLst>
                <a:tab pos="364490" algn="l"/>
              </a:tabLst>
            </a:pPr>
            <a:r>
              <a:rPr lang="en-GB" sz="2000" dirty="0">
                <a:solidFill>
                  <a:srgbClr val="424246"/>
                </a:solidFill>
                <a:latin typeface="Arial"/>
                <a:cs typeface="Arial"/>
              </a:rPr>
              <a:t>Revisit and make full use of resources on the NMC, PLPLG and STEP websites</a:t>
            </a:r>
          </a:p>
          <a:p>
            <a:pPr marL="364490" indent="-351790">
              <a:lnSpc>
                <a:spcPct val="100000"/>
              </a:lnSpc>
              <a:spcBef>
                <a:spcPts val="745"/>
              </a:spcBef>
              <a:buClr>
                <a:srgbClr val="0A4B9A"/>
              </a:buClr>
              <a:buSzPct val="90322"/>
              <a:buChar char="►"/>
              <a:tabLst>
                <a:tab pos="364490" algn="l"/>
              </a:tabLst>
            </a:pPr>
            <a:r>
              <a:rPr lang="en-GB" sz="2000" dirty="0">
                <a:solidFill>
                  <a:srgbClr val="424246"/>
                </a:solidFill>
                <a:latin typeface="Arial"/>
                <a:cs typeface="Arial"/>
              </a:rPr>
              <a:t>Familiarise yourself with the student assessment document and guides (PAD / online assessment tool, </a:t>
            </a:r>
            <a:r>
              <a:rPr lang="en-GB" sz="2000" dirty="0" err="1">
                <a:solidFill>
                  <a:srgbClr val="424246"/>
                </a:solidFill>
                <a:latin typeface="Arial"/>
                <a:cs typeface="Arial"/>
              </a:rPr>
              <a:t>eMORA</a:t>
            </a:r>
            <a:r>
              <a:rPr lang="en-GB" sz="2000" dirty="0">
                <a:solidFill>
                  <a:srgbClr val="424246"/>
                </a:solidFill>
                <a:latin typeface="Arial"/>
                <a:cs typeface="Arial"/>
              </a:rPr>
              <a:t>, SCPHN) and revisit the ‘Revise and Refresh’ videos</a:t>
            </a:r>
          </a:p>
          <a:p>
            <a:pPr marL="364490" indent="-351790">
              <a:lnSpc>
                <a:spcPct val="100000"/>
              </a:lnSpc>
              <a:spcBef>
                <a:spcPts val="745"/>
              </a:spcBef>
              <a:buClr>
                <a:srgbClr val="0A4B9A"/>
              </a:buClr>
              <a:buSzPct val="90322"/>
              <a:buChar char="►"/>
              <a:tabLst>
                <a:tab pos="364490" algn="l"/>
              </a:tabLst>
            </a:pPr>
            <a:r>
              <a:rPr lang="en-US" sz="2000" b="1" kern="100" dirty="0">
                <a:solidFill>
                  <a:schemeClr val="tx1"/>
                </a:solidFill>
                <a:effectLst/>
                <a:latin typeface="Arial"/>
                <a:ea typeface="Aptos" panose="020B0004020202020204" pitchFamily="34" charset="0"/>
                <a:cs typeface="Arial"/>
              </a:rPr>
              <a:t>Support for you as a new practice assessor (1</a:t>
            </a:r>
            <a:r>
              <a:rPr lang="en-US" sz="2000" b="1" kern="100" baseline="30000" dirty="0">
                <a:solidFill>
                  <a:schemeClr val="tx1"/>
                </a:solidFill>
                <a:effectLst/>
                <a:latin typeface="Arial"/>
                <a:ea typeface="Aptos" panose="020B0004020202020204" pitchFamily="34" charset="0"/>
                <a:cs typeface="Arial"/>
              </a:rPr>
              <a:t>st</a:t>
            </a:r>
            <a:r>
              <a:rPr lang="en-US" sz="2000" b="1" kern="100" dirty="0">
                <a:solidFill>
                  <a:schemeClr val="tx1"/>
                </a:solidFill>
                <a:effectLst/>
                <a:latin typeface="Arial"/>
                <a:ea typeface="Aptos" panose="020B0004020202020204" pitchFamily="34" charset="0"/>
                <a:cs typeface="Arial"/>
              </a:rPr>
              <a:t> student) </a:t>
            </a:r>
            <a:r>
              <a:rPr lang="en-US" sz="2000" kern="100" dirty="0">
                <a:solidFill>
                  <a:schemeClr val="tx1"/>
                </a:solidFill>
                <a:effectLst/>
                <a:latin typeface="Arial"/>
                <a:ea typeface="Aptos" panose="020B0004020202020204" pitchFamily="34" charset="0"/>
                <a:cs typeface="Arial"/>
              </a:rPr>
              <a:t>– ask to</a:t>
            </a:r>
            <a:r>
              <a:rPr lang="en-US" sz="2000" b="1" kern="100" dirty="0">
                <a:solidFill>
                  <a:schemeClr val="tx1"/>
                </a:solidFill>
                <a:effectLst/>
                <a:latin typeface="Arial"/>
                <a:ea typeface="Aptos" panose="020B0004020202020204" pitchFamily="34" charset="0"/>
                <a:cs typeface="Arial"/>
              </a:rPr>
              <a:t> </a:t>
            </a:r>
            <a:r>
              <a:rPr lang="en-US" sz="2000" kern="100" dirty="0">
                <a:solidFill>
                  <a:schemeClr val="tx1"/>
                </a:solidFill>
                <a:latin typeface="Arial"/>
                <a:ea typeface="Aptos" panose="020B0004020202020204" pitchFamily="34" charset="0"/>
                <a:cs typeface="Arial"/>
              </a:rPr>
              <a:t>be allocated a buddy who has experience as a practice assessor and can provide additional guidance/advice </a:t>
            </a:r>
            <a:r>
              <a:rPr lang="en-US" sz="2000" kern="100" dirty="0">
                <a:solidFill>
                  <a:schemeClr val="tx1"/>
                </a:solidFill>
                <a:effectLst/>
                <a:latin typeface="Arial"/>
                <a:ea typeface="Aptos" panose="020B0004020202020204" pitchFamily="34" charset="0"/>
                <a:cs typeface="Arial"/>
              </a:rPr>
              <a:t>at key points during your first student placement (this should coincide with the key interviews</a:t>
            </a:r>
            <a:r>
              <a:rPr lang="en-US" sz="2000" kern="100" dirty="0">
                <a:solidFill>
                  <a:schemeClr val="tx1"/>
                </a:solidFill>
                <a:latin typeface="Arial"/>
                <a:ea typeface="Aptos" panose="020B0004020202020204" pitchFamily="34" charset="0"/>
                <a:cs typeface="Arial"/>
              </a:rPr>
              <a:t>/assessments).</a:t>
            </a:r>
            <a:endParaRPr lang="en-GB" sz="2000" dirty="0">
              <a:solidFill>
                <a:schemeClr val="tx1"/>
              </a:solidFill>
              <a:latin typeface="Arial"/>
              <a:cs typeface="Arial"/>
            </a:endParaRPr>
          </a:p>
          <a:p>
            <a:pPr marL="364490" indent="-351790">
              <a:lnSpc>
                <a:spcPct val="100000"/>
              </a:lnSpc>
              <a:spcBef>
                <a:spcPts val="745"/>
              </a:spcBef>
              <a:buClr>
                <a:srgbClr val="0A4B9A"/>
              </a:buClr>
              <a:buSzPct val="90322"/>
              <a:buChar char="►"/>
              <a:tabLst>
                <a:tab pos="364490" algn="l"/>
              </a:tabLst>
            </a:pPr>
            <a:r>
              <a:rPr lang="en-GB" sz="2000" dirty="0">
                <a:solidFill>
                  <a:srgbClr val="424246"/>
                </a:solidFill>
                <a:latin typeface="Arial"/>
                <a:cs typeface="Arial"/>
              </a:rPr>
              <a:t>Attend PS/PA update sessions when available and read update communications</a:t>
            </a:r>
          </a:p>
          <a:p>
            <a:pPr marL="364490" indent="-351790">
              <a:lnSpc>
                <a:spcPct val="100000"/>
              </a:lnSpc>
              <a:spcBef>
                <a:spcPts val="745"/>
              </a:spcBef>
              <a:buClr>
                <a:srgbClr val="0A4B9A"/>
              </a:buClr>
              <a:buSzPct val="90322"/>
              <a:buChar char="►"/>
              <a:tabLst>
                <a:tab pos="364490" algn="l"/>
              </a:tabLst>
            </a:pPr>
            <a:r>
              <a:rPr lang="en-GB" sz="2000" dirty="0">
                <a:solidFill>
                  <a:srgbClr val="424246"/>
                </a:solidFill>
                <a:latin typeface="Arial"/>
                <a:cs typeface="Arial"/>
              </a:rPr>
              <a:t>Consider how undertaking this role will support your NMC revalidation (this workshop can comprise one of your reflective accounts for submission)</a:t>
            </a:r>
          </a:p>
          <a:p>
            <a:pPr marL="364490" indent="-351790">
              <a:spcBef>
                <a:spcPts val="745"/>
              </a:spcBef>
              <a:buClr>
                <a:srgbClr val="0A4B9A"/>
              </a:buClr>
              <a:buSzPct val="90322"/>
              <a:buChar char="►"/>
              <a:tabLst>
                <a:tab pos="364490" algn="l"/>
              </a:tabLst>
            </a:pPr>
            <a:r>
              <a:rPr lang="en-GB" sz="2000" dirty="0">
                <a:solidFill>
                  <a:srgbClr val="424246"/>
                </a:solidFill>
                <a:latin typeface="Arial"/>
                <a:cs typeface="Arial"/>
              </a:rPr>
              <a:t>A certificate of achievement will be sent to you following this workshop (5 Hours = 5CPD points.</a:t>
            </a:r>
          </a:p>
          <a:p>
            <a:pPr marL="12700">
              <a:lnSpc>
                <a:spcPct val="100000"/>
              </a:lnSpc>
              <a:spcBef>
                <a:spcPts val="745"/>
              </a:spcBef>
              <a:buClr>
                <a:srgbClr val="0A4B9A"/>
              </a:buClr>
              <a:buSzPct val="90322"/>
              <a:tabLst>
                <a:tab pos="364490" algn="l"/>
              </a:tabLst>
            </a:pPr>
            <a:endParaRPr lang="en-GB" sz="2000" b="1" dirty="0">
              <a:solidFill>
                <a:srgbClr val="424246"/>
              </a:solidFill>
              <a:latin typeface="Arial"/>
              <a:cs typeface="Arial"/>
            </a:endParaRPr>
          </a:p>
          <a:p>
            <a:pPr>
              <a:lnSpc>
                <a:spcPct val="115000"/>
              </a:lnSpc>
              <a:spcAft>
                <a:spcPts val="800"/>
              </a:spcAft>
            </a:pPr>
            <a:r>
              <a:rPr lang="en-US" sz="2200" kern="100" dirty="0">
                <a:solidFill>
                  <a:schemeClr val="tx1"/>
                </a:solidFill>
                <a:effectLst/>
                <a:latin typeface="Arial"/>
                <a:ea typeface="Aptos" panose="020B0004020202020204" pitchFamily="34" charset="0"/>
                <a:cs typeface="Arial"/>
              </a:rPr>
              <a:t> </a:t>
            </a:r>
            <a:endParaRPr lang="en-GB" sz="2200" kern="100" dirty="0">
              <a:solidFill>
                <a:schemeClr val="tx1"/>
              </a:solidFill>
              <a:effectLst/>
              <a:latin typeface="Arial"/>
              <a:ea typeface="Aptos" panose="020B0004020202020204" pitchFamily="34" charset="0"/>
              <a:cs typeface="Arial"/>
            </a:endParaRPr>
          </a:p>
        </p:txBody>
      </p:sp>
    </p:spTree>
    <p:extLst>
      <p:ext uri="{BB962C8B-B14F-4D97-AF65-F5344CB8AC3E}">
        <p14:creationId xmlns:p14="http://schemas.microsoft.com/office/powerpoint/2010/main" val="823128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5F2C8-73EE-A109-3CCE-5161B6E1FE6D}"/>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773E5DB-B92C-6F7D-2AA4-87C582547C1B}"/>
              </a:ext>
            </a:extLst>
          </p:cNvPr>
          <p:cNvSpPr/>
          <p:nvPr/>
        </p:nvSpPr>
        <p:spPr>
          <a:xfrm>
            <a:off x="838200" y="493296"/>
            <a:ext cx="9067800" cy="99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sz="3200" b="1">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8F77FE8-59FC-2FA8-F911-9BF99C147BA0}"/>
              </a:ext>
            </a:extLst>
          </p:cNvPr>
          <p:cNvSpPr/>
          <p:nvPr/>
        </p:nvSpPr>
        <p:spPr>
          <a:xfrm>
            <a:off x="1305560" y="873111"/>
            <a:ext cx="9067800" cy="5250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lumMod val="75000"/>
                    <a:lumOff val="25000"/>
                  </a:schemeClr>
                </a:solidFill>
                <a:latin typeface="Arial" panose="020B0604020202020204" pitchFamily="34" charset="0"/>
                <a:cs typeface="Arial" panose="020B0604020202020204" pitchFamily="34" charset="0"/>
              </a:rPr>
              <a:t>Activity 1: Roles and Responsibilities</a:t>
            </a:r>
            <a:endParaRPr lang="en-GB" sz="3000" b="1"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82D9405-A0E8-62B1-7F81-5E9081217074}"/>
              </a:ext>
            </a:extLst>
          </p:cNvPr>
          <p:cNvSpPr/>
          <p:nvPr/>
        </p:nvSpPr>
        <p:spPr>
          <a:xfrm>
            <a:off x="1305560" y="1716814"/>
            <a:ext cx="8366760" cy="3794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pPr>
            <a:r>
              <a:rPr lang="en-GB" sz="2400" b="1" kern="0">
                <a:solidFill>
                  <a:srgbClr val="413F42"/>
                </a:solidFill>
                <a:latin typeface="Arial" panose="020B0604020202020204" pitchFamily="34" charset="0"/>
                <a:cs typeface="Times New Roman" panose="02020603050405020304" pitchFamily="18" charset="0"/>
              </a:rPr>
              <a:t>Check your knowledge</a:t>
            </a:r>
            <a:r>
              <a:rPr lang="en-GB" sz="2400" kern="0">
                <a:solidFill>
                  <a:srgbClr val="413F42"/>
                </a:solidFill>
                <a:latin typeface="Arial" panose="020B0604020202020204" pitchFamily="34" charset="0"/>
                <a:cs typeface="Times New Roman" panose="02020603050405020304" pitchFamily="18" charset="0"/>
              </a:rPr>
              <a:t>:</a:t>
            </a:r>
          </a:p>
          <a:p>
            <a:pPr>
              <a:lnSpc>
                <a:spcPct val="115000"/>
              </a:lnSpc>
              <a:spcAft>
                <a:spcPts val="800"/>
              </a:spcAft>
            </a:pPr>
            <a:endParaRPr lang="en-GB" sz="2400" kern="0">
              <a:solidFill>
                <a:srgbClr val="413F42"/>
              </a:solidFill>
              <a:latin typeface="Arial" panose="020B0604020202020204" pitchFamily="34" charset="0"/>
              <a:cs typeface="Times New Roman" panose="02020603050405020304" pitchFamily="18" charset="0"/>
            </a:endParaRPr>
          </a:p>
          <a:p>
            <a:pPr>
              <a:lnSpc>
                <a:spcPct val="115000"/>
              </a:lnSpc>
              <a:spcAft>
                <a:spcPts val="800"/>
              </a:spcAft>
            </a:pPr>
            <a:endParaRPr lang="en-GB" sz="2400" kern="0">
              <a:solidFill>
                <a:srgbClr val="413F42"/>
              </a:solidFill>
              <a:latin typeface="Arial" panose="020B0604020202020204" pitchFamily="34" charset="0"/>
              <a:cs typeface="Times New Roman" panose="02020603050405020304" pitchFamily="18" charset="0"/>
            </a:endParaRPr>
          </a:p>
          <a:p>
            <a:pPr>
              <a:lnSpc>
                <a:spcPct val="115000"/>
              </a:lnSpc>
              <a:spcAft>
                <a:spcPts val="800"/>
              </a:spcAft>
            </a:pPr>
            <a:endParaRPr lang="en-GB" sz="2400" kern="0">
              <a:solidFill>
                <a:srgbClr val="413F42"/>
              </a:solidFill>
              <a:latin typeface="Arial" panose="020B0604020202020204" pitchFamily="34" charset="0"/>
              <a:cs typeface="Times New Roman" panose="02020603050405020304" pitchFamily="18" charset="0"/>
            </a:endParaRPr>
          </a:p>
          <a:p>
            <a:pPr>
              <a:lnSpc>
                <a:spcPct val="115000"/>
              </a:lnSpc>
              <a:spcAft>
                <a:spcPts val="800"/>
              </a:spcAft>
            </a:pPr>
            <a:endParaRPr lang="en-GB" sz="2400" kern="0">
              <a:solidFill>
                <a:srgbClr val="413F42"/>
              </a:solidFill>
              <a:latin typeface="Arial" panose="020B0604020202020204" pitchFamily="34" charset="0"/>
              <a:cs typeface="Times New Roman" panose="02020603050405020304" pitchFamily="18" charset="0"/>
            </a:endParaRPr>
          </a:p>
          <a:p>
            <a:pPr>
              <a:lnSpc>
                <a:spcPct val="115000"/>
              </a:lnSpc>
              <a:spcAft>
                <a:spcPts val="800"/>
              </a:spcAft>
            </a:pPr>
            <a:endParaRPr lang="en-GB" sz="2400" kern="0">
              <a:solidFill>
                <a:srgbClr val="413F42"/>
              </a:solidFill>
              <a:latin typeface="Arial" panose="020B0604020202020204" pitchFamily="34" charset="0"/>
              <a:cs typeface="Times New Roman" panose="02020603050405020304" pitchFamily="18" charset="0"/>
            </a:endParaRPr>
          </a:p>
          <a:p>
            <a:pPr>
              <a:lnSpc>
                <a:spcPct val="115000"/>
              </a:lnSpc>
              <a:spcAft>
                <a:spcPts val="800"/>
              </a:spcAft>
            </a:pPr>
            <a:endParaRPr lang="en-GB" sz="2400" kern="0">
              <a:solidFill>
                <a:srgbClr val="413F42"/>
              </a:solidFill>
              <a:latin typeface="Arial" panose="020B0604020202020204" pitchFamily="34" charset="0"/>
              <a:cs typeface="Times New Roman" panose="02020603050405020304" pitchFamily="18" charset="0"/>
            </a:endParaRPr>
          </a:p>
          <a:p>
            <a:pPr>
              <a:lnSpc>
                <a:spcPct val="115000"/>
              </a:lnSpc>
              <a:spcAft>
                <a:spcPts val="800"/>
              </a:spcAft>
            </a:pPr>
            <a:endParaRPr lang="en-GB" sz="2400" kern="0">
              <a:solidFill>
                <a:srgbClr val="413F42"/>
              </a:solidFill>
              <a:latin typeface="Arial" panose="020B0604020202020204" pitchFamily="34" charset="0"/>
              <a:cs typeface="Times New Roman" panose="02020603050405020304" pitchFamily="18" charset="0"/>
            </a:endParaRPr>
          </a:p>
        </p:txBody>
      </p:sp>
      <p:graphicFrame>
        <p:nvGraphicFramePr>
          <p:cNvPr id="6" name="Diagram 5">
            <a:extLst>
              <a:ext uri="{FF2B5EF4-FFF2-40B4-BE49-F238E27FC236}">
                <a16:creationId xmlns:a16="http://schemas.microsoft.com/office/drawing/2014/main" id="{052169FB-122F-AD78-8974-1862E02A5B88}"/>
              </a:ext>
            </a:extLst>
          </p:cNvPr>
          <p:cNvGraphicFramePr/>
          <p:nvPr>
            <p:extLst>
              <p:ext uri="{D42A27DB-BD31-4B8C-83A1-F6EECF244321}">
                <p14:modId xmlns:p14="http://schemas.microsoft.com/office/powerpoint/2010/main" val="4217806230"/>
              </p:ext>
            </p:extLst>
          </p:nvPr>
        </p:nvGraphicFramePr>
        <p:xfrm>
          <a:off x="2032000" y="1965278"/>
          <a:ext cx="8128000" cy="4173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6585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0246E-4873-736B-FB48-94721255F0E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CBC12E8-31FD-AF5C-D70E-2120B5D9A496}"/>
              </a:ext>
            </a:extLst>
          </p:cNvPr>
          <p:cNvSpPr txBox="1"/>
          <p:nvPr/>
        </p:nvSpPr>
        <p:spPr>
          <a:xfrm>
            <a:off x="908304" y="2455938"/>
            <a:ext cx="9753600" cy="707886"/>
          </a:xfrm>
          <a:prstGeom prst="rect">
            <a:avLst/>
          </a:prstGeom>
          <a:noFill/>
        </p:spPr>
        <p:txBody>
          <a:bodyPr wrap="square">
            <a:spAutoFit/>
          </a:bodyPr>
          <a:lstStyle/>
          <a:p>
            <a:endParaRPr lang="en-US" sz="2000">
              <a:latin typeface="Arial" panose="020B0604020202020204" pitchFamily="34" charset="0"/>
              <a:cs typeface="Arial" panose="020B0604020202020204" pitchFamily="34" charset="0"/>
            </a:endParaRPr>
          </a:p>
          <a:p>
            <a:endParaRPr lang="en-GB" sz="2000">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C173F44F-6CE7-24E7-5984-9CC82C57243F}"/>
              </a:ext>
            </a:extLst>
          </p:cNvPr>
          <p:cNvGraphicFramePr/>
          <p:nvPr>
            <p:extLst>
              <p:ext uri="{D42A27DB-BD31-4B8C-83A1-F6EECF244321}">
                <p14:modId xmlns:p14="http://schemas.microsoft.com/office/powerpoint/2010/main" val="721206120"/>
              </p:ext>
            </p:extLst>
          </p:nvPr>
        </p:nvGraphicFramePr>
        <p:xfrm>
          <a:off x="1017016" y="1772086"/>
          <a:ext cx="8815832" cy="4195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Arrow Connector 6">
            <a:extLst>
              <a:ext uri="{FF2B5EF4-FFF2-40B4-BE49-F238E27FC236}">
                <a16:creationId xmlns:a16="http://schemas.microsoft.com/office/drawing/2014/main" id="{430A1D73-C12F-BE23-D693-97CA94340C94}"/>
              </a:ext>
            </a:extLst>
          </p:cNvPr>
          <p:cNvCxnSpPr/>
          <p:nvPr/>
        </p:nvCxnSpPr>
        <p:spPr>
          <a:xfrm flipH="1" flipV="1">
            <a:off x="4038600" y="3143686"/>
            <a:ext cx="457200" cy="265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567E695-0C14-40C7-FBC0-BA81E82CCF0F}"/>
              </a:ext>
            </a:extLst>
          </p:cNvPr>
          <p:cNvCxnSpPr>
            <a:cxnSpLocks/>
          </p:cNvCxnSpPr>
          <p:nvPr/>
        </p:nvCxnSpPr>
        <p:spPr>
          <a:xfrm flipH="1">
            <a:off x="3926305" y="3869992"/>
            <a:ext cx="559068" cy="140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594A404-0124-1863-D0D1-026ED49A2972}"/>
              </a:ext>
            </a:extLst>
          </p:cNvPr>
          <p:cNvCxnSpPr>
            <a:cxnSpLocks/>
          </p:cNvCxnSpPr>
          <p:nvPr/>
        </p:nvCxnSpPr>
        <p:spPr>
          <a:xfrm flipH="1">
            <a:off x="4240330" y="4299937"/>
            <a:ext cx="391427" cy="305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AEE1F5A-0EC6-302B-0C1F-B73A5C69BE4E}"/>
              </a:ext>
            </a:extLst>
          </p:cNvPr>
          <p:cNvCxnSpPr>
            <a:cxnSpLocks/>
          </p:cNvCxnSpPr>
          <p:nvPr/>
        </p:nvCxnSpPr>
        <p:spPr>
          <a:xfrm flipV="1">
            <a:off x="5632704" y="2917783"/>
            <a:ext cx="0" cy="423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18CFA89-0677-D632-F101-F9C60FA02832}"/>
              </a:ext>
            </a:extLst>
          </p:cNvPr>
          <p:cNvCxnSpPr>
            <a:cxnSpLocks/>
          </p:cNvCxnSpPr>
          <p:nvPr/>
        </p:nvCxnSpPr>
        <p:spPr>
          <a:xfrm flipV="1">
            <a:off x="6578065" y="3067700"/>
            <a:ext cx="432335" cy="273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1F49551-369B-4A92-3438-D96C497B0089}"/>
              </a:ext>
            </a:extLst>
          </p:cNvPr>
          <p:cNvCxnSpPr>
            <a:cxnSpLocks/>
          </p:cNvCxnSpPr>
          <p:nvPr/>
        </p:nvCxnSpPr>
        <p:spPr>
          <a:xfrm>
            <a:off x="6629400" y="3932980"/>
            <a:ext cx="609600" cy="125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0A7372C-78D3-641B-19C4-46964C574A8B}"/>
              </a:ext>
            </a:extLst>
          </p:cNvPr>
          <p:cNvCxnSpPr>
            <a:cxnSpLocks/>
          </p:cNvCxnSpPr>
          <p:nvPr/>
        </p:nvCxnSpPr>
        <p:spPr>
          <a:xfrm>
            <a:off x="6554403" y="4305476"/>
            <a:ext cx="304800" cy="276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7797051-5AC0-B8B4-D878-ED8FD116E5E6}"/>
              </a:ext>
            </a:extLst>
          </p:cNvPr>
          <p:cNvSpPr/>
          <p:nvPr/>
        </p:nvSpPr>
        <p:spPr>
          <a:xfrm>
            <a:off x="1301750" y="890101"/>
            <a:ext cx="7315200" cy="5524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3000" b="1" dirty="0">
                <a:solidFill>
                  <a:schemeClr val="tx2">
                    <a:lumMod val="75000"/>
                    <a:lumOff val="25000"/>
                  </a:schemeClr>
                </a:solidFill>
                <a:latin typeface="Arial" panose="020B0604020202020204" pitchFamily="34" charset="0"/>
                <a:cs typeface="Arial" panose="020B0604020202020204" pitchFamily="34" charset="0"/>
              </a:rPr>
              <a:t>Practice Assessor Role</a:t>
            </a:r>
            <a:endParaRPr lang="en-GB" sz="3000" b="1" dirty="0">
              <a:solidFill>
                <a:schemeClr val="tx2">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8480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FC6C1-9B7A-FC46-1F27-D2E2C0D083E8}"/>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47614FE-4FE8-B80C-E301-581B47058D4A}"/>
              </a:ext>
            </a:extLst>
          </p:cNvPr>
          <p:cNvSpPr/>
          <p:nvPr/>
        </p:nvSpPr>
        <p:spPr>
          <a:xfrm>
            <a:off x="838200" y="493296"/>
            <a:ext cx="9067800" cy="99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sz="3200" b="1">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405B949-738C-7432-7E29-1BFDF9E1D57B}"/>
              </a:ext>
            </a:extLst>
          </p:cNvPr>
          <p:cNvSpPr/>
          <p:nvPr/>
        </p:nvSpPr>
        <p:spPr>
          <a:xfrm>
            <a:off x="1327139" y="813900"/>
            <a:ext cx="8260080" cy="7706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lumMod val="75000"/>
                    <a:lumOff val="25000"/>
                  </a:schemeClr>
                </a:solidFill>
                <a:latin typeface="Arial" panose="020B0604020202020204" pitchFamily="34" charset="0"/>
                <a:cs typeface="Arial" panose="020B0604020202020204" pitchFamily="34" charset="0"/>
              </a:rPr>
              <a:t>Student Responsibilities</a:t>
            </a:r>
            <a:endParaRPr lang="en-GB" sz="3000" b="1"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75A3B3B-7E45-B909-9F18-66FF1905A63D}"/>
              </a:ext>
            </a:extLst>
          </p:cNvPr>
          <p:cNvSpPr/>
          <p:nvPr/>
        </p:nvSpPr>
        <p:spPr>
          <a:xfrm>
            <a:off x="1327139" y="1483896"/>
            <a:ext cx="9939276" cy="47857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300"/>
              </a:spcAft>
            </a:pPr>
            <a:r>
              <a:rPr lang="en-US" sz="2000" b="1" dirty="0">
                <a:solidFill>
                  <a:schemeClr val="tx1"/>
                </a:solidFill>
                <a:latin typeface="Arial" panose="020B0604020202020204" pitchFamily="34" charset="0"/>
                <a:cs typeface="Arial" panose="020B0604020202020204" pitchFamily="34" charset="0"/>
              </a:rPr>
              <a:t>Students must take a key role in their learning and assessment and must</a:t>
            </a:r>
            <a:r>
              <a:rPr lang="en-US" sz="2000" dirty="0">
                <a:solidFill>
                  <a:schemeClr val="tx1"/>
                </a:solidFill>
                <a:latin typeface="Arial" panose="020B0604020202020204" pitchFamily="34" charset="0"/>
                <a:cs typeface="Arial" panose="020B0604020202020204" pitchFamily="34" charset="0"/>
              </a:rPr>
              <a:t>: </a:t>
            </a:r>
          </a:p>
          <a:p>
            <a:pPr marL="285750" indent="-285750">
              <a:spcAft>
                <a:spcPts val="300"/>
              </a:spcAft>
              <a:buClr>
                <a:schemeClr val="tx2">
                  <a:lumMod val="75000"/>
                  <a:lumOff val="25000"/>
                </a:schemeClr>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be prepared for and have a sound understanding of the assessment components they need to achieve and seek information on appropriate local learning opportunities</a:t>
            </a:r>
          </a:p>
          <a:p>
            <a:pPr marL="285750" indent="-285750">
              <a:spcAft>
                <a:spcPts val="300"/>
              </a:spcAft>
              <a:buClr>
                <a:schemeClr val="tx2">
                  <a:lumMod val="75000"/>
                  <a:lumOff val="25000"/>
                </a:schemeClr>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know the name of their practice assessor and academic assessor from the beginning of the placement</a:t>
            </a:r>
          </a:p>
          <a:p>
            <a:pPr marL="285750" indent="-285750">
              <a:spcAft>
                <a:spcPts val="300"/>
              </a:spcAft>
              <a:buClr>
                <a:schemeClr val="tx2">
                  <a:lumMod val="75000"/>
                  <a:lumOff val="25000"/>
                </a:schemeClr>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actively seek out practice supervisors to support their learning and complete reflections in their assessment documents </a:t>
            </a:r>
          </a:p>
          <a:p>
            <a:pPr marL="285750" indent="-285750">
              <a:spcAft>
                <a:spcPts val="300"/>
              </a:spcAft>
              <a:buClr>
                <a:schemeClr val="tx2">
                  <a:lumMod val="75000"/>
                  <a:lumOff val="25000"/>
                </a:schemeClr>
              </a:buClr>
              <a:buFont typeface="Arial" panose="020B0604020202020204" pitchFamily="34" charset="0"/>
              <a:buChar char="►"/>
            </a:pPr>
            <a:r>
              <a:rPr lang="en-US" sz="2000" dirty="0">
                <a:solidFill>
                  <a:schemeClr val="tx1"/>
                </a:solidFill>
                <a:latin typeface="Arial"/>
                <a:cs typeface="Arial"/>
              </a:rPr>
              <a:t>keep a track of the timings for their key interviews and assessments and approach their practice assessor (or other) to ensure they are scheduled appropriately</a:t>
            </a:r>
          </a:p>
          <a:p>
            <a:pPr marL="285750" indent="-285750">
              <a:spcAft>
                <a:spcPts val="300"/>
              </a:spcAft>
              <a:buClr>
                <a:schemeClr val="tx2">
                  <a:lumMod val="75000"/>
                  <a:lumOff val="25000"/>
                </a:schemeClr>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engage actively in receiving and providing feedback as required</a:t>
            </a:r>
          </a:p>
          <a:p>
            <a:pPr marL="285750" indent="-285750">
              <a:spcAft>
                <a:spcPts val="300"/>
              </a:spcAft>
              <a:buClr>
                <a:schemeClr val="tx2">
                  <a:lumMod val="75000"/>
                  <a:lumOff val="25000"/>
                </a:schemeClr>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raise concerns in a timely and appropriate manner</a:t>
            </a: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6761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4271F-6E25-4450-6995-D98BF3CE884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2F774F64-5DF8-6EF4-02A5-602F7B82D6F6}"/>
              </a:ext>
            </a:extLst>
          </p:cNvPr>
          <p:cNvSpPr/>
          <p:nvPr/>
        </p:nvSpPr>
        <p:spPr>
          <a:xfrm>
            <a:off x="838200" y="493296"/>
            <a:ext cx="9067800" cy="99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sz="3200" b="1">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4324B35-0D3F-628A-197F-15D3FD0B9085}"/>
              </a:ext>
            </a:extLst>
          </p:cNvPr>
          <p:cNvSpPr/>
          <p:nvPr/>
        </p:nvSpPr>
        <p:spPr>
          <a:xfrm>
            <a:off x="1332966" y="914223"/>
            <a:ext cx="9589033" cy="46372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lumMod val="75000"/>
                    <a:lumOff val="25000"/>
                  </a:schemeClr>
                </a:solidFill>
                <a:latin typeface="Arial" panose="020B0604020202020204" pitchFamily="34" charset="0"/>
                <a:cs typeface="Arial" panose="020B0604020202020204" pitchFamily="34" charset="0"/>
              </a:rPr>
              <a:t>Activity 2: Identification of Student Learning Needs</a:t>
            </a:r>
            <a:endParaRPr lang="en-GB" sz="3000" b="1"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9CC42AD-A91A-2DC9-6471-5BEE6327B694}"/>
              </a:ext>
            </a:extLst>
          </p:cNvPr>
          <p:cNvSpPr/>
          <p:nvPr/>
        </p:nvSpPr>
        <p:spPr>
          <a:xfrm>
            <a:off x="1332966" y="1615607"/>
            <a:ext cx="10008949" cy="38057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000" dirty="0">
                <a:solidFill>
                  <a:schemeClr val="tx1"/>
                </a:solidFill>
                <a:latin typeface="Arial"/>
                <a:cs typeface="Arial"/>
              </a:rPr>
              <a:t>It is essential that the practice assessor engages with student orientation even though they do not usually conduct this themselves. Areas to be explored as part of the orientation include potential </a:t>
            </a:r>
            <a:r>
              <a:rPr lang="en-US" sz="2000" b="1" dirty="0">
                <a:solidFill>
                  <a:schemeClr val="tx1"/>
                </a:solidFill>
                <a:latin typeface="Arial"/>
                <a:cs typeface="Arial"/>
              </a:rPr>
              <a:t>reasonable adjustments</a:t>
            </a:r>
            <a:r>
              <a:rPr lang="en-US" sz="2000" dirty="0">
                <a:solidFill>
                  <a:schemeClr val="tx1"/>
                </a:solidFill>
                <a:latin typeface="Arial"/>
                <a:cs typeface="Arial"/>
              </a:rPr>
              <a:t> and </a:t>
            </a:r>
            <a:r>
              <a:rPr lang="en-US" sz="2000" b="1" dirty="0">
                <a:solidFill>
                  <a:schemeClr val="tx1"/>
                </a:solidFill>
                <a:latin typeface="Arial"/>
                <a:cs typeface="Arial"/>
              </a:rPr>
              <a:t>flexible working arrangements </a:t>
            </a:r>
            <a:r>
              <a:rPr lang="en-US" sz="2000" dirty="0">
                <a:solidFill>
                  <a:schemeClr val="tx1"/>
                </a:solidFill>
                <a:latin typeface="Arial"/>
                <a:cs typeface="Arial"/>
              </a:rPr>
              <a:t>that may be required to support the student.</a:t>
            </a:r>
          </a:p>
          <a:p>
            <a:endParaRPr lang="en-US" sz="2000" dirty="0">
              <a:solidFill>
                <a:schemeClr val="tx1"/>
              </a:solidFill>
              <a:latin typeface="Arial" panose="020B0604020202020204" pitchFamily="34" charset="0"/>
              <a:cs typeface="Arial" panose="020B0604020202020204" pitchFamily="34" charset="0"/>
            </a:endParaRPr>
          </a:p>
          <a:p>
            <a:pPr marL="285750" indent="-285750">
              <a:spcAft>
                <a:spcPts val="300"/>
              </a:spcAft>
              <a:buClr>
                <a:schemeClr val="tx2">
                  <a:lumMod val="75000"/>
                  <a:lumOff val="25000"/>
                </a:schemeClr>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What type of reasonable adjustments might the student require and what is your experience of managing these to promote student well-being and progression?</a:t>
            </a:r>
          </a:p>
          <a:p>
            <a:pPr>
              <a:spcAft>
                <a:spcPts val="300"/>
              </a:spcAft>
              <a:buClr>
                <a:schemeClr val="tx2">
                  <a:lumMod val="75000"/>
                  <a:lumOff val="25000"/>
                </a:schemeClr>
              </a:buClr>
            </a:pPr>
            <a:endParaRPr lang="en-US" sz="2000" dirty="0">
              <a:solidFill>
                <a:schemeClr val="tx1"/>
              </a:solidFill>
              <a:latin typeface="Arial" panose="020B0604020202020204" pitchFamily="34" charset="0"/>
              <a:cs typeface="Arial" panose="020B0604020202020204" pitchFamily="34" charset="0"/>
            </a:endParaRPr>
          </a:p>
          <a:p>
            <a:pPr marL="285750" indent="-285750">
              <a:spcAft>
                <a:spcPts val="300"/>
              </a:spcAft>
              <a:buClr>
                <a:schemeClr val="tx2">
                  <a:lumMod val="75000"/>
                  <a:lumOff val="25000"/>
                </a:schemeClr>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In what way does your practice area support flexible working for students and what are the benefits? </a:t>
            </a:r>
            <a:endParaRPr lang="en-GB"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8730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AC10E-BB71-44A7-497C-9C2FCCEC167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73F0752-A406-8C56-0B80-1673D8DDE3D9}"/>
              </a:ext>
            </a:extLst>
          </p:cNvPr>
          <p:cNvSpPr/>
          <p:nvPr/>
        </p:nvSpPr>
        <p:spPr>
          <a:xfrm>
            <a:off x="1905000" y="838200"/>
            <a:ext cx="7696200" cy="99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latin typeface="Arial" panose="020B0604020202020204" pitchFamily="34" charset="0"/>
                <a:cs typeface="Arial" panose="020B0604020202020204" pitchFamily="34" charset="0"/>
              </a:rPr>
              <a:t>Supporting Neurodivergent Students</a:t>
            </a:r>
            <a:endParaRPr lang="en-GB" sz="3200" b="1">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373B743-4077-4A33-D3F1-29A3ADDB5299}"/>
              </a:ext>
            </a:extLst>
          </p:cNvPr>
          <p:cNvSpPr/>
          <p:nvPr/>
        </p:nvSpPr>
        <p:spPr>
          <a:xfrm>
            <a:off x="1349227" y="838200"/>
            <a:ext cx="10596695" cy="6396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lumMod val="75000"/>
                    <a:lumOff val="25000"/>
                  </a:schemeClr>
                </a:solidFill>
                <a:latin typeface="Arial" panose="020B0604020202020204" pitchFamily="34" charset="0"/>
                <a:cs typeface="Arial" panose="020B0604020202020204" pitchFamily="34" charset="0"/>
              </a:rPr>
              <a:t>Activity 3: Supporting Neurodivergent Students</a:t>
            </a:r>
            <a:endParaRPr lang="en-GB" sz="3000" b="1"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70DAFB5-0184-592F-346E-29C191638C0D}"/>
              </a:ext>
            </a:extLst>
          </p:cNvPr>
          <p:cNvSpPr txBox="1"/>
          <p:nvPr/>
        </p:nvSpPr>
        <p:spPr>
          <a:xfrm>
            <a:off x="1349227" y="1603695"/>
            <a:ext cx="8826619" cy="4344779"/>
          </a:xfrm>
          <a:prstGeom prst="rect">
            <a:avLst/>
          </a:prstGeom>
          <a:noFill/>
        </p:spPr>
        <p:txBody>
          <a:bodyPr wrap="square">
            <a:spAutoFit/>
          </a:bodyPr>
          <a:lstStyle/>
          <a:p>
            <a:pPr>
              <a:lnSpc>
                <a:spcPct val="115000"/>
              </a:lnSpc>
              <a:spcAft>
                <a:spcPts val="800"/>
              </a:spcAft>
            </a:pPr>
            <a:r>
              <a:rPr lang="en-GB" sz="2000" b="1" kern="100" spc="-15" dirty="0">
                <a:solidFill>
                  <a:srgbClr val="000000"/>
                </a:solidFill>
                <a:effectLst/>
                <a:latin typeface="Arial" panose="020B0604020202020204" pitchFamily="34" charset="0"/>
                <a:ea typeface="Aptos" panose="020B0004020202020204" pitchFamily="34" charset="0"/>
                <a:cs typeface="Arial" panose="020B0604020202020204" pitchFamily="34" charset="0"/>
              </a:rPr>
              <a:t>Test your knowledge. True or False? </a:t>
            </a:r>
          </a:p>
          <a:p>
            <a:pPr marL="342900" indent="-342900">
              <a:spcAft>
                <a:spcPts val="800"/>
              </a:spcAft>
              <a:buClr>
                <a:schemeClr val="tx2">
                  <a:lumMod val="75000"/>
                  <a:lumOff val="25000"/>
                </a:schemeClr>
              </a:buClr>
              <a:buFont typeface="Arial" panose="020B0604020202020204" pitchFamily="34" charset="0"/>
              <a:buChar char="►"/>
            </a:pPr>
            <a:r>
              <a:rPr lang="en-GB" sz="2000" kern="100" spc="-15" dirty="0">
                <a:solidFill>
                  <a:srgbClr val="000000"/>
                </a:solidFill>
                <a:effectLst/>
                <a:latin typeface="Arial" panose="020B0604020202020204" pitchFamily="34" charset="0"/>
                <a:ea typeface="Aptos" panose="020B0004020202020204" pitchFamily="34" charset="0"/>
                <a:cs typeface="Arial" panose="020B0604020202020204" pitchFamily="34" charset="0"/>
              </a:rPr>
              <a:t>A range of neurological variations, including but not limited to Tourette’s syndrome, OCD, autism, dyscalculia, bipolar disorder and dyslexia, could be considered neurodivergent.</a:t>
            </a:r>
            <a:endParaRPr lang="en-GB" sz="2000" kern="100" dirty="0">
              <a:effectLst/>
              <a:latin typeface="Arial" panose="020B0604020202020204" pitchFamily="34" charset="0"/>
              <a:ea typeface="Aptos" panose="020B0004020202020204" pitchFamily="34" charset="0"/>
              <a:cs typeface="Arial" panose="020B0604020202020204" pitchFamily="34" charset="0"/>
            </a:endParaRPr>
          </a:p>
          <a:p>
            <a:pPr marL="342900" indent="-342900">
              <a:spcAft>
                <a:spcPts val="800"/>
              </a:spcAft>
              <a:buClr>
                <a:schemeClr val="tx2">
                  <a:lumMod val="75000"/>
                  <a:lumOff val="25000"/>
                </a:schemeClr>
              </a:buClr>
              <a:buFont typeface="Arial" panose="020B0604020202020204" pitchFamily="34" charset="0"/>
              <a:buChar char="►"/>
            </a:pPr>
            <a:r>
              <a:rPr lang="en-GB" sz="2000" kern="100" spc="-15" dirty="0">
                <a:solidFill>
                  <a:srgbClr val="000000"/>
                </a:solidFill>
                <a:effectLst/>
                <a:latin typeface="Arial" panose="020B0604020202020204" pitchFamily="34" charset="0"/>
                <a:ea typeface="Aptos" panose="020B0004020202020204" pitchFamily="34" charset="0"/>
                <a:cs typeface="Arial" panose="020B0604020202020204" pitchFamily="34" charset="0"/>
              </a:rPr>
              <a:t>You should not assume that two neurodivergent students with the same diagnosis will need the same reasonable adjustments.</a:t>
            </a:r>
            <a:r>
              <a:rPr lang="en-GB" sz="2000" kern="100" dirty="0">
                <a:effectLst/>
                <a:latin typeface="Arial" panose="020B0604020202020204" pitchFamily="34" charset="0"/>
                <a:ea typeface="Aptos" panose="020B0004020202020204" pitchFamily="34" charset="0"/>
                <a:cs typeface="Arial" panose="020B0604020202020204" pitchFamily="34" charset="0"/>
              </a:rPr>
              <a:t> </a:t>
            </a:r>
          </a:p>
          <a:p>
            <a:pPr marL="342900" indent="-342900">
              <a:spcAft>
                <a:spcPts val="800"/>
              </a:spcAft>
              <a:buClr>
                <a:schemeClr val="tx2">
                  <a:lumMod val="75000"/>
                  <a:lumOff val="25000"/>
                </a:schemeClr>
              </a:buClr>
              <a:buFont typeface="Arial" panose="020B0604020202020204" pitchFamily="34" charset="0"/>
              <a:buChar char="►"/>
            </a:pPr>
            <a:r>
              <a:rPr lang="en-GB" sz="2000" kern="100" spc="-15" dirty="0">
                <a:solidFill>
                  <a:srgbClr val="000000"/>
                </a:solidFill>
                <a:effectLst/>
                <a:latin typeface="Arial" panose="020B0604020202020204" pitchFamily="34" charset="0"/>
                <a:ea typeface="Aptos" panose="020B0004020202020204" pitchFamily="34" charset="0"/>
                <a:cs typeface="Arial" panose="020B0604020202020204" pitchFamily="34" charset="0"/>
              </a:rPr>
              <a:t>Allowing some students to have reasonable adjustments will cause inconsistency in assessments and be unfair to other students.</a:t>
            </a:r>
            <a:endParaRPr lang="en-GB" sz="2000" kern="100" dirty="0">
              <a:effectLst/>
              <a:latin typeface="Arial" panose="020B0604020202020204" pitchFamily="34" charset="0"/>
              <a:ea typeface="Aptos" panose="020B0004020202020204" pitchFamily="34" charset="0"/>
              <a:cs typeface="Arial" panose="020B0604020202020204" pitchFamily="34" charset="0"/>
            </a:endParaRPr>
          </a:p>
          <a:p>
            <a:pPr marL="342900" indent="-342900">
              <a:spcAft>
                <a:spcPts val="800"/>
              </a:spcAft>
              <a:buClr>
                <a:schemeClr val="tx2">
                  <a:lumMod val="75000"/>
                  <a:lumOff val="25000"/>
                </a:schemeClr>
              </a:buClr>
              <a:buFont typeface="Arial" panose="020B0604020202020204" pitchFamily="34" charset="0"/>
              <a:buChar char="►"/>
            </a:pPr>
            <a:r>
              <a:rPr lang="en-GB" sz="2000" kern="100" spc="-15" dirty="0">
                <a:solidFill>
                  <a:srgbClr val="000000"/>
                </a:solidFill>
                <a:effectLst/>
                <a:latin typeface="Arial" panose="020B0604020202020204" pitchFamily="34" charset="0"/>
                <a:ea typeface="Aptos" panose="020B0004020202020204" pitchFamily="34" charset="0"/>
                <a:cs typeface="Arial" panose="020B0604020202020204" pitchFamily="34" charset="0"/>
              </a:rPr>
              <a:t>It is only necessary to discuss learning preferences with students that have a diagnosed neurodivergent condition.</a:t>
            </a:r>
            <a:endParaRPr lang="en-US" sz="2000" b="0" dirty="0">
              <a:solidFill>
                <a:srgbClr val="000000"/>
              </a:solidFill>
              <a:effectLst/>
              <a:latin typeface="Arial" panose="020B0604020202020204" pitchFamily="34" charset="0"/>
              <a:cs typeface="Arial" panose="020B0604020202020204" pitchFamily="34" charset="0"/>
            </a:endParaRPr>
          </a:p>
          <a:p>
            <a:pPr marL="342900" indent="-342900">
              <a:buClr>
                <a:schemeClr val="tx2">
                  <a:lumMod val="75000"/>
                  <a:lumOff val="25000"/>
                </a:schemeClr>
              </a:buClr>
              <a:buFont typeface="Arial" panose="020B0604020202020204" pitchFamily="34" charset="0"/>
              <a:buChar char="►"/>
            </a:pPr>
            <a:r>
              <a:rPr lang="en-US" sz="2000" b="0" dirty="0">
                <a:solidFill>
                  <a:srgbClr val="000000"/>
                </a:solidFill>
                <a:effectLst/>
                <a:latin typeface="Arial" panose="020B0604020202020204" pitchFamily="34" charset="0"/>
                <a:cs typeface="Arial" panose="020B0604020202020204" pitchFamily="34" charset="0"/>
              </a:rPr>
              <a:t>Neurodivergent individuals usually have the same preferences, strengths, and needs.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759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BE535-154C-6C40-3FC1-A384442AB68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9189858-4341-E677-7268-333D7435FD97}"/>
              </a:ext>
            </a:extLst>
          </p:cNvPr>
          <p:cNvSpPr/>
          <p:nvPr/>
        </p:nvSpPr>
        <p:spPr>
          <a:xfrm>
            <a:off x="838200" y="493296"/>
            <a:ext cx="9067800" cy="990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sz="3200" b="1">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7375AB4-5A1F-5EF1-F666-CC28EE6D53D1}"/>
              </a:ext>
            </a:extLst>
          </p:cNvPr>
          <p:cNvSpPr/>
          <p:nvPr/>
        </p:nvSpPr>
        <p:spPr>
          <a:xfrm>
            <a:off x="1369750" y="780537"/>
            <a:ext cx="6617110" cy="7956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000" b="1" dirty="0">
                <a:solidFill>
                  <a:schemeClr val="tx2">
                    <a:lumMod val="75000"/>
                    <a:lumOff val="25000"/>
                  </a:schemeClr>
                </a:solidFill>
                <a:latin typeface="Arial" panose="020B0604020202020204" pitchFamily="34" charset="0"/>
                <a:cs typeface="Arial" panose="020B0604020202020204" pitchFamily="34" charset="0"/>
              </a:rPr>
              <a:t>Activity 4: Coaching</a:t>
            </a:r>
            <a:endParaRPr lang="en-GB" sz="3000" b="1"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37BA79A-DCB6-C172-40CF-13E32465E431}"/>
              </a:ext>
            </a:extLst>
          </p:cNvPr>
          <p:cNvSpPr/>
          <p:nvPr/>
        </p:nvSpPr>
        <p:spPr>
          <a:xfrm>
            <a:off x="1369750" y="1863416"/>
            <a:ext cx="10143067" cy="39165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Arial" panose="020B0604020202020204" pitchFamily="34" charset="0"/>
              <a:cs typeface="Arial" panose="020B0604020202020204" pitchFamily="34" charset="0"/>
            </a:endParaRPr>
          </a:p>
          <a:p>
            <a:pPr marL="342900" indent="-342900">
              <a:buClr>
                <a:schemeClr val="tx2">
                  <a:lumMod val="75000"/>
                  <a:lumOff val="25000"/>
                </a:schemeClr>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Why is coaching important and how does it differ from mentoring?</a:t>
            </a:r>
          </a:p>
          <a:p>
            <a:endParaRPr lang="en-US" sz="2000" dirty="0">
              <a:solidFill>
                <a:schemeClr val="tx1"/>
              </a:solidFill>
              <a:latin typeface="Arial" panose="020B0604020202020204" pitchFamily="34" charset="0"/>
              <a:cs typeface="Arial" panose="020B0604020202020204" pitchFamily="34" charset="0"/>
            </a:endParaRPr>
          </a:p>
          <a:p>
            <a:pPr>
              <a:lnSpc>
                <a:spcPct val="115000"/>
              </a:lnSpc>
              <a:spcAft>
                <a:spcPts val="815"/>
              </a:spcAft>
              <a:tabLst>
                <a:tab pos="378533" algn="l"/>
                <a:tab pos="599829" algn="l"/>
              </a:tabLst>
            </a:pPr>
            <a:r>
              <a:rPr lang="en-US" sz="2000" dirty="0">
                <a:solidFill>
                  <a:schemeClr val="tx1"/>
                </a:solidFill>
                <a:latin typeface="Arial" panose="020B0604020202020204" pitchFamily="34" charset="0"/>
                <a:cs typeface="Arial" panose="020B0604020202020204" pitchFamily="34" charset="0"/>
              </a:rPr>
              <a:t>Three frameworks were included in the e-learning module. These included the: </a:t>
            </a:r>
          </a:p>
          <a:p>
            <a:pPr marL="742950" lvl="1" indent="-285750">
              <a:lnSpc>
                <a:spcPct val="115000"/>
              </a:lnSpc>
              <a:spcAft>
                <a:spcPts val="815"/>
              </a:spcAft>
              <a:buFont typeface="Wingdings" panose="05000000000000000000" pitchFamily="2" charset="2"/>
              <a:buChar char="§"/>
              <a:tabLst>
                <a:tab pos="378533" algn="l"/>
                <a:tab pos="599829" algn="l"/>
              </a:tabLst>
            </a:pPr>
            <a:r>
              <a:rPr lang="en-GB" sz="2000" kern="0" dirty="0">
                <a:solidFill>
                  <a:schemeClr val="tx1"/>
                </a:solidFill>
                <a:latin typeface="Arial" panose="020B0604020202020204" pitchFamily="34" charset="0"/>
                <a:ea typeface="Times New Roman" panose="02020603050405020304" pitchFamily="18" charset="0"/>
                <a:cs typeface="Arial" panose="020B0604020202020204" pitchFamily="34" charset="0"/>
              </a:rPr>
              <a:t>GROW</a:t>
            </a:r>
            <a:r>
              <a:rPr lang="en-GB" sz="2000" kern="0" spc="7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GB" sz="2000" kern="0" dirty="0">
                <a:solidFill>
                  <a:schemeClr val="tx1"/>
                </a:solidFill>
                <a:latin typeface="Arial" panose="020B0604020202020204" pitchFamily="34" charset="0"/>
                <a:ea typeface="Times New Roman" panose="02020603050405020304" pitchFamily="18" charset="0"/>
                <a:cs typeface="Arial" panose="020B0604020202020204" pitchFamily="34" charset="0"/>
              </a:rPr>
              <a:t>Goal,</a:t>
            </a:r>
            <a:r>
              <a:rPr lang="en-GB" sz="2000" kern="0" spc="3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GB" sz="2000" kern="0" dirty="0">
                <a:solidFill>
                  <a:schemeClr val="tx1"/>
                </a:solidFill>
                <a:latin typeface="Arial" panose="020B0604020202020204" pitchFamily="34" charset="0"/>
                <a:ea typeface="Times New Roman" panose="02020603050405020304" pitchFamily="18" charset="0"/>
                <a:cs typeface="Arial" panose="020B0604020202020204" pitchFamily="34" charset="0"/>
              </a:rPr>
              <a:t>Reality,</a:t>
            </a:r>
            <a:r>
              <a:rPr lang="en-GB" sz="2000" kern="0" spc="127"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GB" sz="2000" kern="0" dirty="0">
                <a:solidFill>
                  <a:schemeClr val="tx1"/>
                </a:solidFill>
                <a:latin typeface="Arial" panose="020B0604020202020204" pitchFamily="34" charset="0"/>
                <a:ea typeface="Times New Roman" panose="02020603050405020304" pitchFamily="18" charset="0"/>
                <a:cs typeface="Arial" panose="020B0604020202020204" pitchFamily="34" charset="0"/>
              </a:rPr>
              <a:t>Options,</a:t>
            </a:r>
            <a:r>
              <a:rPr lang="en-GB" sz="2000" kern="0" spc="122"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GB" sz="2000" kern="0" spc="-20" dirty="0">
                <a:solidFill>
                  <a:schemeClr val="tx1"/>
                </a:solidFill>
                <a:latin typeface="Arial" panose="020B0604020202020204" pitchFamily="34" charset="0"/>
                <a:ea typeface="Times New Roman" panose="02020603050405020304" pitchFamily="18" charset="0"/>
                <a:cs typeface="Arial" panose="020B0604020202020204" pitchFamily="34" charset="0"/>
              </a:rPr>
              <a:t>Will</a:t>
            </a:r>
            <a:endParaRPr lang="en-GB" sz="2000" kern="100" spc="-2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15000"/>
              </a:lnSpc>
              <a:spcAft>
                <a:spcPts val="815"/>
              </a:spcAft>
              <a:buFont typeface="Wingdings" panose="05000000000000000000" pitchFamily="2" charset="2"/>
              <a:buChar char="§"/>
              <a:tabLst>
                <a:tab pos="378533" algn="l"/>
                <a:tab pos="599829" algn="l"/>
              </a:tabLst>
            </a:pPr>
            <a:r>
              <a:rPr lang="en-GB" sz="2000" kern="0" dirty="0">
                <a:solidFill>
                  <a:schemeClr val="tx1"/>
                </a:solidFill>
                <a:latin typeface="Arial" panose="020B0604020202020204" pitchFamily="34" charset="0"/>
                <a:ea typeface="Times New Roman" panose="02020603050405020304" pitchFamily="18" charset="0"/>
                <a:cs typeface="Arial" panose="020B0604020202020204" pitchFamily="34" charset="0"/>
              </a:rPr>
              <a:t>SOAR</a:t>
            </a:r>
            <a:r>
              <a:rPr lang="en-GB" sz="2000" kern="0" spc="36"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GB" sz="2000" kern="0" dirty="0">
                <a:solidFill>
                  <a:schemeClr val="tx1"/>
                </a:solidFill>
                <a:latin typeface="Arial" panose="020B0604020202020204" pitchFamily="34" charset="0"/>
                <a:ea typeface="Times New Roman" panose="02020603050405020304" pitchFamily="18" charset="0"/>
                <a:cs typeface="Arial" panose="020B0604020202020204" pitchFamily="34" charset="0"/>
              </a:rPr>
              <a:t>Situation,</a:t>
            </a:r>
            <a:r>
              <a:rPr lang="en-GB" sz="2000" kern="0" spc="189"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GB" sz="2000" kern="0" dirty="0">
                <a:solidFill>
                  <a:schemeClr val="tx1"/>
                </a:solidFill>
                <a:latin typeface="Arial" panose="020B0604020202020204" pitchFamily="34" charset="0"/>
                <a:ea typeface="Times New Roman" panose="02020603050405020304" pitchFamily="18" charset="0"/>
                <a:cs typeface="Arial" panose="020B0604020202020204" pitchFamily="34" charset="0"/>
              </a:rPr>
              <a:t>Outcome,</a:t>
            </a:r>
            <a:r>
              <a:rPr lang="en-GB" sz="2000" kern="0" spc="82"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GB" sz="2000" kern="0" dirty="0">
                <a:solidFill>
                  <a:schemeClr val="tx1"/>
                </a:solidFill>
                <a:latin typeface="Arial" panose="020B0604020202020204" pitchFamily="34" charset="0"/>
                <a:ea typeface="Times New Roman" panose="02020603050405020304" pitchFamily="18" charset="0"/>
                <a:cs typeface="Arial" panose="020B0604020202020204" pitchFamily="34" charset="0"/>
              </a:rPr>
              <a:t>Action, Review/Reflect </a:t>
            </a:r>
          </a:p>
          <a:p>
            <a:pPr marL="742950" lvl="1" indent="-285750">
              <a:lnSpc>
                <a:spcPct val="115000"/>
              </a:lnSpc>
              <a:spcAft>
                <a:spcPts val="815"/>
              </a:spcAft>
              <a:buFont typeface="Wingdings" panose="05000000000000000000" pitchFamily="2" charset="2"/>
              <a:buChar char="§"/>
              <a:tabLst>
                <a:tab pos="378533" algn="l"/>
                <a:tab pos="599829" algn="l"/>
              </a:tabLst>
            </a:pPr>
            <a:r>
              <a:rPr lang="en-GB" sz="2000" kern="0" spc="-10" dirty="0">
                <a:solidFill>
                  <a:schemeClr val="tx1"/>
                </a:solidFill>
                <a:latin typeface="Arial" panose="020B0604020202020204" pitchFamily="34" charset="0"/>
                <a:ea typeface="Aptos" panose="020B0004020202020204" pitchFamily="34" charset="0"/>
                <a:cs typeface="Arial" panose="020B0604020202020204" pitchFamily="34" charset="0"/>
              </a:rPr>
              <a:t>Expansive Learning: Connecting, Establishing, Expanding</a:t>
            </a:r>
          </a:p>
          <a:p>
            <a:pPr marL="285750" indent="-285750">
              <a:lnSpc>
                <a:spcPct val="115000"/>
              </a:lnSpc>
              <a:spcAft>
                <a:spcPts val="815"/>
              </a:spcAft>
              <a:buClr>
                <a:schemeClr val="tx2">
                  <a:lumMod val="75000"/>
                  <a:lumOff val="25000"/>
                </a:schemeClr>
              </a:buClr>
              <a:buFont typeface="Arial" panose="020B0604020202020204" pitchFamily="34" charset="0"/>
              <a:buChar char="►"/>
              <a:tabLst>
                <a:tab pos="380474" algn="l"/>
                <a:tab pos="599829" algn="l"/>
                <a:tab pos="1718605" algn="l"/>
              </a:tabLst>
            </a:pPr>
            <a:r>
              <a:rPr lang="en-GB" sz="2000" kern="0" spc="-10" dirty="0">
                <a:solidFill>
                  <a:schemeClr val="tx1"/>
                </a:solidFill>
                <a:latin typeface="Arial" panose="020B0604020202020204" pitchFamily="34" charset="0"/>
                <a:ea typeface="Aptos" panose="020B0004020202020204" pitchFamily="34" charset="0"/>
                <a:cs typeface="Arial" panose="020B0604020202020204" pitchFamily="34" charset="0"/>
              </a:rPr>
              <a:t>Identify one of these frameworks that best suits your own facilitating/coaching style.</a:t>
            </a:r>
          </a:p>
          <a:p>
            <a:pPr marL="285750" indent="-285750">
              <a:lnSpc>
                <a:spcPct val="115000"/>
              </a:lnSpc>
              <a:spcAft>
                <a:spcPts val="815"/>
              </a:spcAft>
              <a:buClr>
                <a:schemeClr val="tx2">
                  <a:lumMod val="75000"/>
                  <a:lumOff val="25000"/>
                </a:schemeClr>
              </a:buClr>
              <a:buFont typeface="Arial" panose="020B0604020202020204" pitchFamily="34" charset="0"/>
              <a:buChar char="►"/>
              <a:tabLst>
                <a:tab pos="380474" algn="l"/>
                <a:tab pos="599829" algn="l"/>
                <a:tab pos="1718605" algn="l"/>
              </a:tabLst>
            </a:pPr>
            <a:r>
              <a:rPr lang="en-GB" sz="2000" kern="0" spc="-10" dirty="0">
                <a:solidFill>
                  <a:schemeClr val="tx1"/>
                </a:solidFill>
                <a:latin typeface="Arial" panose="020B0604020202020204" pitchFamily="34" charset="0"/>
                <a:ea typeface="Aptos" panose="020B0004020202020204" pitchFamily="34" charset="0"/>
                <a:cs typeface="Arial" panose="020B0604020202020204" pitchFamily="34" charset="0"/>
              </a:rPr>
              <a:t>Describe the role of the student to ensure coaching is effective.</a:t>
            </a:r>
            <a:endParaRPr lang="en-GB" sz="2000" kern="100" dirty="0">
              <a:solidFill>
                <a:schemeClr val="tx1"/>
              </a:solidFill>
              <a:latin typeface="Arial" panose="020B0604020202020204" pitchFamily="34" charset="0"/>
              <a:ea typeface="Aptos" panose="020B0004020202020204" pitchFamily="34" charset="0"/>
              <a:cs typeface="Arial" panose="020B0604020202020204" pitchFamily="34" charset="0"/>
            </a:endParaRPr>
          </a:p>
          <a:p>
            <a:pPr algn="ctr"/>
            <a:endParaRPr lang="en-GB" dirty="0"/>
          </a:p>
        </p:txBody>
      </p:sp>
    </p:spTree>
    <p:extLst>
      <p:ext uri="{BB962C8B-B14F-4D97-AF65-F5344CB8AC3E}">
        <p14:creationId xmlns:p14="http://schemas.microsoft.com/office/powerpoint/2010/main" val="8721611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6593</Words>
  <Application>Microsoft Office PowerPoint</Application>
  <PresentationFormat>Widescreen</PresentationFormat>
  <Paragraphs>536</Paragraphs>
  <Slides>34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Aptos</vt:lpstr>
      <vt:lpstr>Aptos Display</vt:lpstr>
      <vt:lpstr>Arial</vt:lpstr>
      <vt:lpstr>Arial Narrow</vt:lpstr>
      <vt:lpstr>Arial,Sans-Serif</vt:lpstr>
      <vt:lpstr>Courier New</vt:lpstr>
      <vt:lpstr>Symbol</vt:lpstr>
      <vt:lpstr>Wingdings</vt:lpstr>
      <vt:lpstr>Office Theme</vt:lpstr>
      <vt:lpstr>PowerPoint Presentation</vt:lpstr>
      <vt:lpstr>Aim and 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Nursing PLPAD 2.0: Responsibilities for Assessment and Documentation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Recognising Underperformance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Katherine Wilson</dc:creator>
  <cp:lastModifiedBy>Katherine Wilson</cp:lastModifiedBy>
  <cp:revision>150</cp:revision>
  <cp:lastPrinted>2025-01-13T13:21:42Z</cp:lastPrinted>
  <dcterms:created xsi:type="dcterms:W3CDTF">2024-12-17T16:20:51Z</dcterms:created>
  <dcterms:modified xsi:type="dcterms:W3CDTF">2025-03-28T12:42:42Z</dcterms:modified>
</cp:coreProperties>
</file>