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6"/>
  </p:notesMasterIdLst>
  <p:sldIdLst>
    <p:sldId id="284" r:id="rId3"/>
    <p:sldId id="321" r:id="rId4"/>
    <p:sldId id="322" r:id="rId5"/>
    <p:sldId id="325" r:id="rId6"/>
    <p:sldId id="342" r:id="rId7"/>
    <p:sldId id="324" r:id="rId8"/>
    <p:sldId id="308" r:id="rId9"/>
    <p:sldId id="326" r:id="rId10"/>
    <p:sldId id="327" r:id="rId11"/>
    <p:sldId id="309" r:id="rId12"/>
    <p:sldId id="328" r:id="rId13"/>
    <p:sldId id="329" r:id="rId14"/>
    <p:sldId id="330" r:id="rId15"/>
    <p:sldId id="331" r:id="rId16"/>
    <p:sldId id="332" r:id="rId17"/>
    <p:sldId id="336" r:id="rId18"/>
    <p:sldId id="340" r:id="rId19"/>
    <p:sldId id="333" r:id="rId20"/>
    <p:sldId id="334" r:id="rId21"/>
    <p:sldId id="337" r:id="rId22"/>
    <p:sldId id="338" r:id="rId23"/>
    <p:sldId id="314" r:id="rId24"/>
    <p:sldId id="335" r:id="rId25"/>
    <p:sldId id="320" r:id="rId26"/>
    <p:sldId id="319" r:id="rId27"/>
    <p:sldId id="339" r:id="rId28"/>
    <p:sldId id="316" r:id="rId29"/>
    <p:sldId id="315" r:id="rId30"/>
    <p:sldId id="341" r:id="rId31"/>
    <p:sldId id="313" r:id="rId32"/>
    <p:sldId id="311" r:id="rId33"/>
    <p:sldId id="343" r:id="rId34"/>
    <p:sldId id="317" r:id="rId3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4BCD"/>
    <a:srgbClr val="D4C556"/>
    <a:srgbClr val="A8F072"/>
    <a:srgbClr val="3D6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9F011-1916-4D4C-8A96-FD91C159CDD5}" v="1" dt="2025-03-25T09:35:27.9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9" autoAdjust="0"/>
    <p:restoredTop sz="71076" autoAdjust="0"/>
  </p:normalViewPr>
  <p:slideViewPr>
    <p:cSldViewPr>
      <p:cViewPr varScale="1">
        <p:scale>
          <a:sx n="43" d="100"/>
          <a:sy n="43" d="100"/>
        </p:scale>
        <p:origin x="1644" y="260"/>
      </p:cViewPr>
      <p:guideLst>
        <p:guide orient="horz" pos="2880"/>
        <p:guide pos="2160"/>
      </p:guideLst>
    </p:cSldViewPr>
  </p:slideViewPr>
  <p:notesTextViewPr>
    <p:cViewPr>
      <p:scale>
        <a:sx n="125" d="100"/>
        <a:sy n="125" d="100"/>
      </p:scale>
      <p:origin x="0" y="0"/>
    </p:cViewPr>
  </p:notesTextViewPr>
  <p:notesViewPr>
    <p:cSldViewPr>
      <p:cViewPr varScale="1">
        <p:scale>
          <a:sx n="75" d="100"/>
          <a:sy n="75" d="100"/>
        </p:scale>
        <p:origin x="908"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Wilson" userId="5cfd15d6412b6a85" providerId="LiveId" clId="{1E79F011-1916-4D4C-8A96-FD91C159CDD5}"/>
    <pc:docChg chg="undo custSel modSld sldOrd">
      <pc:chgData name="Katherine Wilson" userId="5cfd15d6412b6a85" providerId="LiveId" clId="{1E79F011-1916-4D4C-8A96-FD91C159CDD5}" dt="2025-03-26T13:49:32.354" v="167" actId="20577"/>
      <pc:docMkLst>
        <pc:docMk/>
      </pc:docMkLst>
      <pc:sldChg chg="modSp mod modNotesTx">
        <pc:chgData name="Katherine Wilson" userId="5cfd15d6412b6a85" providerId="LiveId" clId="{1E79F011-1916-4D4C-8A96-FD91C159CDD5}" dt="2025-03-26T13:45:55.325" v="148" actId="20577"/>
        <pc:sldMkLst>
          <pc:docMk/>
          <pc:sldMk cId="2991089982" sldId="317"/>
        </pc:sldMkLst>
        <pc:spChg chg="mod">
          <ac:chgData name="Katherine Wilson" userId="5cfd15d6412b6a85" providerId="LiveId" clId="{1E79F011-1916-4D4C-8A96-FD91C159CDD5}" dt="2025-03-25T09:35:14.978" v="105" actId="113"/>
          <ac:spMkLst>
            <pc:docMk/>
            <pc:sldMk cId="2991089982" sldId="317"/>
            <ac:spMk id="6" creationId="{655B989B-A3F6-2650-1A8F-BF599D47F029}"/>
          </ac:spMkLst>
        </pc:spChg>
      </pc:sldChg>
      <pc:sldChg chg="ord">
        <pc:chgData name="Katherine Wilson" userId="5cfd15d6412b6a85" providerId="LiveId" clId="{1E79F011-1916-4D4C-8A96-FD91C159CDD5}" dt="2025-03-26T13:43:01.986" v="147"/>
        <pc:sldMkLst>
          <pc:docMk/>
          <pc:sldMk cId="4005637873" sldId="320"/>
        </pc:sldMkLst>
      </pc:sldChg>
      <pc:sldChg chg="modSp mod">
        <pc:chgData name="Katherine Wilson" userId="5cfd15d6412b6a85" providerId="LiveId" clId="{1E79F011-1916-4D4C-8A96-FD91C159CDD5}" dt="2025-03-26T13:36:56.811" v="141" actId="20577"/>
        <pc:sldMkLst>
          <pc:docMk/>
          <pc:sldMk cId="1951429624" sldId="336"/>
        </pc:sldMkLst>
        <pc:spChg chg="mod">
          <ac:chgData name="Katherine Wilson" userId="5cfd15d6412b6a85" providerId="LiveId" clId="{1E79F011-1916-4D4C-8A96-FD91C159CDD5}" dt="2025-03-26T13:36:56.811" v="141" actId="20577"/>
          <ac:spMkLst>
            <pc:docMk/>
            <pc:sldMk cId="1951429624" sldId="336"/>
            <ac:spMk id="2" creationId="{F353DDB7-5AED-827A-3445-11FB9990C92E}"/>
          </ac:spMkLst>
        </pc:spChg>
      </pc:sldChg>
      <pc:sldChg chg="modSp mod">
        <pc:chgData name="Katherine Wilson" userId="5cfd15d6412b6a85" providerId="LiveId" clId="{1E79F011-1916-4D4C-8A96-FD91C159CDD5}" dt="2025-03-26T13:49:32.354" v="167" actId="20577"/>
        <pc:sldMkLst>
          <pc:docMk/>
          <pc:sldMk cId="3143112528" sldId="340"/>
        </pc:sldMkLst>
        <pc:spChg chg="mod">
          <ac:chgData name="Katherine Wilson" userId="5cfd15d6412b6a85" providerId="LiveId" clId="{1E79F011-1916-4D4C-8A96-FD91C159CDD5}" dt="2025-03-26T13:49:32.354" v="167" actId="20577"/>
          <ac:spMkLst>
            <pc:docMk/>
            <pc:sldMk cId="3143112528" sldId="340"/>
            <ac:spMk id="2" creationId="{C3649BBA-94AE-6729-F384-BE4E4E57DD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55A8E-EB18-4C3E-887B-5835F2047B5A}" type="doc">
      <dgm:prSet loTypeId="urn:microsoft.com/office/officeart/2005/8/layout/radial3" loCatId="relationship" qsTypeId="urn:microsoft.com/office/officeart/2005/8/quickstyle/simple1" qsCatId="simple" csTypeId="urn:microsoft.com/office/officeart/2005/8/colors/accent1_3" csCatId="accent1" phldr="1"/>
      <dgm:spPr/>
      <dgm:t>
        <a:bodyPr/>
        <a:lstStyle/>
        <a:p>
          <a:endParaRPr lang="en-GB"/>
        </a:p>
      </dgm:t>
    </dgm:pt>
    <dgm:pt modelId="{5AB1FC42-6402-4FD8-8986-60C80F027B8B}">
      <dgm:prSet phldrT="[Text]"/>
      <dgm:spPr>
        <a:solidFill>
          <a:schemeClr val="accent4">
            <a:lumMod val="40000"/>
            <a:lumOff val="60000"/>
            <a:alpha val="50000"/>
          </a:schemeClr>
        </a:solidFill>
      </dgm:spPr>
      <dgm:t>
        <a:bodyPr/>
        <a:lstStyle/>
        <a:p>
          <a:r>
            <a:rPr lang="en-US" b="1" dirty="0"/>
            <a:t>Practice Supervisor</a:t>
          </a:r>
          <a:endParaRPr lang="en-GB" b="1" dirty="0"/>
        </a:p>
      </dgm:t>
    </dgm:pt>
    <dgm:pt modelId="{879A9FAA-7D28-4CE6-B4A9-9D214D7425FA}" type="parTrans" cxnId="{DAED17F6-DC45-4D34-A721-2E8940EEB8CD}">
      <dgm:prSet/>
      <dgm:spPr/>
      <dgm:t>
        <a:bodyPr/>
        <a:lstStyle/>
        <a:p>
          <a:endParaRPr lang="en-GB"/>
        </a:p>
      </dgm:t>
    </dgm:pt>
    <dgm:pt modelId="{1685353A-A01D-4E54-9EBA-D5CDB7310C6D}" type="sibTrans" cxnId="{DAED17F6-DC45-4D34-A721-2E8940EEB8CD}">
      <dgm:prSet/>
      <dgm:spPr/>
      <dgm:t>
        <a:bodyPr/>
        <a:lstStyle/>
        <a:p>
          <a:endParaRPr lang="en-GB"/>
        </a:p>
      </dgm:t>
    </dgm:pt>
    <dgm:pt modelId="{0DD67308-AF2C-43D1-8D52-C6E04D9EE70F}">
      <dgm:prSet phldrT="[Text]" custT="1"/>
      <dgm:spPr>
        <a:solidFill>
          <a:schemeClr val="accent2">
            <a:lumMod val="40000"/>
            <a:lumOff val="60000"/>
            <a:alpha val="50000"/>
          </a:schemeClr>
        </a:solidFill>
      </dgm:spPr>
      <dgm:t>
        <a:bodyPr/>
        <a:lstStyle/>
        <a:p>
          <a:r>
            <a:rPr lang="en-US" sz="1800" dirty="0"/>
            <a:t>Provides learning opportunities</a:t>
          </a:r>
          <a:endParaRPr lang="en-GB" sz="1800" dirty="0"/>
        </a:p>
      </dgm:t>
    </dgm:pt>
    <dgm:pt modelId="{3FD48683-3D16-4C1B-A7A6-474263193438}" type="parTrans" cxnId="{A6942786-D439-46FC-8834-FB1B03813674}">
      <dgm:prSet/>
      <dgm:spPr/>
      <dgm:t>
        <a:bodyPr/>
        <a:lstStyle/>
        <a:p>
          <a:endParaRPr lang="en-GB"/>
        </a:p>
      </dgm:t>
    </dgm:pt>
    <dgm:pt modelId="{FB98FF6F-92AB-4180-8B17-6B5DB3F0F2C8}" type="sibTrans" cxnId="{A6942786-D439-46FC-8834-FB1B03813674}">
      <dgm:prSet/>
      <dgm:spPr/>
      <dgm:t>
        <a:bodyPr/>
        <a:lstStyle/>
        <a:p>
          <a:endParaRPr lang="en-GB"/>
        </a:p>
      </dgm:t>
    </dgm:pt>
    <dgm:pt modelId="{E5FB1035-45B5-41B7-BCBC-981AA6852C1B}">
      <dgm:prSet phldrT="[Text]" custT="1"/>
      <dgm:spPr>
        <a:solidFill>
          <a:srgbClr val="CD4BCD">
            <a:alpha val="49804"/>
          </a:srgbClr>
        </a:solidFill>
      </dgm:spPr>
      <dgm:t>
        <a:bodyPr/>
        <a:lstStyle/>
        <a:p>
          <a:r>
            <a:rPr lang="en-US" sz="1800" dirty="0"/>
            <a:t>Provides verbal and written feedback</a:t>
          </a:r>
          <a:endParaRPr lang="en-GB" sz="1800" dirty="0"/>
        </a:p>
      </dgm:t>
    </dgm:pt>
    <dgm:pt modelId="{87FB241D-BE84-46E4-91C5-FBFBD9D9BC2A}" type="parTrans" cxnId="{F1EDCABA-3BA2-4C01-9DDC-3629BA7E47B6}">
      <dgm:prSet/>
      <dgm:spPr/>
      <dgm:t>
        <a:bodyPr/>
        <a:lstStyle/>
        <a:p>
          <a:endParaRPr lang="en-GB"/>
        </a:p>
      </dgm:t>
    </dgm:pt>
    <dgm:pt modelId="{E969917A-2849-4B28-9186-361993702BF0}" type="sibTrans" cxnId="{F1EDCABA-3BA2-4C01-9DDC-3629BA7E47B6}">
      <dgm:prSet/>
      <dgm:spPr/>
      <dgm:t>
        <a:bodyPr/>
        <a:lstStyle/>
        <a:p>
          <a:endParaRPr lang="en-GB"/>
        </a:p>
      </dgm:t>
    </dgm:pt>
    <dgm:pt modelId="{5AB2D47E-CF14-40E0-A10B-3AD5FD051224}">
      <dgm:prSet phldrT="[Text]" custT="1"/>
      <dgm:spPr>
        <a:solidFill>
          <a:schemeClr val="accent4">
            <a:lumMod val="75000"/>
            <a:alpha val="50000"/>
          </a:schemeClr>
        </a:solidFill>
      </dgm:spPr>
      <dgm:t>
        <a:bodyPr/>
        <a:lstStyle/>
        <a:p>
          <a:r>
            <a:rPr lang="en-US" sz="1800" dirty="0"/>
            <a:t>Contributes to assessment</a:t>
          </a:r>
          <a:endParaRPr lang="en-GB" sz="1800" dirty="0"/>
        </a:p>
      </dgm:t>
    </dgm:pt>
    <dgm:pt modelId="{98EF3E14-9C18-432F-BB04-500849C4B31D}" type="parTrans" cxnId="{51FADB0E-D9FA-416D-8663-61122FAC8412}">
      <dgm:prSet/>
      <dgm:spPr/>
      <dgm:t>
        <a:bodyPr/>
        <a:lstStyle/>
        <a:p>
          <a:endParaRPr lang="en-GB"/>
        </a:p>
      </dgm:t>
    </dgm:pt>
    <dgm:pt modelId="{D8482F1C-CA78-4BC6-B256-FCFBA5050889}" type="sibTrans" cxnId="{51FADB0E-D9FA-416D-8663-61122FAC8412}">
      <dgm:prSet/>
      <dgm:spPr/>
      <dgm:t>
        <a:bodyPr/>
        <a:lstStyle/>
        <a:p>
          <a:endParaRPr lang="en-GB"/>
        </a:p>
      </dgm:t>
    </dgm:pt>
    <dgm:pt modelId="{2C175A67-CEC1-4424-837B-4C20A6788823}">
      <dgm:prSet phldrT="[Text]" custT="1"/>
      <dgm:spPr>
        <a:solidFill>
          <a:srgbClr val="A8F072">
            <a:alpha val="49804"/>
          </a:srgbClr>
        </a:solidFill>
      </dgm:spPr>
      <dgm:t>
        <a:bodyPr/>
        <a:lstStyle/>
        <a:p>
          <a:r>
            <a:rPr lang="en-US" sz="1800" dirty="0"/>
            <a:t>Has relevant Knowledge and experience </a:t>
          </a:r>
          <a:endParaRPr lang="en-GB" sz="1800" dirty="0"/>
        </a:p>
      </dgm:t>
    </dgm:pt>
    <dgm:pt modelId="{693BF574-6E36-47A5-81A3-8D8D8785A2C6}" type="parTrans" cxnId="{343179E5-B32C-47AC-8AC3-CE3C25C1A73F}">
      <dgm:prSet/>
      <dgm:spPr/>
      <dgm:t>
        <a:bodyPr/>
        <a:lstStyle/>
        <a:p>
          <a:endParaRPr lang="en-GB"/>
        </a:p>
      </dgm:t>
    </dgm:pt>
    <dgm:pt modelId="{A5D4D2E0-91CD-4F87-B597-6E9F8B067EB3}" type="sibTrans" cxnId="{343179E5-B32C-47AC-8AC3-CE3C25C1A73F}">
      <dgm:prSet/>
      <dgm:spPr/>
      <dgm:t>
        <a:bodyPr/>
        <a:lstStyle/>
        <a:p>
          <a:endParaRPr lang="en-GB"/>
        </a:p>
      </dgm:t>
    </dgm:pt>
    <dgm:pt modelId="{118EA02E-FB5C-4EBB-8B2C-77AC31C94A01}">
      <dgm:prSet custT="1"/>
      <dgm:spPr>
        <a:solidFill>
          <a:srgbClr val="D4C556">
            <a:alpha val="49804"/>
          </a:srgbClr>
        </a:solidFill>
      </dgm:spPr>
      <dgm:t>
        <a:bodyPr/>
        <a:lstStyle/>
        <a:p>
          <a:r>
            <a:rPr lang="en-US" sz="1800" dirty="0"/>
            <a:t>Understands assessment requirements </a:t>
          </a:r>
          <a:endParaRPr lang="en-GB" sz="1800" dirty="0"/>
        </a:p>
      </dgm:t>
    </dgm:pt>
    <dgm:pt modelId="{F7377CD1-3F69-44F5-A184-BBE8F1024828}" type="parTrans" cxnId="{E7E03664-E8DD-4AB8-88C8-2994038E885B}">
      <dgm:prSet/>
      <dgm:spPr/>
      <dgm:t>
        <a:bodyPr/>
        <a:lstStyle/>
        <a:p>
          <a:endParaRPr lang="en-GB"/>
        </a:p>
      </dgm:t>
    </dgm:pt>
    <dgm:pt modelId="{6CD9C66C-AFC0-4129-AA0F-C7EBD3783334}" type="sibTrans" cxnId="{E7E03664-E8DD-4AB8-88C8-2994038E885B}">
      <dgm:prSet/>
      <dgm:spPr/>
      <dgm:t>
        <a:bodyPr/>
        <a:lstStyle/>
        <a:p>
          <a:endParaRPr lang="en-GB"/>
        </a:p>
      </dgm:t>
    </dgm:pt>
    <dgm:pt modelId="{FD55EA57-9D77-4ED1-828E-92D9C084DC84}">
      <dgm:prSet custT="1"/>
      <dgm:spPr>
        <a:solidFill>
          <a:schemeClr val="accent6">
            <a:lumMod val="75000"/>
            <a:alpha val="50000"/>
          </a:schemeClr>
        </a:solidFill>
      </dgm:spPr>
      <dgm:t>
        <a:bodyPr/>
        <a:lstStyle/>
        <a:p>
          <a:r>
            <a:rPr lang="en-US" sz="1800" dirty="0"/>
            <a:t>Shares observations with PA/AA</a:t>
          </a:r>
          <a:endParaRPr lang="en-GB" sz="1800" dirty="0"/>
        </a:p>
      </dgm:t>
    </dgm:pt>
    <dgm:pt modelId="{0B41D771-BAD9-46FD-9A08-A299C1EDDF49}" type="parTrans" cxnId="{DB8732F1-AC53-4945-BE0B-8E7EFFCD6B6B}">
      <dgm:prSet/>
      <dgm:spPr/>
      <dgm:t>
        <a:bodyPr/>
        <a:lstStyle/>
        <a:p>
          <a:endParaRPr lang="en-GB"/>
        </a:p>
      </dgm:t>
    </dgm:pt>
    <dgm:pt modelId="{ABA0CB0C-4750-4418-AE87-0AC54BDE5361}" type="sibTrans" cxnId="{DB8732F1-AC53-4945-BE0B-8E7EFFCD6B6B}">
      <dgm:prSet/>
      <dgm:spPr/>
      <dgm:t>
        <a:bodyPr/>
        <a:lstStyle/>
        <a:p>
          <a:endParaRPr lang="en-GB"/>
        </a:p>
      </dgm:t>
    </dgm:pt>
    <dgm:pt modelId="{0267F78F-3B37-4142-B73B-694B6546150D}">
      <dgm:prSet custT="1"/>
      <dgm:spPr>
        <a:solidFill>
          <a:schemeClr val="accent1">
            <a:alpha val="50000"/>
          </a:schemeClr>
        </a:solidFill>
      </dgm:spPr>
      <dgm:t>
        <a:bodyPr/>
        <a:lstStyle/>
        <a:p>
          <a:r>
            <a:rPr lang="en-US" sz="1800" dirty="0"/>
            <a:t>Raises concerns re performance</a:t>
          </a:r>
          <a:endParaRPr lang="en-GB" sz="1800" dirty="0"/>
        </a:p>
      </dgm:t>
    </dgm:pt>
    <dgm:pt modelId="{C4192C32-6C85-40D2-911D-CD3DC4365A76}" type="parTrans" cxnId="{5A4D3380-9311-4D21-91E8-72BA414B193B}">
      <dgm:prSet/>
      <dgm:spPr/>
      <dgm:t>
        <a:bodyPr/>
        <a:lstStyle/>
        <a:p>
          <a:endParaRPr lang="en-GB"/>
        </a:p>
      </dgm:t>
    </dgm:pt>
    <dgm:pt modelId="{32F5318C-2CE5-4D47-B84C-0A03C5C5A159}" type="sibTrans" cxnId="{5A4D3380-9311-4D21-91E8-72BA414B193B}">
      <dgm:prSet/>
      <dgm:spPr/>
      <dgm:t>
        <a:bodyPr/>
        <a:lstStyle/>
        <a:p>
          <a:endParaRPr lang="en-GB"/>
        </a:p>
      </dgm:t>
    </dgm:pt>
    <dgm:pt modelId="{12A780F4-FCF2-4178-9487-44622AC1DCB6}" type="pres">
      <dgm:prSet presAssocID="{64355A8E-EB18-4C3E-887B-5835F2047B5A}" presName="composite" presStyleCnt="0">
        <dgm:presLayoutVars>
          <dgm:chMax val="1"/>
          <dgm:dir/>
          <dgm:resizeHandles val="exact"/>
        </dgm:presLayoutVars>
      </dgm:prSet>
      <dgm:spPr/>
    </dgm:pt>
    <dgm:pt modelId="{D6C812C9-1F85-47EE-A8A3-5BC960EE56CA}" type="pres">
      <dgm:prSet presAssocID="{64355A8E-EB18-4C3E-887B-5835F2047B5A}" presName="radial" presStyleCnt="0">
        <dgm:presLayoutVars>
          <dgm:animLvl val="ctr"/>
        </dgm:presLayoutVars>
      </dgm:prSet>
      <dgm:spPr/>
    </dgm:pt>
    <dgm:pt modelId="{AC3ACAC8-92B4-4B88-B427-7DFB954FE5EB}" type="pres">
      <dgm:prSet presAssocID="{5AB1FC42-6402-4FD8-8986-60C80F027B8B}" presName="centerShape" presStyleLbl="vennNode1" presStyleIdx="0" presStyleCnt="8" custScaleX="84457" custScaleY="53205" custLinFactNeighborX="5030" custLinFactNeighborY="1541"/>
      <dgm:spPr/>
    </dgm:pt>
    <dgm:pt modelId="{F85D543A-188B-452F-A512-40046B460A07}" type="pres">
      <dgm:prSet presAssocID="{0DD67308-AF2C-43D1-8D52-C6E04D9EE70F}" presName="node" presStyleLbl="vennNode1" presStyleIdx="1" presStyleCnt="8" custScaleX="205275" custScaleY="99247" custRadScaleRad="103818" custRadScaleInc="16822">
        <dgm:presLayoutVars>
          <dgm:bulletEnabled val="1"/>
        </dgm:presLayoutVars>
      </dgm:prSet>
      <dgm:spPr/>
    </dgm:pt>
    <dgm:pt modelId="{340EA4D3-34A2-4D62-AC2C-4B796850277A}" type="pres">
      <dgm:prSet presAssocID="{E5FB1035-45B5-41B7-BCBC-981AA6852C1B}" presName="node" presStyleLbl="vennNode1" presStyleIdx="2" presStyleCnt="8" custScaleX="211485" custRadScaleRad="121816" custRadScaleInc="337950">
        <dgm:presLayoutVars>
          <dgm:bulletEnabled val="1"/>
        </dgm:presLayoutVars>
      </dgm:prSet>
      <dgm:spPr/>
    </dgm:pt>
    <dgm:pt modelId="{2E17F5B4-D002-41D4-B414-1EFB5FA56E31}" type="pres">
      <dgm:prSet presAssocID="{118EA02E-FB5C-4EBB-8B2C-77AC31C94A01}" presName="node" presStyleLbl="vennNode1" presStyleIdx="3" presStyleCnt="8" custScaleX="202258" custRadScaleRad="206976" custRadScaleInc="-17753">
        <dgm:presLayoutVars>
          <dgm:bulletEnabled val="1"/>
        </dgm:presLayoutVars>
      </dgm:prSet>
      <dgm:spPr/>
    </dgm:pt>
    <dgm:pt modelId="{D70B38DD-A1F9-4DB8-AD3A-7B977C3DE26C}" type="pres">
      <dgm:prSet presAssocID="{5AB2D47E-CF14-40E0-A10B-3AD5FD051224}" presName="node" presStyleLbl="vennNode1" presStyleIdx="4" presStyleCnt="8" custScaleX="192709" custRadScaleRad="129261" custRadScaleInc="-47788">
        <dgm:presLayoutVars>
          <dgm:bulletEnabled val="1"/>
        </dgm:presLayoutVars>
      </dgm:prSet>
      <dgm:spPr/>
    </dgm:pt>
    <dgm:pt modelId="{3E412B64-9AA9-4AAD-86BD-5C959190A7BB}" type="pres">
      <dgm:prSet presAssocID="{FD55EA57-9D77-4ED1-828E-92D9C084DC84}" presName="node" presStyleLbl="vennNode1" presStyleIdx="5" presStyleCnt="8" custScaleX="191581" custScaleY="87365" custRadScaleRad="174512" custRadScaleInc="119619">
        <dgm:presLayoutVars>
          <dgm:bulletEnabled val="1"/>
        </dgm:presLayoutVars>
      </dgm:prSet>
      <dgm:spPr/>
    </dgm:pt>
    <dgm:pt modelId="{EE47FE69-5A50-4579-865E-E87F480CB87D}" type="pres">
      <dgm:prSet presAssocID="{2C175A67-CEC1-4424-837B-4C20A6788823}" presName="node" presStyleLbl="vennNode1" presStyleIdx="6" presStyleCnt="8" custScaleX="194387" custRadScaleRad="193516" custRadScaleInc="330771">
        <dgm:presLayoutVars>
          <dgm:bulletEnabled val="1"/>
        </dgm:presLayoutVars>
      </dgm:prSet>
      <dgm:spPr/>
    </dgm:pt>
    <dgm:pt modelId="{00730CC0-F707-4603-B898-72C68A148600}" type="pres">
      <dgm:prSet presAssocID="{0267F78F-3B37-4142-B73B-694B6546150D}" presName="node" presStyleLbl="vennNode1" presStyleIdx="7" presStyleCnt="8" custScaleX="198322" custScaleY="85405" custRadScaleRad="182673" custRadScaleInc="-27838">
        <dgm:presLayoutVars>
          <dgm:bulletEnabled val="1"/>
        </dgm:presLayoutVars>
      </dgm:prSet>
      <dgm:spPr/>
    </dgm:pt>
  </dgm:ptLst>
  <dgm:cxnLst>
    <dgm:cxn modelId="{51FADB0E-D9FA-416D-8663-61122FAC8412}" srcId="{5AB1FC42-6402-4FD8-8986-60C80F027B8B}" destId="{5AB2D47E-CF14-40E0-A10B-3AD5FD051224}" srcOrd="3" destOrd="0" parTransId="{98EF3E14-9C18-432F-BB04-500849C4B31D}" sibTransId="{D8482F1C-CA78-4BC6-B256-FCFBA5050889}"/>
    <dgm:cxn modelId="{2C2BC02D-AFFB-4501-BE38-532EE819CD2A}" type="presOf" srcId="{FD55EA57-9D77-4ED1-828E-92D9C084DC84}" destId="{3E412B64-9AA9-4AAD-86BD-5C959190A7BB}" srcOrd="0" destOrd="0" presId="urn:microsoft.com/office/officeart/2005/8/layout/radial3"/>
    <dgm:cxn modelId="{5CA0C15C-144A-4AD9-9059-354AD17EC78F}" type="presOf" srcId="{5AB1FC42-6402-4FD8-8986-60C80F027B8B}" destId="{AC3ACAC8-92B4-4B88-B427-7DFB954FE5EB}" srcOrd="0" destOrd="0" presId="urn:microsoft.com/office/officeart/2005/8/layout/radial3"/>
    <dgm:cxn modelId="{E7E03664-E8DD-4AB8-88C8-2994038E885B}" srcId="{5AB1FC42-6402-4FD8-8986-60C80F027B8B}" destId="{118EA02E-FB5C-4EBB-8B2C-77AC31C94A01}" srcOrd="2" destOrd="0" parTransId="{F7377CD1-3F69-44F5-A184-BBE8F1024828}" sibTransId="{6CD9C66C-AFC0-4129-AA0F-C7EBD3783334}"/>
    <dgm:cxn modelId="{5A4D3380-9311-4D21-91E8-72BA414B193B}" srcId="{5AB1FC42-6402-4FD8-8986-60C80F027B8B}" destId="{0267F78F-3B37-4142-B73B-694B6546150D}" srcOrd="6" destOrd="0" parTransId="{C4192C32-6C85-40D2-911D-CD3DC4365A76}" sibTransId="{32F5318C-2CE5-4D47-B84C-0A03C5C5A159}"/>
    <dgm:cxn modelId="{A6942786-D439-46FC-8834-FB1B03813674}" srcId="{5AB1FC42-6402-4FD8-8986-60C80F027B8B}" destId="{0DD67308-AF2C-43D1-8D52-C6E04D9EE70F}" srcOrd="0" destOrd="0" parTransId="{3FD48683-3D16-4C1B-A7A6-474263193438}" sibTransId="{FB98FF6F-92AB-4180-8B17-6B5DB3F0F2C8}"/>
    <dgm:cxn modelId="{8768EB95-112C-4F8B-B75D-F3075603E392}" type="presOf" srcId="{E5FB1035-45B5-41B7-BCBC-981AA6852C1B}" destId="{340EA4D3-34A2-4D62-AC2C-4B796850277A}" srcOrd="0" destOrd="0" presId="urn:microsoft.com/office/officeart/2005/8/layout/radial3"/>
    <dgm:cxn modelId="{C5D5C1A1-4838-42C7-99DA-9741CB64BC0E}" type="presOf" srcId="{0DD67308-AF2C-43D1-8D52-C6E04D9EE70F}" destId="{F85D543A-188B-452F-A512-40046B460A07}" srcOrd="0" destOrd="0" presId="urn:microsoft.com/office/officeart/2005/8/layout/radial3"/>
    <dgm:cxn modelId="{190CBAB3-452B-4FD7-840A-DCF94630967A}" type="presOf" srcId="{2C175A67-CEC1-4424-837B-4C20A6788823}" destId="{EE47FE69-5A50-4579-865E-E87F480CB87D}" srcOrd="0" destOrd="0" presId="urn:microsoft.com/office/officeart/2005/8/layout/radial3"/>
    <dgm:cxn modelId="{056057B8-B8C7-4F00-ABBC-8E74111E57BB}" type="presOf" srcId="{5AB2D47E-CF14-40E0-A10B-3AD5FD051224}" destId="{D70B38DD-A1F9-4DB8-AD3A-7B977C3DE26C}" srcOrd="0" destOrd="0" presId="urn:microsoft.com/office/officeart/2005/8/layout/radial3"/>
    <dgm:cxn modelId="{F1EDCABA-3BA2-4C01-9DDC-3629BA7E47B6}" srcId="{5AB1FC42-6402-4FD8-8986-60C80F027B8B}" destId="{E5FB1035-45B5-41B7-BCBC-981AA6852C1B}" srcOrd="1" destOrd="0" parTransId="{87FB241D-BE84-46E4-91C5-FBFBD9D9BC2A}" sibTransId="{E969917A-2849-4B28-9186-361993702BF0}"/>
    <dgm:cxn modelId="{B517A4BF-C08E-4D77-9EC6-C71115D518C4}" type="presOf" srcId="{0267F78F-3B37-4142-B73B-694B6546150D}" destId="{00730CC0-F707-4603-B898-72C68A148600}" srcOrd="0" destOrd="0" presId="urn:microsoft.com/office/officeart/2005/8/layout/radial3"/>
    <dgm:cxn modelId="{A97C50DA-D623-480D-9CD3-0F0A8DA1DB59}" type="presOf" srcId="{64355A8E-EB18-4C3E-887B-5835F2047B5A}" destId="{12A780F4-FCF2-4178-9487-44622AC1DCB6}" srcOrd="0" destOrd="0" presId="urn:microsoft.com/office/officeart/2005/8/layout/radial3"/>
    <dgm:cxn modelId="{343179E5-B32C-47AC-8AC3-CE3C25C1A73F}" srcId="{5AB1FC42-6402-4FD8-8986-60C80F027B8B}" destId="{2C175A67-CEC1-4424-837B-4C20A6788823}" srcOrd="5" destOrd="0" parTransId="{693BF574-6E36-47A5-81A3-8D8D8785A2C6}" sibTransId="{A5D4D2E0-91CD-4F87-B597-6E9F8B067EB3}"/>
    <dgm:cxn modelId="{5D25B1EC-8F4C-4811-A683-0B9C53365B90}" type="presOf" srcId="{118EA02E-FB5C-4EBB-8B2C-77AC31C94A01}" destId="{2E17F5B4-D002-41D4-B414-1EFB5FA56E31}" srcOrd="0" destOrd="0" presId="urn:microsoft.com/office/officeart/2005/8/layout/radial3"/>
    <dgm:cxn modelId="{DB8732F1-AC53-4945-BE0B-8E7EFFCD6B6B}" srcId="{5AB1FC42-6402-4FD8-8986-60C80F027B8B}" destId="{FD55EA57-9D77-4ED1-828E-92D9C084DC84}" srcOrd="4" destOrd="0" parTransId="{0B41D771-BAD9-46FD-9A08-A299C1EDDF49}" sibTransId="{ABA0CB0C-4750-4418-AE87-0AC54BDE5361}"/>
    <dgm:cxn modelId="{DAED17F6-DC45-4D34-A721-2E8940EEB8CD}" srcId="{64355A8E-EB18-4C3E-887B-5835F2047B5A}" destId="{5AB1FC42-6402-4FD8-8986-60C80F027B8B}" srcOrd="0" destOrd="0" parTransId="{879A9FAA-7D28-4CE6-B4A9-9D214D7425FA}" sibTransId="{1685353A-A01D-4E54-9EBA-D5CDB7310C6D}"/>
    <dgm:cxn modelId="{78DE689D-6C6B-4A55-B14A-ABC914B4F732}" type="presParOf" srcId="{12A780F4-FCF2-4178-9487-44622AC1DCB6}" destId="{D6C812C9-1F85-47EE-A8A3-5BC960EE56CA}" srcOrd="0" destOrd="0" presId="urn:microsoft.com/office/officeart/2005/8/layout/radial3"/>
    <dgm:cxn modelId="{33F4CBB0-91D4-49D4-87C6-A983BE9CBE8B}" type="presParOf" srcId="{D6C812C9-1F85-47EE-A8A3-5BC960EE56CA}" destId="{AC3ACAC8-92B4-4B88-B427-7DFB954FE5EB}" srcOrd="0" destOrd="0" presId="urn:microsoft.com/office/officeart/2005/8/layout/radial3"/>
    <dgm:cxn modelId="{557E185E-93D5-4FB8-BB39-72E542BDF977}" type="presParOf" srcId="{D6C812C9-1F85-47EE-A8A3-5BC960EE56CA}" destId="{F85D543A-188B-452F-A512-40046B460A07}" srcOrd="1" destOrd="0" presId="urn:microsoft.com/office/officeart/2005/8/layout/radial3"/>
    <dgm:cxn modelId="{69761A2B-741E-46E5-95B5-6DC9AC416723}" type="presParOf" srcId="{D6C812C9-1F85-47EE-A8A3-5BC960EE56CA}" destId="{340EA4D3-34A2-4D62-AC2C-4B796850277A}" srcOrd="2" destOrd="0" presId="urn:microsoft.com/office/officeart/2005/8/layout/radial3"/>
    <dgm:cxn modelId="{48E9FF3B-48FD-486B-A88A-B2DCEAC94381}" type="presParOf" srcId="{D6C812C9-1F85-47EE-A8A3-5BC960EE56CA}" destId="{2E17F5B4-D002-41D4-B414-1EFB5FA56E31}" srcOrd="3" destOrd="0" presId="urn:microsoft.com/office/officeart/2005/8/layout/radial3"/>
    <dgm:cxn modelId="{084C19DD-502B-4C01-8CDC-99D85CF1ED8C}" type="presParOf" srcId="{D6C812C9-1F85-47EE-A8A3-5BC960EE56CA}" destId="{D70B38DD-A1F9-4DB8-AD3A-7B977C3DE26C}" srcOrd="4" destOrd="0" presId="urn:microsoft.com/office/officeart/2005/8/layout/radial3"/>
    <dgm:cxn modelId="{22C4FEB5-08DA-49F8-8C70-F071142131D8}" type="presParOf" srcId="{D6C812C9-1F85-47EE-A8A3-5BC960EE56CA}" destId="{3E412B64-9AA9-4AAD-86BD-5C959190A7BB}" srcOrd="5" destOrd="0" presId="urn:microsoft.com/office/officeart/2005/8/layout/radial3"/>
    <dgm:cxn modelId="{A2CC8BA4-6B07-45AA-B303-2F002E51FEBF}" type="presParOf" srcId="{D6C812C9-1F85-47EE-A8A3-5BC960EE56CA}" destId="{EE47FE69-5A50-4579-865E-E87F480CB87D}" srcOrd="6" destOrd="0" presId="urn:microsoft.com/office/officeart/2005/8/layout/radial3"/>
    <dgm:cxn modelId="{41134268-3633-4440-8230-4BA7AFC15036}" type="presParOf" srcId="{D6C812C9-1F85-47EE-A8A3-5BC960EE56CA}" destId="{00730CC0-F707-4603-B898-72C68A148600}"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C6F90-77A0-41AB-9667-14EB5C7689E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D6541B98-D9D1-49B5-8E9A-2D0F59EF02BF}">
      <dgm:prSet custT="1">
        <dgm:style>
          <a:lnRef idx="1">
            <a:schemeClr val="accent1"/>
          </a:lnRef>
          <a:fillRef idx="2">
            <a:schemeClr val="accent1"/>
          </a:fillRef>
          <a:effectRef idx="1">
            <a:schemeClr val="accent1"/>
          </a:effectRef>
          <a:fontRef idx="minor">
            <a:schemeClr val="dk1"/>
          </a:fontRef>
        </dgm:style>
      </dgm:prSet>
      <dgm:spPr>
        <a:solidFill>
          <a:schemeClr val="accent1">
            <a:lumMod val="20000"/>
            <a:lumOff val="80000"/>
          </a:schemeClr>
        </a:solidFill>
      </dgm:spPr>
      <dgm:t>
        <a:bodyPr/>
        <a:lstStyle/>
        <a:p>
          <a:r>
            <a:rPr lang="en-GB" sz="2200" dirty="0">
              <a:solidFill>
                <a:schemeClr val="tx1"/>
              </a:solidFill>
              <a:latin typeface="Aptos" panose="020B0004020202020204" pitchFamily="34" charset="0"/>
              <a:ea typeface="Calibri" panose="020F0502020204030204" pitchFamily="34" charset="0"/>
              <a:cs typeface="Calibri" panose="020F0502020204030204" pitchFamily="34" charset="0"/>
            </a:rPr>
            <a:t>It is important for the PS to recognise underperformance, taking into consideration the level expected of the student at this stage and opportunities they’ve had</a:t>
          </a:r>
          <a:endParaRPr lang="en-GB" sz="2200" dirty="0">
            <a:solidFill>
              <a:srgbClr val="424246"/>
            </a:solidFill>
            <a:latin typeface="Aptos" panose="020B0004020202020204" pitchFamily="34" charset="0"/>
            <a:ea typeface="Calibri" panose="020F0502020204030204" pitchFamily="34" charset="0"/>
            <a:cs typeface="Calibri" panose="020F0502020204030204" pitchFamily="34" charset="0"/>
          </a:endParaRPr>
        </a:p>
      </dgm:t>
    </dgm:pt>
    <dgm:pt modelId="{08F38505-74BF-4316-AECC-B436A08B6A1A}" type="parTrans" cxnId="{816273D4-C876-4DC8-9C14-6AEBBC4931DE}">
      <dgm:prSet/>
      <dgm:spPr/>
      <dgm:t>
        <a:bodyPr/>
        <a:lstStyle/>
        <a:p>
          <a:endParaRPr lang="en-GB"/>
        </a:p>
      </dgm:t>
    </dgm:pt>
    <dgm:pt modelId="{A66D331C-2CA4-4286-AE1E-2CA2F8A60A0F}" type="sibTrans" cxnId="{816273D4-C876-4DC8-9C14-6AEBBC4931DE}">
      <dgm:prSet/>
      <dgm:spPr>
        <a:solidFill>
          <a:schemeClr val="tx2">
            <a:alpha val="90000"/>
          </a:schemeClr>
        </a:solidFill>
      </dgm:spPr>
      <dgm:t>
        <a:bodyPr/>
        <a:lstStyle/>
        <a:p>
          <a:endParaRPr lang="en-GB"/>
        </a:p>
      </dgm:t>
    </dgm:pt>
    <dgm:pt modelId="{EF87810F-6EF2-4719-9C20-AADD1B128701}">
      <dgm:prSet custT="1">
        <dgm:style>
          <a:lnRef idx="1">
            <a:schemeClr val="dk1"/>
          </a:lnRef>
          <a:fillRef idx="2">
            <a:schemeClr val="dk1"/>
          </a:fillRef>
          <a:effectRef idx="1">
            <a:schemeClr val="dk1"/>
          </a:effectRef>
          <a:fontRef idx="minor">
            <a:schemeClr val="dk1"/>
          </a:fontRef>
        </dgm:style>
      </dgm:prSet>
      <dgm:spPr>
        <a:solidFill>
          <a:schemeClr val="bg1">
            <a:lumMod val="95000"/>
          </a:schemeClr>
        </a:solidFill>
      </dgm:spPr>
      <dgm:t>
        <a:bodyPr/>
        <a:lstStyle/>
        <a:p>
          <a:r>
            <a:rPr lang="en-GB" sz="2200" dirty="0">
              <a:solidFill>
                <a:srgbClr val="424246"/>
              </a:solidFill>
              <a:latin typeface="Aptos" panose="020B0004020202020204" pitchFamily="34" charset="0"/>
              <a:cs typeface="Arial"/>
            </a:rPr>
            <a:t>The PS must ensure the student is given the opportunity to improve with coaching and/or other practice experiences </a:t>
          </a:r>
          <a:endParaRPr lang="en-GB" sz="2200" dirty="0">
            <a:latin typeface="Aptos" panose="020B0004020202020204" pitchFamily="34" charset="0"/>
          </a:endParaRPr>
        </a:p>
      </dgm:t>
    </dgm:pt>
    <dgm:pt modelId="{FC39974A-93E3-40A5-AFD5-755E51D23D8C}" type="parTrans" cxnId="{B9250F23-E4A2-4F18-949F-79B1E1A619BA}">
      <dgm:prSet/>
      <dgm:spPr/>
      <dgm:t>
        <a:bodyPr/>
        <a:lstStyle/>
        <a:p>
          <a:endParaRPr lang="en-GB"/>
        </a:p>
      </dgm:t>
    </dgm:pt>
    <dgm:pt modelId="{AD98C029-63DB-4962-834D-7FBE06FF5130}" type="sibTrans" cxnId="{B9250F23-E4A2-4F18-949F-79B1E1A619BA}">
      <dgm:prSet/>
      <dgm:spPr>
        <a:solidFill>
          <a:schemeClr val="tx2">
            <a:alpha val="90000"/>
          </a:schemeClr>
        </a:solidFill>
      </dgm:spPr>
      <dgm:t>
        <a:bodyPr/>
        <a:lstStyle/>
        <a:p>
          <a:endParaRPr lang="en-GB"/>
        </a:p>
      </dgm:t>
    </dgm:pt>
    <dgm:pt modelId="{E053DC0D-4E71-410C-AD12-6C5992C0CDCD}">
      <dgm:prSet custT="1">
        <dgm:style>
          <a:lnRef idx="1">
            <a:schemeClr val="accent1"/>
          </a:lnRef>
          <a:fillRef idx="2">
            <a:schemeClr val="accent1"/>
          </a:fillRef>
          <a:effectRef idx="1">
            <a:schemeClr val="accent1"/>
          </a:effectRef>
          <a:fontRef idx="minor">
            <a:schemeClr val="dk1"/>
          </a:fontRef>
        </dgm:style>
      </dgm:prSet>
      <dgm:spPr>
        <a:solidFill>
          <a:schemeClr val="accent1">
            <a:lumMod val="20000"/>
            <a:lumOff val="80000"/>
          </a:schemeClr>
        </a:solidFill>
      </dgm:spPr>
      <dgm:t>
        <a:bodyPr rIns="0"/>
        <a:lstStyle/>
        <a:p>
          <a:r>
            <a:rPr lang="en-GB" sz="2200" dirty="0">
              <a:solidFill>
                <a:srgbClr val="424246"/>
              </a:solidFill>
              <a:latin typeface="Aptos" panose="020B0004020202020204" pitchFamily="34" charset="0"/>
              <a:cs typeface="Arial"/>
            </a:rPr>
            <a:t>Where concerns are of a serious or ongoing nature, or a lack of achievement during assessment, the PS must involve the PA, who will take overall responsibility and involve the AA in developing an action plan</a:t>
          </a:r>
        </a:p>
      </dgm:t>
    </dgm:pt>
    <dgm:pt modelId="{FB11B197-7963-4840-94E1-FB915A5B8781}" type="parTrans" cxnId="{5C130DF6-D229-4736-9881-B4708A739149}">
      <dgm:prSet/>
      <dgm:spPr/>
      <dgm:t>
        <a:bodyPr/>
        <a:lstStyle/>
        <a:p>
          <a:endParaRPr lang="en-GB"/>
        </a:p>
      </dgm:t>
    </dgm:pt>
    <dgm:pt modelId="{16ED8904-7AD5-45D1-9872-B636F5E93A8D}" type="sibTrans" cxnId="{5C130DF6-D229-4736-9881-B4708A739149}">
      <dgm:prSet/>
      <dgm:spPr/>
      <dgm:t>
        <a:bodyPr/>
        <a:lstStyle/>
        <a:p>
          <a:endParaRPr lang="en-GB"/>
        </a:p>
      </dgm:t>
    </dgm:pt>
    <dgm:pt modelId="{5286EFDE-411F-498E-83F1-BC8F75916B06}" type="pres">
      <dgm:prSet presAssocID="{EC8C6F90-77A0-41AB-9667-14EB5C7689EC}" presName="outerComposite" presStyleCnt="0">
        <dgm:presLayoutVars>
          <dgm:chMax val="5"/>
          <dgm:dir/>
          <dgm:resizeHandles val="exact"/>
        </dgm:presLayoutVars>
      </dgm:prSet>
      <dgm:spPr/>
    </dgm:pt>
    <dgm:pt modelId="{4E57FCC4-A99B-4B36-8C6A-60C9D8C94572}" type="pres">
      <dgm:prSet presAssocID="{EC8C6F90-77A0-41AB-9667-14EB5C7689EC}" presName="dummyMaxCanvas" presStyleCnt="0">
        <dgm:presLayoutVars/>
      </dgm:prSet>
      <dgm:spPr/>
    </dgm:pt>
    <dgm:pt modelId="{AEC8E10A-B137-49AA-AF25-8681D5FF7DCE}" type="pres">
      <dgm:prSet presAssocID="{EC8C6F90-77A0-41AB-9667-14EB5C7689EC}" presName="ThreeNodes_1" presStyleLbl="node1" presStyleIdx="0" presStyleCnt="3" custScaleX="117647">
        <dgm:presLayoutVars>
          <dgm:bulletEnabled val="1"/>
        </dgm:presLayoutVars>
      </dgm:prSet>
      <dgm:spPr/>
    </dgm:pt>
    <dgm:pt modelId="{76B1902C-003A-49FC-BB9E-591EA0B3789E}" type="pres">
      <dgm:prSet presAssocID="{EC8C6F90-77A0-41AB-9667-14EB5C7689EC}" presName="ThreeNodes_2" presStyleLbl="node1" presStyleIdx="1" presStyleCnt="3" custScaleX="117647">
        <dgm:presLayoutVars>
          <dgm:bulletEnabled val="1"/>
        </dgm:presLayoutVars>
      </dgm:prSet>
      <dgm:spPr/>
    </dgm:pt>
    <dgm:pt modelId="{D9D49E3A-BD36-4250-B288-E3F226351D27}" type="pres">
      <dgm:prSet presAssocID="{EC8C6F90-77A0-41AB-9667-14EB5C7689EC}" presName="ThreeNodes_3" presStyleLbl="node1" presStyleIdx="2" presStyleCnt="3" custScaleX="117647">
        <dgm:presLayoutVars>
          <dgm:bulletEnabled val="1"/>
        </dgm:presLayoutVars>
      </dgm:prSet>
      <dgm:spPr/>
    </dgm:pt>
    <dgm:pt modelId="{5A3A66CF-A6C5-4350-B946-F5E013D256AC}" type="pres">
      <dgm:prSet presAssocID="{EC8C6F90-77A0-41AB-9667-14EB5C7689EC}" presName="ThreeConn_1-2" presStyleLbl="fgAccFollowNode1" presStyleIdx="0" presStyleCnt="2" custLinFactNeighborX="45006">
        <dgm:presLayoutVars>
          <dgm:bulletEnabled val="1"/>
        </dgm:presLayoutVars>
      </dgm:prSet>
      <dgm:spPr/>
    </dgm:pt>
    <dgm:pt modelId="{7AB1CF61-2350-45B5-A5F6-50B852497C71}" type="pres">
      <dgm:prSet presAssocID="{EC8C6F90-77A0-41AB-9667-14EB5C7689EC}" presName="ThreeConn_2-3" presStyleLbl="fgAccFollowNode1" presStyleIdx="1" presStyleCnt="2" custLinFactNeighborX="49522">
        <dgm:presLayoutVars>
          <dgm:bulletEnabled val="1"/>
        </dgm:presLayoutVars>
      </dgm:prSet>
      <dgm:spPr/>
    </dgm:pt>
    <dgm:pt modelId="{2545AF85-47BB-4838-A8C6-D0C3A8ABA460}" type="pres">
      <dgm:prSet presAssocID="{EC8C6F90-77A0-41AB-9667-14EB5C7689EC}" presName="ThreeNodes_1_text" presStyleLbl="node1" presStyleIdx="2" presStyleCnt="3">
        <dgm:presLayoutVars>
          <dgm:bulletEnabled val="1"/>
        </dgm:presLayoutVars>
      </dgm:prSet>
      <dgm:spPr/>
    </dgm:pt>
    <dgm:pt modelId="{7FCFB5B3-21DA-4F42-8A36-36FA9BA4F6E8}" type="pres">
      <dgm:prSet presAssocID="{EC8C6F90-77A0-41AB-9667-14EB5C7689EC}" presName="ThreeNodes_2_text" presStyleLbl="node1" presStyleIdx="2" presStyleCnt="3">
        <dgm:presLayoutVars>
          <dgm:bulletEnabled val="1"/>
        </dgm:presLayoutVars>
      </dgm:prSet>
      <dgm:spPr/>
    </dgm:pt>
    <dgm:pt modelId="{3E0D3DFB-8BC2-4579-9923-5E699981AA17}" type="pres">
      <dgm:prSet presAssocID="{EC8C6F90-77A0-41AB-9667-14EB5C7689EC}" presName="ThreeNodes_3_text" presStyleLbl="node1" presStyleIdx="2" presStyleCnt="3">
        <dgm:presLayoutVars>
          <dgm:bulletEnabled val="1"/>
        </dgm:presLayoutVars>
      </dgm:prSet>
      <dgm:spPr/>
    </dgm:pt>
  </dgm:ptLst>
  <dgm:cxnLst>
    <dgm:cxn modelId="{27E9BF15-2B11-448F-98FA-54961B92156A}" type="presOf" srcId="{EF87810F-6EF2-4719-9C20-AADD1B128701}" destId="{76B1902C-003A-49FC-BB9E-591EA0B3789E}" srcOrd="0" destOrd="0" presId="urn:microsoft.com/office/officeart/2005/8/layout/vProcess5"/>
    <dgm:cxn modelId="{6A9A961F-A7C1-49FE-B5A2-A955EC759D5D}" type="presOf" srcId="{D6541B98-D9D1-49B5-8E9A-2D0F59EF02BF}" destId="{2545AF85-47BB-4838-A8C6-D0C3A8ABA460}" srcOrd="1" destOrd="0" presId="urn:microsoft.com/office/officeart/2005/8/layout/vProcess5"/>
    <dgm:cxn modelId="{B9250F23-E4A2-4F18-949F-79B1E1A619BA}" srcId="{EC8C6F90-77A0-41AB-9667-14EB5C7689EC}" destId="{EF87810F-6EF2-4719-9C20-AADD1B128701}" srcOrd="1" destOrd="0" parTransId="{FC39974A-93E3-40A5-AFD5-755E51D23D8C}" sibTransId="{AD98C029-63DB-4962-834D-7FBE06FF5130}"/>
    <dgm:cxn modelId="{91526363-A7B8-4051-9432-9533BD5F296F}" type="presOf" srcId="{EF87810F-6EF2-4719-9C20-AADD1B128701}" destId="{7FCFB5B3-21DA-4F42-8A36-36FA9BA4F6E8}" srcOrd="1" destOrd="0" presId="urn:microsoft.com/office/officeart/2005/8/layout/vProcess5"/>
    <dgm:cxn modelId="{684BA783-D143-45C2-96C3-BECD17E0370A}" type="presOf" srcId="{AD98C029-63DB-4962-834D-7FBE06FF5130}" destId="{7AB1CF61-2350-45B5-A5F6-50B852497C71}" srcOrd="0" destOrd="0" presId="urn:microsoft.com/office/officeart/2005/8/layout/vProcess5"/>
    <dgm:cxn modelId="{9706BA90-DA7F-4203-8F06-105484886209}" type="presOf" srcId="{E053DC0D-4E71-410C-AD12-6C5992C0CDCD}" destId="{3E0D3DFB-8BC2-4579-9923-5E699981AA17}" srcOrd="1" destOrd="0" presId="urn:microsoft.com/office/officeart/2005/8/layout/vProcess5"/>
    <dgm:cxn modelId="{816273D4-C876-4DC8-9C14-6AEBBC4931DE}" srcId="{EC8C6F90-77A0-41AB-9667-14EB5C7689EC}" destId="{D6541B98-D9D1-49B5-8E9A-2D0F59EF02BF}" srcOrd="0" destOrd="0" parTransId="{08F38505-74BF-4316-AECC-B436A08B6A1A}" sibTransId="{A66D331C-2CA4-4286-AE1E-2CA2F8A60A0F}"/>
    <dgm:cxn modelId="{399066DA-6CEF-4A69-A5A7-3B86E4917267}" type="presOf" srcId="{E053DC0D-4E71-410C-AD12-6C5992C0CDCD}" destId="{D9D49E3A-BD36-4250-B288-E3F226351D27}" srcOrd="0" destOrd="0" presId="urn:microsoft.com/office/officeart/2005/8/layout/vProcess5"/>
    <dgm:cxn modelId="{0DB403DD-F1E4-4E10-83D4-2A9080825822}" type="presOf" srcId="{D6541B98-D9D1-49B5-8E9A-2D0F59EF02BF}" destId="{AEC8E10A-B137-49AA-AF25-8681D5FF7DCE}" srcOrd="0" destOrd="0" presId="urn:microsoft.com/office/officeart/2005/8/layout/vProcess5"/>
    <dgm:cxn modelId="{61C7A4EA-AAE3-4FE5-90E2-FB4FDA76E965}" type="presOf" srcId="{A66D331C-2CA4-4286-AE1E-2CA2F8A60A0F}" destId="{5A3A66CF-A6C5-4350-B946-F5E013D256AC}" srcOrd="0" destOrd="0" presId="urn:microsoft.com/office/officeart/2005/8/layout/vProcess5"/>
    <dgm:cxn modelId="{7461DAEC-E1C9-4F64-9B4C-EF54C17A7948}" type="presOf" srcId="{EC8C6F90-77A0-41AB-9667-14EB5C7689EC}" destId="{5286EFDE-411F-498E-83F1-BC8F75916B06}" srcOrd="0" destOrd="0" presId="urn:microsoft.com/office/officeart/2005/8/layout/vProcess5"/>
    <dgm:cxn modelId="{5C130DF6-D229-4736-9881-B4708A739149}" srcId="{EC8C6F90-77A0-41AB-9667-14EB5C7689EC}" destId="{E053DC0D-4E71-410C-AD12-6C5992C0CDCD}" srcOrd="2" destOrd="0" parTransId="{FB11B197-7963-4840-94E1-FB915A5B8781}" sibTransId="{16ED8904-7AD5-45D1-9872-B636F5E93A8D}"/>
    <dgm:cxn modelId="{A1077753-8079-471F-84B8-06D69701562A}" type="presParOf" srcId="{5286EFDE-411F-498E-83F1-BC8F75916B06}" destId="{4E57FCC4-A99B-4B36-8C6A-60C9D8C94572}" srcOrd="0" destOrd="0" presId="urn:microsoft.com/office/officeart/2005/8/layout/vProcess5"/>
    <dgm:cxn modelId="{C91E52FD-C45D-44FC-88A6-7531962885F1}" type="presParOf" srcId="{5286EFDE-411F-498E-83F1-BC8F75916B06}" destId="{AEC8E10A-B137-49AA-AF25-8681D5FF7DCE}" srcOrd="1" destOrd="0" presId="urn:microsoft.com/office/officeart/2005/8/layout/vProcess5"/>
    <dgm:cxn modelId="{1204341D-4040-46D0-9B9A-4BBDA7800C07}" type="presParOf" srcId="{5286EFDE-411F-498E-83F1-BC8F75916B06}" destId="{76B1902C-003A-49FC-BB9E-591EA0B3789E}" srcOrd="2" destOrd="0" presId="urn:microsoft.com/office/officeart/2005/8/layout/vProcess5"/>
    <dgm:cxn modelId="{D55AF476-9C21-4649-B8E6-55D8D3DC3196}" type="presParOf" srcId="{5286EFDE-411F-498E-83F1-BC8F75916B06}" destId="{D9D49E3A-BD36-4250-B288-E3F226351D27}" srcOrd="3" destOrd="0" presId="urn:microsoft.com/office/officeart/2005/8/layout/vProcess5"/>
    <dgm:cxn modelId="{6AD0FCE7-EC18-40CA-B20D-7507FDE7F962}" type="presParOf" srcId="{5286EFDE-411F-498E-83F1-BC8F75916B06}" destId="{5A3A66CF-A6C5-4350-B946-F5E013D256AC}" srcOrd="4" destOrd="0" presId="urn:microsoft.com/office/officeart/2005/8/layout/vProcess5"/>
    <dgm:cxn modelId="{8327F94C-A4ED-4E58-B61E-70881A1B8EA0}" type="presParOf" srcId="{5286EFDE-411F-498E-83F1-BC8F75916B06}" destId="{7AB1CF61-2350-45B5-A5F6-50B852497C71}" srcOrd="5" destOrd="0" presId="urn:microsoft.com/office/officeart/2005/8/layout/vProcess5"/>
    <dgm:cxn modelId="{338BEB51-20D8-4162-9E7F-D1C0D63584AE}" type="presParOf" srcId="{5286EFDE-411F-498E-83F1-BC8F75916B06}" destId="{2545AF85-47BB-4838-A8C6-D0C3A8ABA460}" srcOrd="6" destOrd="0" presId="urn:microsoft.com/office/officeart/2005/8/layout/vProcess5"/>
    <dgm:cxn modelId="{3FF30F40-981A-43D2-AAA0-BAB62A85FFC2}" type="presParOf" srcId="{5286EFDE-411F-498E-83F1-BC8F75916B06}" destId="{7FCFB5B3-21DA-4F42-8A36-36FA9BA4F6E8}" srcOrd="7" destOrd="0" presId="urn:microsoft.com/office/officeart/2005/8/layout/vProcess5"/>
    <dgm:cxn modelId="{D5E471FB-49BF-443F-9A0E-F112D87D8E17}" type="presParOf" srcId="{5286EFDE-411F-498E-83F1-BC8F75916B06}" destId="{3E0D3DFB-8BC2-4579-9923-5E699981AA1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ACAC8-92B4-4B88-B427-7DFB954FE5EB}">
      <dsp:nvSpPr>
        <dsp:cNvPr id="0" name=""/>
        <dsp:cNvSpPr/>
      </dsp:nvSpPr>
      <dsp:spPr>
        <a:xfrm>
          <a:off x="3627630" y="1589613"/>
          <a:ext cx="2000228" cy="1260075"/>
        </a:xfrm>
        <a:prstGeom prst="ellipse">
          <a:avLst/>
        </a:prstGeom>
        <a:solidFill>
          <a:schemeClr val="accent4">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Practice Supervisor</a:t>
          </a:r>
          <a:endParaRPr lang="en-GB" sz="2400" b="1" kern="1200" dirty="0"/>
        </a:p>
      </dsp:txBody>
      <dsp:txXfrm>
        <a:off x="3920557" y="1774147"/>
        <a:ext cx="1414374" cy="891007"/>
      </dsp:txXfrm>
    </dsp:sp>
    <dsp:sp modelId="{F85D543A-188B-452F-A512-40046B460A07}">
      <dsp:nvSpPr>
        <dsp:cNvPr id="0" name=""/>
        <dsp:cNvSpPr/>
      </dsp:nvSpPr>
      <dsp:spPr>
        <a:xfrm>
          <a:off x="3498088" y="568"/>
          <a:ext cx="2430804" cy="1175253"/>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Provides learning opportunities</a:t>
          </a:r>
          <a:endParaRPr lang="en-GB" sz="1800" kern="1200" dirty="0"/>
        </a:p>
      </dsp:txBody>
      <dsp:txXfrm>
        <a:off x="3854071" y="172680"/>
        <a:ext cx="1718838" cy="831029"/>
      </dsp:txXfrm>
    </dsp:sp>
    <dsp:sp modelId="{340EA4D3-34A2-4D62-AC2C-4B796850277A}">
      <dsp:nvSpPr>
        <dsp:cNvPr id="0" name=""/>
        <dsp:cNvSpPr/>
      </dsp:nvSpPr>
      <dsp:spPr>
        <a:xfrm>
          <a:off x="1885700" y="2903893"/>
          <a:ext cx="2504341" cy="1184169"/>
        </a:xfrm>
        <a:prstGeom prst="ellipse">
          <a:avLst/>
        </a:prstGeom>
        <a:solidFill>
          <a:srgbClr val="CD4BC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Provides verbal and written feedback</a:t>
          </a:r>
          <a:endParaRPr lang="en-GB" sz="1800" kern="1200" dirty="0"/>
        </a:p>
      </dsp:txBody>
      <dsp:txXfrm>
        <a:off x="2252452" y="3077311"/>
        <a:ext cx="1770837" cy="837333"/>
      </dsp:txXfrm>
    </dsp:sp>
    <dsp:sp modelId="{2E17F5B4-D002-41D4-B414-1EFB5FA56E31}">
      <dsp:nvSpPr>
        <dsp:cNvPr id="0" name=""/>
        <dsp:cNvSpPr/>
      </dsp:nvSpPr>
      <dsp:spPr>
        <a:xfrm>
          <a:off x="6462266" y="1787628"/>
          <a:ext cx="2395078" cy="1184169"/>
        </a:xfrm>
        <a:prstGeom prst="ellipse">
          <a:avLst/>
        </a:prstGeom>
        <a:solidFill>
          <a:srgbClr val="D4C556">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Understands assessment requirements </a:t>
          </a:r>
          <a:endParaRPr lang="en-GB" sz="1800" kern="1200" dirty="0"/>
        </a:p>
      </dsp:txBody>
      <dsp:txXfrm>
        <a:off x="6813017" y="1961046"/>
        <a:ext cx="1693576" cy="837333"/>
      </dsp:txXfrm>
    </dsp:sp>
    <dsp:sp modelId="{D70B38DD-A1F9-4DB8-AD3A-7B977C3DE26C}">
      <dsp:nvSpPr>
        <dsp:cNvPr id="0" name=""/>
        <dsp:cNvSpPr/>
      </dsp:nvSpPr>
      <dsp:spPr>
        <a:xfrm>
          <a:off x="4866065" y="2854435"/>
          <a:ext cx="2282001" cy="1184169"/>
        </a:xfrm>
        <a:prstGeom prst="ellipse">
          <a:avLst/>
        </a:prstGeom>
        <a:solidFill>
          <a:schemeClr val="accent4">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Contributes to assessment</a:t>
          </a:r>
          <a:endParaRPr lang="en-GB" sz="1800" kern="1200" dirty="0"/>
        </a:p>
      </dsp:txBody>
      <dsp:txXfrm>
        <a:off x="5200256" y="3027853"/>
        <a:ext cx="1613619" cy="837333"/>
      </dsp:txXfrm>
    </dsp:sp>
    <dsp:sp modelId="{3E412B64-9AA9-4AAD-86BD-5C959190A7BB}">
      <dsp:nvSpPr>
        <dsp:cNvPr id="0" name=""/>
        <dsp:cNvSpPr/>
      </dsp:nvSpPr>
      <dsp:spPr>
        <a:xfrm>
          <a:off x="648240" y="1784839"/>
          <a:ext cx="2268644" cy="1034550"/>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Shares observations with PA/AA</a:t>
          </a:r>
          <a:endParaRPr lang="en-GB" sz="1800" kern="1200" dirty="0"/>
        </a:p>
      </dsp:txBody>
      <dsp:txXfrm>
        <a:off x="980475" y="1936345"/>
        <a:ext cx="1604174" cy="731538"/>
      </dsp:txXfrm>
    </dsp:sp>
    <dsp:sp modelId="{EE47FE69-5A50-4579-865E-E87F480CB87D}">
      <dsp:nvSpPr>
        <dsp:cNvPr id="0" name=""/>
        <dsp:cNvSpPr/>
      </dsp:nvSpPr>
      <dsp:spPr>
        <a:xfrm>
          <a:off x="6075648" y="425327"/>
          <a:ext cx="2301872" cy="1184169"/>
        </a:xfrm>
        <a:prstGeom prst="ellipse">
          <a:avLst/>
        </a:prstGeom>
        <a:solidFill>
          <a:srgbClr val="A8F072">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Has relevant Knowledge and experience </a:t>
          </a:r>
          <a:endParaRPr lang="en-GB" sz="1800" kern="1200" dirty="0"/>
        </a:p>
      </dsp:txBody>
      <dsp:txXfrm>
        <a:off x="6412749" y="598745"/>
        <a:ext cx="1627670" cy="837333"/>
      </dsp:txXfrm>
    </dsp:sp>
    <dsp:sp modelId="{00730CC0-F707-4603-B898-72C68A148600}">
      <dsp:nvSpPr>
        <dsp:cNvPr id="0" name=""/>
        <dsp:cNvSpPr/>
      </dsp:nvSpPr>
      <dsp:spPr>
        <a:xfrm>
          <a:off x="728086" y="508383"/>
          <a:ext cx="2348469" cy="1011340"/>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Raises concerns re performance</a:t>
          </a:r>
          <a:endParaRPr lang="en-GB" sz="1800" kern="1200" dirty="0"/>
        </a:p>
      </dsp:txBody>
      <dsp:txXfrm>
        <a:off x="1072011" y="656490"/>
        <a:ext cx="1660619" cy="715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8E10A-B137-49AA-AF25-8681D5FF7DCE}">
      <dsp:nvSpPr>
        <dsp:cNvPr id="0" name=""/>
        <dsp:cNvSpPr/>
      </dsp:nvSpPr>
      <dsp:spPr>
        <a:xfrm>
          <a:off x="-648650" y="0"/>
          <a:ext cx="8648695" cy="1265481"/>
        </a:xfrm>
        <a:prstGeom prst="roundRect">
          <a:avLst>
            <a:gd name="adj" fmla="val 10000"/>
          </a:avLst>
        </a:prstGeom>
        <a:solidFill>
          <a:schemeClr val="accent1">
            <a:lumMod val="20000"/>
            <a:lumOff val="8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tx1"/>
              </a:solidFill>
              <a:latin typeface="Aptos" panose="020B0004020202020204" pitchFamily="34" charset="0"/>
              <a:ea typeface="Calibri" panose="020F0502020204030204" pitchFamily="34" charset="0"/>
              <a:cs typeface="Calibri" panose="020F0502020204030204" pitchFamily="34" charset="0"/>
            </a:rPr>
            <a:t>It is important for the PS to recognise underperformance, taking into consideration the level expected of the student at this stage and opportunities they’ve had</a:t>
          </a:r>
          <a:endParaRPr lang="en-GB" sz="2200" kern="1200" dirty="0">
            <a:solidFill>
              <a:srgbClr val="424246"/>
            </a:solidFill>
            <a:latin typeface="Aptos" panose="020B0004020202020204" pitchFamily="34" charset="0"/>
            <a:ea typeface="Calibri" panose="020F0502020204030204" pitchFamily="34" charset="0"/>
            <a:cs typeface="Calibri" panose="020F0502020204030204" pitchFamily="34" charset="0"/>
          </a:endParaRPr>
        </a:p>
      </dsp:txBody>
      <dsp:txXfrm>
        <a:off x="-611585" y="37065"/>
        <a:ext cx="7055244" cy="1191351"/>
      </dsp:txXfrm>
    </dsp:sp>
    <dsp:sp modelId="{76B1902C-003A-49FC-BB9E-591EA0B3789E}">
      <dsp:nvSpPr>
        <dsp:cNvPr id="0" name=""/>
        <dsp:cNvSpPr/>
      </dsp:nvSpPr>
      <dsp:spPr>
        <a:xfrm>
          <a:off x="2" y="1476395"/>
          <a:ext cx="8648695" cy="1265481"/>
        </a:xfrm>
        <a:prstGeom prst="roundRect">
          <a:avLst>
            <a:gd name="adj" fmla="val 10000"/>
          </a:avLst>
        </a:prstGeom>
        <a:solidFill>
          <a:schemeClr val="bg1">
            <a:lumMod val="95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424246"/>
              </a:solidFill>
              <a:latin typeface="Aptos" panose="020B0004020202020204" pitchFamily="34" charset="0"/>
              <a:cs typeface="Arial"/>
            </a:rPr>
            <a:t>The PS must ensure the student is given the opportunity to improve with coaching and/or other practice experiences </a:t>
          </a:r>
          <a:endParaRPr lang="en-GB" sz="2200" kern="1200" dirty="0">
            <a:latin typeface="Aptos" panose="020B0004020202020204" pitchFamily="34" charset="0"/>
          </a:endParaRPr>
        </a:p>
      </dsp:txBody>
      <dsp:txXfrm>
        <a:off x="37067" y="1513460"/>
        <a:ext cx="6843724" cy="1191351"/>
      </dsp:txXfrm>
    </dsp:sp>
    <dsp:sp modelId="{D9D49E3A-BD36-4250-B288-E3F226351D27}">
      <dsp:nvSpPr>
        <dsp:cNvPr id="0" name=""/>
        <dsp:cNvSpPr/>
      </dsp:nvSpPr>
      <dsp:spPr>
        <a:xfrm>
          <a:off x="648654" y="2952790"/>
          <a:ext cx="8648695" cy="1265481"/>
        </a:xfrm>
        <a:prstGeom prst="roundRect">
          <a:avLst>
            <a:gd name="adj" fmla="val 10000"/>
          </a:avLst>
        </a:prstGeom>
        <a:solidFill>
          <a:schemeClr val="accent1">
            <a:lumMod val="20000"/>
            <a:lumOff val="8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424246"/>
              </a:solidFill>
              <a:latin typeface="Aptos" panose="020B0004020202020204" pitchFamily="34" charset="0"/>
              <a:cs typeface="Arial"/>
            </a:rPr>
            <a:t>Where concerns are of a serious or ongoing nature, or a lack of achievement during assessment, the PS must involve the PA, who will take overall responsibility and involve the AA in developing an action plan</a:t>
          </a:r>
        </a:p>
      </dsp:txBody>
      <dsp:txXfrm>
        <a:off x="685719" y="2989855"/>
        <a:ext cx="6843724" cy="1191351"/>
      </dsp:txXfrm>
    </dsp:sp>
    <dsp:sp modelId="{5A3A66CF-A6C5-4350-B946-F5E013D256AC}">
      <dsp:nvSpPr>
        <dsp:cNvPr id="0" name=""/>
        <dsp:cNvSpPr/>
      </dsp:nvSpPr>
      <dsp:spPr>
        <a:xfrm>
          <a:off x="6899034" y="959656"/>
          <a:ext cx="822563" cy="822563"/>
        </a:xfrm>
        <a:prstGeom prst="downArrow">
          <a:avLst>
            <a:gd name="adj1" fmla="val 55000"/>
            <a:gd name="adj2" fmla="val 45000"/>
          </a:avLst>
        </a:prstGeom>
        <a:solidFill>
          <a:schemeClr val="tx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084111" y="959656"/>
        <a:ext cx="452409" cy="618979"/>
      </dsp:txXfrm>
    </dsp:sp>
    <dsp:sp modelId="{7AB1CF61-2350-45B5-A5F6-50B852497C71}">
      <dsp:nvSpPr>
        <dsp:cNvPr id="0" name=""/>
        <dsp:cNvSpPr/>
      </dsp:nvSpPr>
      <dsp:spPr>
        <a:xfrm>
          <a:off x="7584834" y="2427615"/>
          <a:ext cx="822563" cy="822563"/>
        </a:xfrm>
        <a:prstGeom prst="downArrow">
          <a:avLst>
            <a:gd name="adj1" fmla="val 55000"/>
            <a:gd name="adj2" fmla="val 45000"/>
          </a:avLst>
        </a:prstGeom>
        <a:solidFill>
          <a:schemeClr val="tx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769911" y="2427615"/>
        <a:ext cx="452409" cy="6189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F6F7309-F625-4E79-B1FF-03F344697C8D}" type="datetimeFigureOut">
              <a:rPr lang="en-GB" smtClean="0"/>
              <a:t>26/03/2025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4EE3FE7-C326-4AF2-9659-34D5B40FEB8E}" type="slidenum">
              <a:rPr lang="en-GB" smtClean="0"/>
              <a:t>‹#›</a:t>
            </a:fld>
            <a:endParaRPr lang="en-GB"/>
          </a:p>
        </p:txBody>
      </p:sp>
    </p:spTree>
    <p:extLst>
      <p:ext uri="{BB962C8B-B14F-4D97-AF65-F5344CB8AC3E}">
        <p14:creationId xmlns:p14="http://schemas.microsoft.com/office/powerpoint/2010/main" val="371341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_RcUZy7e4_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course was revised in February 2025.</a:t>
            </a:r>
          </a:p>
          <a:p>
            <a:pPr marL="171450" indent="-171450">
              <a:buFont typeface="Arial" panose="020B0604020202020204" pitchFamily="34" charset="0"/>
              <a:buChar char="•"/>
            </a:pPr>
            <a:r>
              <a:rPr lang="en-US" dirty="0"/>
              <a:t>This workshop can be delivered in 0.5 day (minimum 2 hours). Please refer to the accompanying lesson plan.</a:t>
            </a:r>
          </a:p>
          <a:p>
            <a:pPr marL="171450" indent="-171450">
              <a:buFont typeface="Arial" panose="020B0604020202020204" pitchFamily="34" charset="0"/>
              <a:buChar char="•"/>
            </a:pPr>
            <a:r>
              <a:rPr lang="en-US" dirty="0"/>
              <a:t>Depending on the learner cohort, type of delivery and time availability you may wish to include some of the other activities described in the Additional Workshop Activities document.</a:t>
            </a:r>
          </a:p>
          <a:p>
            <a:pPr marL="171450" indent="-171450">
              <a:buFont typeface="Arial,Sans-Serif" panose="020B0604020202020204" pitchFamily="34" charset="0"/>
              <a:buChar char="•"/>
            </a:pPr>
            <a:r>
              <a:rPr lang="en-US" dirty="0"/>
              <a:t>You can decide how much time to spend on individual slides. The lesson plan provides a framework and can be used flexibly.</a:t>
            </a:r>
          </a:p>
          <a:p>
            <a:pPr marL="171450" indent="-171450">
              <a:buFont typeface="Arial" panose="020B0604020202020204" pitchFamily="34" charset="0"/>
              <a:buChar char="•"/>
            </a:pPr>
            <a:r>
              <a:rPr lang="en-US" dirty="0"/>
              <a:t>At the end of workshop, staff should be signposted to further resources to enhance their knowledge and understanding.</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858131C-25B3-CA4E-9D31-38DF3054AE4C}"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4419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points</a:t>
            </a:r>
          </a:p>
          <a:p>
            <a:pPr marL="285750" indent="-285750">
              <a:buFont typeface="Arial"/>
              <a:buChar char="•"/>
            </a:pPr>
            <a:r>
              <a:rPr lang="en-US" dirty="0"/>
              <a:t>Learners will have identified a number of situations that students present with requiring reasonable adjustments. These may be related to changes in personal circumstances or health related. This will have included the needs of neurodivergent students.  </a:t>
            </a:r>
          </a:p>
          <a:p>
            <a:pPr marL="285750" indent="-285750">
              <a:buFont typeface="Arial"/>
              <a:buChar char="•"/>
            </a:pPr>
            <a:r>
              <a:rPr lang="en-US" dirty="0"/>
              <a:t>They should have completed the e-learning module on Supporting Neurodivergent Students on the Learner Resources page on the website. </a:t>
            </a:r>
            <a:r>
              <a:rPr lang="en-US" b="1" dirty="0"/>
              <a:t>If not, remind them to do so. </a:t>
            </a:r>
            <a:r>
              <a:rPr lang="en-US" dirty="0"/>
              <a:t>The e-learning was developed by neurodivergent students and staff. This slide pulls out some key points but the learners must complete the e-learning module for a full appreciation as part of their PS preparation.</a:t>
            </a:r>
          </a:p>
          <a:p>
            <a:pPr>
              <a:defRPr/>
            </a:pPr>
            <a:endParaRPr lang="en-US" b="1" dirty="0"/>
          </a:p>
          <a:p>
            <a:pPr>
              <a:defRPr/>
            </a:pPr>
            <a:r>
              <a:rPr lang="en-US" b="1" dirty="0"/>
              <a:t>5 minute activity: </a:t>
            </a:r>
            <a:r>
              <a:rPr lang="en-US" dirty="0"/>
              <a:t>Ask staff to give examples of how adjustments can be made to support student learning and assessment when the student has a type of neurodivergence</a:t>
            </a:r>
            <a:r>
              <a:rPr lang="en-US" dirty="0">
                <a:solidFill>
                  <a:srgbClr val="000000"/>
                </a:solidFill>
                <a:latin typeface="Aptos"/>
                <a:cs typeface="Arial"/>
              </a:rPr>
              <a:t>,</a:t>
            </a:r>
            <a:r>
              <a:rPr lang="en-US" sz="1200" dirty="0">
                <a:solidFill>
                  <a:srgbClr val="000000"/>
                </a:solidFill>
                <a:latin typeface="Aptos"/>
                <a:cs typeface="Arial"/>
              </a:rPr>
              <a:t> </a:t>
            </a:r>
            <a:r>
              <a:rPr lang="en-US" dirty="0">
                <a:solidFill>
                  <a:srgbClr val="000000"/>
                </a:solidFill>
                <a:latin typeface="Aptos"/>
                <a:cs typeface="Arial"/>
              </a:rPr>
              <a:t>e.g. a</a:t>
            </a:r>
            <a:r>
              <a:rPr lang="en-GB" dirty="0" err="1">
                <a:solidFill>
                  <a:srgbClr val="3D3D42"/>
                </a:solidFill>
                <a:latin typeface="Arial"/>
                <a:cs typeface="Arial"/>
              </a:rPr>
              <a:t>utism</a:t>
            </a:r>
            <a:r>
              <a:rPr lang="en-GB" sz="1200" dirty="0">
                <a:solidFill>
                  <a:srgbClr val="3D3D42"/>
                </a:solidFill>
                <a:latin typeface="Arial"/>
                <a:cs typeface="Arial"/>
              </a:rPr>
              <a:t>, ADHD, dyslexia, dyscalculia, dyspraxia, Tourette’s</a:t>
            </a:r>
            <a:r>
              <a:rPr lang="en-GB" dirty="0">
                <a:solidFill>
                  <a:srgbClr val="3D3D42"/>
                </a:solidFill>
                <a:latin typeface="Arial"/>
                <a:cs typeface="Arial"/>
              </a:rPr>
              <a:t>, other.</a:t>
            </a:r>
            <a:endParaRPr lang="en-GB" sz="1200" dirty="0">
              <a:solidFill>
                <a:srgbClr val="3D3D42"/>
              </a:solidFill>
              <a:latin typeface="Arial"/>
              <a:cs typeface="Arial"/>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EE3FE7-C326-4AF2-9659-34D5B40FEB8E}" type="slidenum">
              <a:rPr lang="en-GB" smtClean="0"/>
              <a:t>10</a:t>
            </a:fld>
            <a:endParaRPr lang="en-GB"/>
          </a:p>
        </p:txBody>
      </p:sp>
    </p:spTree>
    <p:extLst>
      <p:ext uri="{BB962C8B-B14F-4D97-AF65-F5344CB8AC3E}">
        <p14:creationId xmlns:p14="http://schemas.microsoft.com/office/powerpoint/2010/main" val="342028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kern="1200" dirty="0">
                <a:solidFill>
                  <a:srgbClr val="3D3D41"/>
                </a:solidFill>
                <a:latin typeface="Arial"/>
                <a:ea typeface="+mn-ea"/>
                <a:cs typeface="Arial"/>
              </a:rPr>
              <a:t>Teaching points</a:t>
            </a:r>
          </a:p>
          <a:p>
            <a:pPr marL="171450" indent="-171450">
              <a:buFont typeface="Arial" panose="020B0604020202020204" pitchFamily="34" charset="0"/>
              <a:buChar char="•"/>
            </a:pPr>
            <a:r>
              <a:rPr lang="en-US" sz="1200" kern="1200" dirty="0">
                <a:solidFill>
                  <a:srgbClr val="3D3D41"/>
                </a:solidFill>
                <a:latin typeface="Arial"/>
                <a:ea typeface="+mn-ea"/>
                <a:cs typeface="Arial"/>
              </a:rPr>
              <a:t>Preferred learning styles is covered in the online preparation module and developing a learning plan within the </a:t>
            </a:r>
            <a:r>
              <a:rPr lang="en-US" dirty="0">
                <a:solidFill>
                  <a:srgbClr val="3D3D41"/>
                </a:solidFill>
                <a:latin typeface="Arial"/>
                <a:cs typeface="Arial"/>
              </a:rPr>
              <a:t>Revise</a:t>
            </a:r>
            <a:r>
              <a:rPr lang="en-US" sz="1200" kern="1200" dirty="0">
                <a:solidFill>
                  <a:srgbClr val="3D3D41"/>
                </a:solidFill>
                <a:latin typeface="Arial"/>
                <a:ea typeface="+mn-ea"/>
                <a:cs typeface="Arial"/>
              </a:rPr>
              <a:t> and </a:t>
            </a:r>
            <a:r>
              <a:rPr lang="en-US" dirty="0">
                <a:solidFill>
                  <a:srgbClr val="3D3D41"/>
                </a:solidFill>
                <a:latin typeface="Arial"/>
                <a:cs typeface="Arial"/>
              </a:rPr>
              <a:t>Refresh</a:t>
            </a:r>
            <a:r>
              <a:rPr lang="en-US" sz="1200" kern="1200" dirty="0">
                <a:solidFill>
                  <a:srgbClr val="3D3D41"/>
                </a:solidFill>
                <a:latin typeface="Arial"/>
                <a:ea typeface="+mn-ea"/>
                <a:cs typeface="Arial"/>
              </a:rPr>
              <a:t> initial interview’</a:t>
            </a:r>
            <a:r>
              <a:rPr lang="en-US" dirty="0">
                <a:solidFill>
                  <a:srgbClr val="3D3D41"/>
                </a:solidFill>
                <a:latin typeface="Arial"/>
                <a:cs typeface="Arial"/>
              </a:rPr>
              <a:t> video.</a:t>
            </a:r>
            <a:endParaRPr lang="en-US" sz="1200" kern="1200" dirty="0">
              <a:solidFill>
                <a:srgbClr val="3D3D41"/>
              </a:solidFill>
              <a:latin typeface="Arial"/>
              <a:cs typeface="Arial"/>
            </a:endParaRPr>
          </a:p>
          <a:p>
            <a:pPr marL="171450" indent="-171450" algn="l">
              <a:buFont typeface="Arial" panose="020B0604020202020204" pitchFamily="34" charset="0"/>
              <a:buChar char="•"/>
            </a:pPr>
            <a:r>
              <a:rPr lang="en-GB" dirty="0"/>
              <a:t>Consider prioritising learning needs depending on the individual, their experience, the setting, the assessment requirements. </a:t>
            </a:r>
          </a:p>
          <a:p>
            <a:pPr marL="171450" indent="-171450" algn="l">
              <a:buFont typeface="Arial" panose="020B0604020202020204" pitchFamily="34" charset="0"/>
              <a:buChar char="•"/>
            </a:pPr>
            <a:r>
              <a:rPr lang="en-GB" dirty="0"/>
              <a:t>Only set two or three objectives for personal development for each period. </a:t>
            </a:r>
          </a:p>
          <a:p>
            <a:pPr marL="171450" indent="-171450" algn="l">
              <a:buFont typeface="Arial" panose="020B0604020202020204" pitchFamily="34" charset="0"/>
              <a:buChar char="•"/>
            </a:pPr>
            <a:r>
              <a:rPr lang="en-GB" dirty="0"/>
              <a:t>Encourage the student to identify preferred ways of learning and to come up with ideas so that they take responsibility for their own learning.</a:t>
            </a:r>
          </a:p>
          <a:p>
            <a:pPr marL="171450" indent="-171450" algn="l">
              <a:buFont typeface="Arial" panose="020B0604020202020204" pitchFamily="34" charset="0"/>
              <a:buChar char="•"/>
            </a:pPr>
            <a:r>
              <a:rPr lang="en-GB" dirty="0"/>
              <a:t>Emphasise that there are different ways of learning including shadowing, on the job, e-learning, reflection, independent study (depends on setting). </a:t>
            </a:r>
          </a:p>
          <a:p>
            <a:pPr marL="171450" indent="-171450" algn="l">
              <a:buFont typeface="Arial" panose="020B0604020202020204" pitchFamily="34" charset="0"/>
              <a:buChar char="•"/>
            </a:pPr>
            <a:r>
              <a:rPr lang="en-GB" dirty="0"/>
              <a:t>Consider outreach placements (can be from as little as half a day) to increase the student’s learning opportunities.</a:t>
            </a:r>
          </a:p>
          <a:p>
            <a:pPr marL="171450" indent="-171450" algn="l">
              <a:buFont typeface="Arial" panose="020B0604020202020204" pitchFamily="34" charset="0"/>
              <a:buChar char="•"/>
            </a:pPr>
            <a:r>
              <a:rPr lang="en-GB" dirty="0"/>
              <a:t>Employ SMART objectives with a specified timeframe, outcome and measure of success where the student needs more structure.</a:t>
            </a:r>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11</a:t>
            </a:fld>
            <a:endParaRPr lang="en-GB"/>
          </a:p>
        </p:txBody>
      </p:sp>
    </p:spTree>
    <p:extLst>
      <p:ext uri="{BB962C8B-B14F-4D97-AF65-F5344CB8AC3E}">
        <p14:creationId xmlns:p14="http://schemas.microsoft.com/office/powerpoint/2010/main" val="154367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a:t>
            </a:r>
            <a:r>
              <a:rPr lang="en-GB" dirty="0"/>
              <a:t>Ask staff to consider when it might be appropriate to set SMART objectives with a student and to provide examples.</a:t>
            </a:r>
          </a:p>
          <a:p>
            <a:r>
              <a:rPr lang="en-GB" b="1" dirty="0"/>
              <a:t>Teaching points</a:t>
            </a:r>
          </a:p>
          <a:p>
            <a:r>
              <a:rPr lang="en-GB" dirty="0"/>
              <a:t>Allow 15 minutes for small groups to complete the activity. This is also referred to in the Revise and Refresh video on initial interview with an example provided.</a:t>
            </a:r>
          </a:p>
          <a:p>
            <a:endParaRPr lang="en-GB" dirty="0"/>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rgbClr val="3D3D41"/>
                </a:solidFill>
                <a:latin typeface="Arial"/>
                <a:ea typeface="+mn-ea"/>
                <a:cs typeface="Arial"/>
              </a:rPr>
              <a:t>On longer placements or for an outreach placement, students needing more structured planning might benefit from having SMART objectives set for shorter timescales, e.g. weekly.</a:t>
            </a:r>
            <a:endParaRPr lang="en-US" sz="1200" kern="1200" dirty="0">
              <a:solidFill>
                <a:srgbClr val="3D3D41"/>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dirty="0"/>
              <a:t>SMART objectives are essential for an action plan (which is the responsibility of the Practice Assessor), so it is useful for the Practice Supervisor to have this understanding and use them in appropriate situations.</a:t>
            </a:r>
          </a:p>
        </p:txBody>
      </p:sp>
      <p:sp>
        <p:nvSpPr>
          <p:cNvPr id="4" name="Slide Number Placeholder 3"/>
          <p:cNvSpPr>
            <a:spLocks noGrp="1"/>
          </p:cNvSpPr>
          <p:nvPr>
            <p:ph type="sldNum" sz="quarter" idx="5"/>
          </p:nvPr>
        </p:nvSpPr>
        <p:spPr/>
        <p:txBody>
          <a:bodyPr/>
          <a:lstStyle/>
          <a:p>
            <a:fld id="{34EE3FE7-C326-4AF2-9659-34D5B40FEB8E}" type="slidenum">
              <a:rPr lang="en-GB" smtClean="0"/>
              <a:t>12</a:t>
            </a:fld>
            <a:endParaRPr lang="en-GB"/>
          </a:p>
        </p:txBody>
      </p:sp>
    </p:spTree>
    <p:extLst>
      <p:ext uri="{BB962C8B-B14F-4D97-AF65-F5344CB8AC3E}">
        <p14:creationId xmlns:p14="http://schemas.microsoft.com/office/powerpoint/2010/main" val="497459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 learners to give examples of these techniques in class discussion (5 minutes). </a:t>
            </a:r>
          </a:p>
          <a:p>
            <a:endParaRPr lang="en-GB" dirty="0"/>
          </a:p>
          <a:p>
            <a:r>
              <a:rPr lang="en-GB" dirty="0"/>
              <a:t>Learners were introduced to coaching in the introductory module and provided with the following definition and RCN video:</a:t>
            </a:r>
          </a:p>
          <a:p>
            <a:pPr algn="ctr"/>
            <a:endParaRPr lang="en-US" sz="1200" b="1" i="1" dirty="0">
              <a:solidFill>
                <a:srgbClr val="374151"/>
              </a:solidFill>
              <a:effectLst/>
              <a:latin typeface="Arial" panose="020B0604020202020204" pitchFamily="34" charset="0"/>
              <a:cs typeface="Arial" panose="020B0604020202020204" pitchFamily="34" charset="0"/>
            </a:endParaRPr>
          </a:p>
          <a:p>
            <a:pPr algn="ctr"/>
            <a:r>
              <a:rPr lang="en-US" sz="1200" b="1" i="1" dirty="0">
                <a:solidFill>
                  <a:srgbClr val="374151"/>
                </a:solidFill>
                <a:effectLst/>
                <a:latin typeface="Arial" panose="020B0604020202020204" pitchFamily="34" charset="0"/>
                <a:cs typeface="Arial" panose="020B0604020202020204" pitchFamily="34" charset="0"/>
              </a:rPr>
              <a:t>Coaching</a:t>
            </a:r>
            <a:r>
              <a:rPr lang="en-US" sz="1200" b="0" i="1" dirty="0">
                <a:solidFill>
                  <a:srgbClr val="374151"/>
                </a:solidFill>
                <a:effectLst/>
                <a:latin typeface="Arial" panose="020B0604020202020204" pitchFamily="34" charset="0"/>
                <a:cs typeface="Arial" panose="020B0604020202020204" pitchFamily="34" charset="0"/>
              </a:rPr>
              <a:t> is an intervention that facilitates another person's learning, development and performance. Applied to student nurse practice placement learning, coaching has the potential to boost leadership learning that is student led, focused on students taking responsibility for identifying their learning goals and objectives.</a:t>
            </a:r>
          </a:p>
          <a:p>
            <a:pPr algn="ctr"/>
            <a:r>
              <a:rPr lang="en-US" sz="1200" dirty="0">
                <a:solidFill>
                  <a:srgbClr val="374151"/>
                </a:solidFill>
                <a:latin typeface="Arial" panose="020B0604020202020204" pitchFamily="34" charset="0"/>
                <a:cs typeface="Arial" panose="020B0604020202020204" pitchFamily="34" charset="0"/>
              </a:rPr>
              <a:t>(Leigh, Littlewood and Lyons 2019)</a:t>
            </a:r>
          </a:p>
          <a:p>
            <a:pPr algn="ctr"/>
            <a:endParaRPr lang="en-US" sz="1200" b="0" dirty="0">
              <a:solidFill>
                <a:srgbClr val="374151"/>
              </a:solidFill>
              <a:effectLst/>
              <a:latin typeface="Arial" panose="020B0604020202020204" pitchFamily="34" charset="0"/>
              <a:cs typeface="Arial" panose="020B0604020202020204" pitchFamily="34" charset="0"/>
            </a:endParaRPr>
          </a:p>
          <a:p>
            <a:r>
              <a:rPr lang="en-US" sz="1200" b="0" dirty="0">
                <a:solidFill>
                  <a:srgbClr val="374151"/>
                </a:solidFill>
                <a:effectLst/>
                <a:latin typeface="Arial" panose="020B0604020202020204" pitchFamily="34" charset="0"/>
                <a:cs typeface="Arial" panose="020B0604020202020204" pitchFamily="34" charset="0"/>
              </a:rPr>
              <a:t>There </a:t>
            </a:r>
            <a:r>
              <a:rPr lang="en-US" sz="1200" dirty="0">
                <a:solidFill>
                  <a:srgbClr val="374151"/>
                </a:solidFill>
                <a:latin typeface="Arial" panose="020B0604020202020204" pitchFamily="34" charset="0"/>
                <a:cs typeface="Arial" panose="020B0604020202020204" pitchFamily="34" charset="0"/>
              </a:rPr>
              <a:t>are many examples of coaching models and strategies to enhance student learning all underpinned by ‘active’ as opposed to ‘passive’ learning.</a:t>
            </a:r>
          </a:p>
          <a:p>
            <a:r>
              <a:rPr lang="en-US" sz="1200" b="0" dirty="0">
                <a:solidFill>
                  <a:srgbClr val="374151"/>
                </a:solidFill>
                <a:effectLst/>
                <a:latin typeface="Arial"/>
                <a:cs typeface="Arial"/>
              </a:rPr>
              <a:t>The RCN video provides a positive example of using a coaching approach </a:t>
            </a:r>
            <a:r>
              <a:rPr lang="en-US" sz="1200" b="0" dirty="0">
                <a:solidFill>
                  <a:srgbClr val="374151"/>
                </a:solidFill>
                <a:effectLst/>
                <a:latin typeface="Arial"/>
                <a:cs typeface="Arial"/>
                <a:hlinkClick r:id="rId3"/>
              </a:rPr>
              <a:t>https://youtu.be/_RcUZy7e4_A</a:t>
            </a:r>
            <a:endParaRPr lang="en-US" sz="1200" b="0" dirty="0">
              <a:solidFill>
                <a:srgbClr val="374151"/>
              </a:solidFill>
              <a:effectLst/>
              <a:latin typeface="Arial"/>
              <a:cs typeface="Arial"/>
            </a:endParaRPr>
          </a:p>
          <a:p>
            <a:pPr algn="l"/>
            <a:endParaRPr lang="en-US" sz="1200" b="1" dirty="0">
              <a:solidFill>
                <a:srgbClr val="374151"/>
              </a:solidFill>
              <a:effectLst/>
              <a:latin typeface="Arial" panose="020B0604020202020204" pitchFamily="34" charset="0"/>
              <a:cs typeface="Arial" panose="020B0604020202020204" pitchFamily="34" charset="0"/>
            </a:endParaRPr>
          </a:p>
          <a:p>
            <a:r>
              <a:rPr lang="en-US" sz="1200" b="1" dirty="0">
                <a:solidFill>
                  <a:srgbClr val="374151"/>
                </a:solidFill>
                <a:effectLst/>
                <a:latin typeface="Arial"/>
                <a:cs typeface="Arial"/>
              </a:rPr>
              <a:t>If they have not reviewed they video they should be encouraged to do so following the session</a:t>
            </a:r>
            <a:r>
              <a:rPr lang="en-US" b="1" dirty="0">
                <a:solidFill>
                  <a:srgbClr val="374151"/>
                </a:solidFill>
                <a:latin typeface="Arial"/>
                <a:cs typeface="Arial"/>
              </a:rPr>
              <a:t>, or you could include it here if you have time in the workshop (allow 5 minutes).</a:t>
            </a:r>
            <a:endParaRPr lang="en-US" sz="1200" b="1" dirty="0">
              <a:solidFill>
                <a:srgbClr val="374151"/>
              </a:solidFill>
              <a:effectLst/>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13</a:t>
            </a:fld>
            <a:endParaRPr lang="en-GB"/>
          </a:p>
        </p:txBody>
      </p:sp>
    </p:spTree>
    <p:extLst>
      <p:ext uri="{BB962C8B-B14F-4D97-AF65-F5344CB8AC3E}">
        <p14:creationId xmlns:p14="http://schemas.microsoft.com/office/powerpoint/2010/main" val="416617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pPr marL="171450" indent="-171450">
              <a:buFont typeface="Arial" panose="020B0604020202020204" pitchFamily="34" charset="0"/>
              <a:buChar char="•"/>
            </a:pPr>
            <a:r>
              <a:rPr lang="en-GB" dirty="0"/>
              <a:t>Part of the practice supervisor role is contributing to student assessment. Slides 14 to 25 look at what the PS needs to understand to assess students effectively. </a:t>
            </a:r>
          </a:p>
          <a:p>
            <a:pPr marL="171450" indent="-171450" algn="l">
              <a:buFont typeface="Arial" panose="020B0604020202020204" pitchFamily="34" charset="0"/>
              <a:buChar char="•"/>
            </a:pPr>
            <a:r>
              <a:rPr lang="en-GB" dirty="0"/>
              <a:t>Within the introductory e-learning module the learner was advised to review </a:t>
            </a:r>
            <a:r>
              <a:rPr lang="en-US" dirty="0">
                <a:solidFill>
                  <a:schemeClr val="tx1"/>
                </a:solidFill>
                <a:latin typeface="Arial"/>
                <a:cs typeface="Arial"/>
              </a:rPr>
              <a:t>the relevant practice assessment document (available on the website).</a:t>
            </a:r>
          </a:p>
          <a:p>
            <a:pPr marL="171450" indent="-171450" algn="l">
              <a:buFont typeface="Arial" panose="020B0604020202020204" pitchFamily="34" charset="0"/>
              <a:buChar char="•"/>
            </a:pPr>
            <a:r>
              <a:rPr lang="en-US" dirty="0">
                <a:solidFill>
                  <a:schemeClr val="tx1"/>
                </a:solidFill>
                <a:latin typeface="+mn-lt"/>
                <a:cs typeface="+mn-cs"/>
              </a:rPr>
              <a:t>They were also advised they could </a:t>
            </a:r>
            <a:r>
              <a:rPr lang="en-US" dirty="0">
                <a:solidFill>
                  <a:schemeClr val="tx1"/>
                </a:solidFill>
                <a:latin typeface="Arial"/>
                <a:cs typeface="Arial"/>
              </a:rPr>
              <a:t>access the electronic practice assessment document (</a:t>
            </a:r>
            <a:r>
              <a:rPr lang="en-US" b="1" dirty="0" err="1">
                <a:solidFill>
                  <a:schemeClr val="tx1"/>
                </a:solidFill>
                <a:latin typeface="Arial"/>
                <a:cs typeface="Arial"/>
              </a:rPr>
              <a:t>ePAD</a:t>
            </a:r>
            <a:r>
              <a:rPr lang="en-US" b="1" dirty="0">
                <a:solidFill>
                  <a:schemeClr val="tx1"/>
                </a:solidFill>
                <a:latin typeface="Arial"/>
                <a:cs typeface="Arial"/>
              </a:rPr>
              <a:t>)</a:t>
            </a:r>
            <a:r>
              <a:rPr lang="en-US" dirty="0">
                <a:solidFill>
                  <a:schemeClr val="tx1"/>
                </a:solidFill>
                <a:latin typeface="Arial"/>
                <a:cs typeface="Arial"/>
              </a:rPr>
              <a:t> for nurses and the ongoing record of achievement (</a:t>
            </a:r>
            <a:r>
              <a:rPr lang="en-US" b="1" dirty="0" err="1">
                <a:solidFill>
                  <a:schemeClr val="tx1"/>
                </a:solidFill>
                <a:latin typeface="Arial"/>
                <a:cs typeface="Arial"/>
              </a:rPr>
              <a:t>eMORA</a:t>
            </a:r>
            <a:r>
              <a:rPr lang="en-US" b="1" dirty="0">
                <a:solidFill>
                  <a:schemeClr val="tx1"/>
                </a:solidFill>
                <a:latin typeface="Arial"/>
                <a:cs typeface="Arial"/>
              </a:rPr>
              <a:t>)</a:t>
            </a:r>
            <a:r>
              <a:rPr lang="en-US" dirty="0">
                <a:solidFill>
                  <a:schemeClr val="tx1"/>
                </a:solidFill>
                <a:latin typeface="Arial"/>
                <a:cs typeface="Arial"/>
              </a:rPr>
              <a:t> for midwifery and related guidance on this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14</a:t>
            </a:fld>
            <a:endParaRPr lang="en-GB"/>
          </a:p>
        </p:txBody>
      </p:sp>
    </p:spTree>
    <p:extLst>
      <p:ext uri="{BB962C8B-B14F-4D97-AF65-F5344CB8AC3E}">
        <p14:creationId xmlns:p14="http://schemas.microsoft.com/office/powerpoint/2010/main" val="286954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endParaRPr lang="en-GB" b="1" dirty="0"/>
          </a:p>
          <a:p>
            <a:r>
              <a:rPr lang="en-GB" b="1" dirty="0"/>
              <a:t>Diagnostic assessment – we’ve already covered this (initial interview), so this is a reminder…</a:t>
            </a:r>
          </a:p>
          <a:p>
            <a:pPr marL="171450" indent="-171450">
              <a:buFont typeface="Arial" panose="020B0604020202020204" pitchFamily="34" charset="0"/>
              <a:buChar char="•"/>
            </a:pPr>
            <a:r>
              <a:rPr lang="en-GB" dirty="0"/>
              <a:t>Carried out at the beginning of a placement, often based on student’s own self-awareness and self-assessment. </a:t>
            </a:r>
          </a:p>
          <a:p>
            <a:pPr marL="171450" indent="-171450">
              <a:buFont typeface="Arial" panose="020B0604020202020204" pitchFamily="34" charset="0"/>
              <a:buChar char="•"/>
            </a:pPr>
            <a:r>
              <a:rPr lang="en-GB" dirty="0"/>
              <a:t>A SLOT analysis is a useful tool to encourage students to reflect and identify strengths, learning needs, opportunities and threats. </a:t>
            </a:r>
          </a:p>
          <a:p>
            <a:pPr marL="171450" indent="-171450">
              <a:buFont typeface="Arial" panose="020B0604020202020204" pitchFamily="34" charset="0"/>
              <a:buChar char="•"/>
            </a:pPr>
            <a:r>
              <a:rPr lang="en-GB" dirty="0"/>
              <a:t>Will include assessment of knowledge, skills, attitude, experience, confidence. </a:t>
            </a:r>
          </a:p>
          <a:p>
            <a:pPr marL="171450" indent="-171450">
              <a:buFont typeface="Arial" panose="020B0604020202020204" pitchFamily="34" charset="0"/>
              <a:buChar char="•"/>
            </a:pPr>
            <a:r>
              <a:rPr lang="en-GB" dirty="0"/>
              <a:t>It provides a baseline from which learning objectives can be established.</a:t>
            </a:r>
          </a:p>
          <a:p>
            <a:pPr marL="171450" indent="-171450">
              <a:buFont typeface="Arial" panose="020B0604020202020204" pitchFamily="34" charset="0"/>
              <a:buChar char="•"/>
            </a:pPr>
            <a:r>
              <a:rPr lang="en-GB" dirty="0"/>
              <a:t>In the student assessment document, diagnostic is represented in the initial interview/learning plan</a:t>
            </a:r>
          </a:p>
          <a:p>
            <a:endParaRPr lang="en-GB" dirty="0"/>
          </a:p>
          <a:p>
            <a:r>
              <a:rPr lang="en-GB" b="1" dirty="0"/>
              <a:t>Formative assessment</a:t>
            </a:r>
          </a:p>
          <a:p>
            <a:pPr marL="171450" indent="-171450">
              <a:buFont typeface="Arial" panose="020B0604020202020204" pitchFamily="34" charset="0"/>
              <a:buChar char="•"/>
            </a:pPr>
            <a:r>
              <a:rPr lang="en-GB" dirty="0"/>
              <a:t>Continuous assessment throughout placement involving regular feedback which may be based around learning objectives. </a:t>
            </a:r>
          </a:p>
          <a:p>
            <a:pPr marL="171450" indent="-171450">
              <a:buFont typeface="Arial" panose="020B0604020202020204" pitchFamily="34" charset="0"/>
              <a:buChar char="•"/>
            </a:pPr>
            <a:r>
              <a:rPr lang="en-GB" dirty="0"/>
              <a:t>Helps to monitor progress, provide regular feedback to motivate and encourage. </a:t>
            </a:r>
          </a:p>
          <a:p>
            <a:pPr marL="171450" indent="-171450">
              <a:buFont typeface="Arial" panose="020B0604020202020204" pitchFamily="34" charset="0"/>
              <a:buChar char="•"/>
            </a:pPr>
            <a:r>
              <a:rPr lang="en-GB" dirty="0"/>
              <a:t>Feeds into action plans. </a:t>
            </a:r>
          </a:p>
          <a:p>
            <a:pPr marL="171450" indent="-171450">
              <a:buFont typeface="Arial" panose="020B0604020202020204" pitchFamily="34" charset="0"/>
              <a:buChar char="•"/>
            </a:pPr>
            <a:r>
              <a:rPr lang="en-GB" dirty="0"/>
              <a:t>Will be evidence based with information provided to inform feedback (we will look at effective feedback later in this workshop). </a:t>
            </a:r>
          </a:p>
          <a:p>
            <a:pPr marL="171450" indent="-171450">
              <a:buFont typeface="Arial" panose="020B0604020202020204" pitchFamily="34" charset="0"/>
              <a:buChar char="•"/>
            </a:pPr>
            <a:r>
              <a:rPr lang="en-GB" dirty="0"/>
              <a:t>In the student assessment document, formative assessment is provided in the form of feedback, the mid-point interview (conducted by the PA) and in specific activities such as the first episode of care in Part 1 of pre-registration nursing programmes.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Summative assessment</a:t>
            </a:r>
          </a:p>
          <a:p>
            <a:pPr marL="171450" indent="-171450">
              <a:buFont typeface="Arial" panose="020B0604020202020204" pitchFamily="34" charset="0"/>
              <a:buChar char="•"/>
            </a:pPr>
            <a:r>
              <a:rPr lang="en-GB" dirty="0"/>
              <a:t>Usually a formal process at specific points in the placement. </a:t>
            </a:r>
          </a:p>
          <a:p>
            <a:pPr marL="171450" indent="-171450">
              <a:buFont typeface="Arial" panose="020B0604020202020204" pitchFamily="34" charset="0"/>
              <a:buChar char="•"/>
            </a:pPr>
            <a:r>
              <a:rPr lang="en-GB" dirty="0"/>
              <a:t>Assessment is against pre-set criteria and may take form of observation, OSCE, question and answer, assignments or exams. </a:t>
            </a:r>
          </a:p>
          <a:p>
            <a:pPr marL="171450" indent="-171450">
              <a:buFont typeface="Arial" panose="020B0604020202020204" pitchFamily="34" charset="0"/>
              <a:buChar char="•"/>
            </a:pPr>
            <a:r>
              <a:rPr lang="en-GB" dirty="0"/>
              <a:t>Tends to be more judgemental and conclusive.</a:t>
            </a:r>
          </a:p>
          <a:p>
            <a:pPr marL="171450" indent="-171450">
              <a:buFont typeface="Arial" panose="020B0604020202020204" pitchFamily="34" charset="0"/>
              <a:buChar char="•"/>
            </a:pPr>
            <a:r>
              <a:rPr lang="en-GB" dirty="0"/>
              <a:t>In the student assessment document, summative assessment is represented in all other formal assessment activities.</a:t>
            </a:r>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15</a:t>
            </a:fld>
            <a:endParaRPr lang="en-GB"/>
          </a:p>
        </p:txBody>
      </p:sp>
    </p:spTree>
    <p:extLst>
      <p:ext uri="{BB962C8B-B14F-4D97-AF65-F5344CB8AC3E}">
        <p14:creationId xmlns:p14="http://schemas.microsoft.com/office/powerpoint/2010/main" val="298419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pPr marL="171450" indent="-171450">
              <a:buFont typeface="Arial"/>
              <a:buChar char="•"/>
            </a:pPr>
            <a:r>
              <a:rPr lang="en-GB" b="0" dirty="0"/>
              <a:t>As part of the </a:t>
            </a:r>
            <a:r>
              <a:rPr lang="en-GB" dirty="0"/>
              <a:t>e-learning</a:t>
            </a:r>
            <a:r>
              <a:rPr lang="en-GB" b="0" dirty="0"/>
              <a:t> module </a:t>
            </a:r>
            <a:r>
              <a:rPr lang="en-GB" dirty="0"/>
              <a:t>'Fundamentals</a:t>
            </a:r>
            <a:r>
              <a:rPr lang="en-GB" b="0" dirty="0"/>
              <a:t> of the PS role</a:t>
            </a:r>
            <a:r>
              <a:rPr lang="en-GB" dirty="0"/>
              <a:t>'</a:t>
            </a:r>
            <a:r>
              <a:rPr lang="en-GB" b="0" dirty="0"/>
              <a:t> learners were directed to the assessment guidance documents on the website. If it is usual for students in the placement areas to use the </a:t>
            </a:r>
            <a:r>
              <a:rPr lang="en-GB" b="0" dirty="0" err="1"/>
              <a:t>ePAD</a:t>
            </a:r>
            <a:r>
              <a:rPr lang="en-GB" b="0" dirty="0"/>
              <a:t> the facilitator may wish to allocate more time to discuss the use of the </a:t>
            </a:r>
            <a:r>
              <a:rPr lang="en-GB" b="0" dirty="0" err="1"/>
              <a:t>ePAD</a:t>
            </a:r>
            <a:r>
              <a:rPr lang="en-GB" b="0" dirty="0"/>
              <a:t> and the PS role</a:t>
            </a:r>
            <a:r>
              <a:rPr lang="en-GB" dirty="0"/>
              <a:t> (there is a facilitator pack available via the PLPLG </a:t>
            </a:r>
            <a:r>
              <a:rPr lang="en-GB" dirty="0" err="1"/>
              <a:t>ePAD</a:t>
            </a:r>
            <a:r>
              <a:rPr lang="en-GB" dirty="0"/>
              <a:t> lead).</a:t>
            </a:r>
            <a:endParaRPr lang="en-GB" b="0" dirty="0"/>
          </a:p>
          <a:p>
            <a:pPr marL="171450" indent="-171450">
              <a:buFont typeface="Arial"/>
              <a:buChar char="•"/>
            </a:pPr>
            <a:r>
              <a:rPr lang="en-GB" dirty="0"/>
              <a:t>It’s the supervisor’s responsibility to prepare the student for assessments and therefore they must know which assessments will happen during the placement. These should be agreed with the practice assessor and documented within the initial interview/learning plan.</a:t>
            </a:r>
          </a:p>
          <a:p>
            <a:pPr marL="171450" indent="-171450">
              <a:buFont typeface="Arial" panose="020B0604020202020204" pitchFamily="34" charset="0"/>
              <a:buChar char="•"/>
            </a:pPr>
            <a:r>
              <a:rPr lang="en-GB" dirty="0"/>
              <a:t>With agreement from the practice assessor, the practice supervisor may conduct the mid-point professional values assessment.</a:t>
            </a:r>
          </a:p>
          <a:p>
            <a:pPr marL="171450" indent="-171450">
              <a:buFont typeface="Arial" panose="020B0604020202020204" pitchFamily="34" charset="0"/>
              <a:buChar char="•"/>
            </a:pPr>
            <a:r>
              <a:rPr lang="en-GB" dirty="0"/>
              <a:t>The practice supervisor may assess proficiency achievement. The practice assessor may spot check or confirm the assessment later with the student.</a:t>
            </a:r>
          </a:p>
          <a:p>
            <a:pPr marL="171450" indent="-171450">
              <a:buFont typeface="Arial" panose="020B0604020202020204" pitchFamily="34" charset="0"/>
              <a:buChar char="•"/>
            </a:pPr>
            <a:r>
              <a:rPr lang="en-GB" dirty="0"/>
              <a:t>The practice supervisor usually completes the formative episode of care assessment, which is the first assessment in Part 1 for pre-registration programmes.</a:t>
            </a:r>
          </a:p>
          <a:p>
            <a:pPr marL="171450" indent="-171450">
              <a:buFont typeface="Arial" panose="020B0604020202020204" pitchFamily="34" charset="0"/>
              <a:buChar char="•"/>
            </a:pPr>
            <a:r>
              <a:rPr lang="en-GB" dirty="0"/>
              <a:t>Only practice assessors may complete medicines management assessment. The student should be allowed a number of practice opportunities to administer medicines under supervision prior to this assessment.</a:t>
            </a:r>
          </a:p>
          <a:p>
            <a:pPr marL="171450" indent="-171450">
              <a:buFont typeface="Arial" panose="020B0604020202020204" pitchFamily="34" charset="0"/>
              <a:buChar char="•"/>
            </a:pPr>
            <a:r>
              <a:rPr lang="en-GB" dirty="0"/>
              <a:t>The following slides look at the areas where the practice supervisor undertakes the assessment.</a:t>
            </a:r>
          </a:p>
        </p:txBody>
      </p:sp>
      <p:sp>
        <p:nvSpPr>
          <p:cNvPr id="4" name="Slide Number Placeholder 3"/>
          <p:cNvSpPr>
            <a:spLocks noGrp="1"/>
          </p:cNvSpPr>
          <p:nvPr>
            <p:ph type="sldNum" sz="quarter" idx="5"/>
          </p:nvPr>
        </p:nvSpPr>
        <p:spPr/>
        <p:txBody>
          <a:bodyPr/>
          <a:lstStyle/>
          <a:p>
            <a:fld id="{34EE3FE7-C326-4AF2-9659-34D5B40FEB8E}" type="slidenum">
              <a:rPr lang="en-GB" smtClean="0"/>
              <a:t>16</a:t>
            </a:fld>
            <a:endParaRPr lang="en-GB"/>
          </a:p>
        </p:txBody>
      </p:sp>
    </p:spTree>
    <p:extLst>
      <p:ext uri="{BB962C8B-B14F-4D97-AF65-F5344CB8AC3E}">
        <p14:creationId xmlns:p14="http://schemas.microsoft.com/office/powerpoint/2010/main" val="630640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points</a:t>
            </a:r>
          </a:p>
          <a:p>
            <a:pPr marL="171450" indent="-171450">
              <a:buFont typeface="Arial" panose="020B0604020202020204" pitchFamily="34" charset="0"/>
              <a:buChar char="•"/>
            </a:pPr>
            <a:r>
              <a:rPr lang="en-US" dirty="0"/>
              <a:t>This slide can be used to support feedback from learners and to </a:t>
            </a:r>
            <a:r>
              <a:rPr lang="en-US" dirty="0" err="1"/>
              <a:t>summarise</a:t>
            </a:r>
            <a:r>
              <a:rPr lang="en-US" dirty="0"/>
              <a:t> key aspects of assessment that the groups will hopefully have identified in the activity.</a:t>
            </a:r>
          </a:p>
          <a:p>
            <a:pPr marL="171450" indent="-171450">
              <a:buFont typeface="Arial" panose="020B0604020202020204" pitchFamily="34" charset="0"/>
              <a:buChar char="•"/>
            </a:pPr>
            <a:r>
              <a:rPr lang="en-US" dirty="0"/>
              <a:t>Check learners' understanding of cross over proficiencies. These are proficiencies that are not restricted to being achieved in one specific Part. Practice supervisors should be aware of any that may be gained in their placement setting so that the student does not miss that opportunity.</a:t>
            </a:r>
          </a:p>
        </p:txBody>
      </p:sp>
      <p:sp>
        <p:nvSpPr>
          <p:cNvPr id="4" name="Slide Number Placeholder 3"/>
          <p:cNvSpPr>
            <a:spLocks noGrp="1"/>
          </p:cNvSpPr>
          <p:nvPr>
            <p:ph type="sldNum" sz="quarter" idx="5"/>
          </p:nvPr>
        </p:nvSpPr>
        <p:spPr/>
        <p:txBody>
          <a:bodyPr/>
          <a:lstStyle/>
          <a:p>
            <a:fld id="{34EE3FE7-C326-4AF2-9659-34D5B40FEB8E}" type="slidenum">
              <a:rPr lang="en-GB" smtClean="0"/>
              <a:t>17</a:t>
            </a:fld>
            <a:endParaRPr lang="en-GB"/>
          </a:p>
        </p:txBody>
      </p:sp>
    </p:spTree>
    <p:extLst>
      <p:ext uri="{BB962C8B-B14F-4D97-AF65-F5344CB8AC3E}">
        <p14:creationId xmlns:p14="http://schemas.microsoft.com/office/powerpoint/2010/main" val="4707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r>
              <a:rPr lang="en-GB" dirty="0"/>
              <a:t>To further support feedback from Activity 5.</a:t>
            </a:r>
          </a:p>
          <a:p>
            <a:endParaRPr lang="en-GB" dirty="0"/>
          </a:p>
          <a:p>
            <a:r>
              <a:rPr lang="en-GB" b="1" dirty="0"/>
              <a:t>Direct observation </a:t>
            </a:r>
          </a:p>
          <a:p>
            <a:pPr marL="171450" indent="-171450">
              <a:buFont typeface="Arial" panose="020B0604020202020204" pitchFamily="34" charset="0"/>
              <a:buChar char="•"/>
            </a:pPr>
            <a:r>
              <a:rPr lang="en-GB" dirty="0"/>
              <a:t>Consider if student needs more guidance or further practice. </a:t>
            </a:r>
          </a:p>
          <a:p>
            <a:pPr marL="171450" indent="-171450">
              <a:buFont typeface="Arial" panose="020B0604020202020204" pitchFamily="34" charset="0"/>
              <a:buChar char="•"/>
            </a:pPr>
            <a:r>
              <a:rPr lang="en-GB" dirty="0"/>
              <a:t>Would shadowing or role modelling help? </a:t>
            </a:r>
          </a:p>
          <a:p>
            <a:pPr marL="171450" indent="-171450">
              <a:buFont typeface="Arial" panose="020B0604020202020204" pitchFamily="34" charset="0"/>
              <a:buChar char="•"/>
            </a:pPr>
            <a:r>
              <a:rPr lang="en-GB" dirty="0"/>
              <a:t>Consider how the student reacts in terms of behaviour and attitude. </a:t>
            </a:r>
          </a:p>
          <a:p>
            <a:pPr marL="171450" indent="-171450">
              <a:buFont typeface="Arial" panose="020B0604020202020204" pitchFamily="34" charset="0"/>
              <a:buChar char="•"/>
            </a:pPr>
            <a:r>
              <a:rPr lang="en-GB" dirty="0"/>
              <a:t>Your presence may have an impact causing a student to be nervous, try to put them at ease, give them time out if needed</a:t>
            </a:r>
          </a:p>
          <a:p>
            <a:pPr marL="171450" indent="-171450">
              <a:buFont typeface="Arial" panose="020B0604020202020204" pitchFamily="34" charset="0"/>
              <a:buChar char="•"/>
            </a:pPr>
            <a:r>
              <a:rPr lang="en-GB" dirty="0"/>
              <a:t>Check if the environment is affecting them, do they have reasonable adjustments that have not been met?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Questioning of related evidence-based practice </a:t>
            </a:r>
          </a:p>
          <a:p>
            <a:pPr marL="171450" indent="-171450">
              <a:buFont typeface="Arial" panose="020B0604020202020204" pitchFamily="34" charset="0"/>
              <a:buChar char="•"/>
            </a:pPr>
            <a:r>
              <a:rPr lang="en-GB" dirty="0"/>
              <a:t>Asking questions to test a student on their base knowledge or theory underpinning activities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Working alongside the student </a:t>
            </a:r>
          </a:p>
          <a:p>
            <a:pPr marL="0" indent="0">
              <a:buFont typeface="Arial" panose="020B0604020202020204" pitchFamily="34" charset="0"/>
              <a:buNone/>
            </a:pPr>
            <a:r>
              <a:rPr lang="en-GB" dirty="0"/>
              <a:t>Assessing competence, confidence, attitude and behaviour whilst working with a student during an episode of care, visit to a patient’s home, working in an acute or community setting. </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Feedback from others</a:t>
            </a:r>
            <a:r>
              <a:rPr lang="en-GB" dirty="0"/>
              <a:t> </a:t>
            </a:r>
          </a:p>
          <a:p>
            <a:pPr marL="171450" indent="-171450">
              <a:buFont typeface="Arial" panose="020B0604020202020204" pitchFamily="34" charset="0"/>
              <a:buChar char="•"/>
            </a:pPr>
            <a:r>
              <a:rPr lang="en-GB" dirty="0"/>
              <a:t>This may come from a variety of sources including other healthcare professionals, service users and families, practice supervisors, colleagues</a:t>
            </a:r>
          </a:p>
          <a:p>
            <a:pPr marL="171450" indent="-171450">
              <a:buFont typeface="Arial" panose="020B0604020202020204" pitchFamily="34" charset="0"/>
              <a:buChar char="•"/>
            </a:pPr>
            <a:r>
              <a:rPr lang="en-GB" dirty="0"/>
              <a:t>Should be formally gathered through the student assessment document. </a:t>
            </a:r>
          </a:p>
          <a:p>
            <a:pPr marL="171450" indent="-171450">
              <a:buFont typeface="Arial" panose="020B0604020202020204" pitchFamily="34" charset="0"/>
              <a:buChar char="•"/>
            </a:pPr>
            <a:r>
              <a:rPr lang="en-GB" dirty="0"/>
              <a:t>May add credibility and balance as it provides different perspectives.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Case studies discussion</a:t>
            </a:r>
          </a:p>
          <a:p>
            <a:pPr marL="171450" indent="-171450">
              <a:buFont typeface="Arial" panose="020B0604020202020204" pitchFamily="34" charset="0"/>
              <a:buChar char="•"/>
            </a:pPr>
            <a:r>
              <a:rPr lang="en-GB" dirty="0"/>
              <a:t>Discussion of different scenarios which may include patient stories, others’ experiences or case studies to assess the student’s understanding and how they would deal with a situation.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Presentation</a:t>
            </a:r>
            <a:r>
              <a:rPr lang="en-GB" dirty="0"/>
              <a:t> </a:t>
            </a:r>
          </a:p>
          <a:p>
            <a:pPr marL="171450" indent="-171450">
              <a:buFont typeface="Arial" panose="020B0604020202020204" pitchFamily="34" charset="0"/>
              <a:buChar char="•"/>
            </a:pPr>
            <a:r>
              <a:rPr lang="en-GB" dirty="0"/>
              <a:t>Getting the student to give a formal or informal presentation on a topic, experience or interest. </a:t>
            </a:r>
          </a:p>
          <a:p>
            <a:pPr marL="171450" indent="-171450">
              <a:buFont typeface="Arial" panose="020B0604020202020204" pitchFamily="34" charset="0"/>
              <a:buChar char="•"/>
            </a:pPr>
            <a:r>
              <a:rPr lang="en-GB" dirty="0"/>
              <a:t>Encourages student to research, prepare material and develop confidence in delivery.</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Reflective questioning</a:t>
            </a:r>
          </a:p>
          <a:p>
            <a:pPr marL="171450" indent="-171450">
              <a:buFont typeface="Arial" panose="020B0604020202020204" pitchFamily="34" charset="0"/>
              <a:buChar char="•"/>
            </a:pPr>
            <a:r>
              <a:rPr lang="en-GB" dirty="0"/>
              <a:t>Encourages learning through experience, developing self-awareness and ability to critically analyse and evaluate episodes of care. </a:t>
            </a:r>
          </a:p>
          <a:p>
            <a:pPr marL="171450" indent="-171450">
              <a:buFont typeface="Arial" panose="020B0604020202020204" pitchFamily="34" charset="0"/>
              <a:buChar char="•"/>
            </a:pPr>
            <a:r>
              <a:rPr lang="en-GB" dirty="0"/>
              <a:t>Demonstrates knowledge and learning whilst informing future practice. </a:t>
            </a:r>
          </a:p>
        </p:txBody>
      </p:sp>
      <p:sp>
        <p:nvSpPr>
          <p:cNvPr id="4" name="Slide Number Placeholder 3"/>
          <p:cNvSpPr>
            <a:spLocks noGrp="1"/>
          </p:cNvSpPr>
          <p:nvPr>
            <p:ph type="sldNum" sz="quarter" idx="5"/>
          </p:nvPr>
        </p:nvSpPr>
        <p:spPr/>
        <p:txBody>
          <a:bodyPr/>
          <a:lstStyle/>
          <a:p>
            <a:fld id="{34EE3FE7-C326-4AF2-9659-34D5B40FEB8E}" type="slidenum">
              <a:rPr lang="en-GB" smtClean="0"/>
              <a:t>18</a:t>
            </a:fld>
            <a:endParaRPr lang="en-GB"/>
          </a:p>
        </p:txBody>
      </p:sp>
    </p:spTree>
    <p:extLst>
      <p:ext uri="{BB962C8B-B14F-4D97-AF65-F5344CB8AC3E}">
        <p14:creationId xmlns:p14="http://schemas.microsoft.com/office/powerpoint/2010/main" val="313088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endParaRPr lang="en-US" dirty="0"/>
          </a:p>
          <a:p>
            <a:pPr marL="171450" indent="-171450">
              <a:buFont typeface="Arial" panose="020B0604020202020204" pitchFamily="34" charset="0"/>
              <a:buChar char="•"/>
            </a:pPr>
            <a:r>
              <a:rPr lang="en-GB" dirty="0"/>
              <a:t>Assessments will provide evidence or supporting information which may be used in an overall assessment of a student’s learning in practice. </a:t>
            </a:r>
          </a:p>
          <a:p>
            <a:pPr marL="171450" indent="-171450">
              <a:buFont typeface="Arial" panose="020B0604020202020204" pitchFamily="34" charset="0"/>
              <a:buChar char="•"/>
            </a:pPr>
            <a:r>
              <a:rPr lang="en-GB" dirty="0"/>
              <a:t>Notes should be taken during observation (or immediately afterwards).</a:t>
            </a:r>
          </a:p>
          <a:p>
            <a:pPr marL="171450" indent="-171450">
              <a:buFont typeface="Arial" panose="020B0604020202020204" pitchFamily="34" charset="0"/>
              <a:buChar char="•"/>
            </a:pPr>
            <a:r>
              <a:rPr lang="en-GB" dirty="0"/>
              <a:t>It is helpful to encourage students to reflect on their own assessment to consider areas of strength and areas of potential development.</a:t>
            </a:r>
          </a:p>
          <a:p>
            <a:pPr marL="171450" indent="-171450">
              <a:buFont typeface="Arial" panose="020B0604020202020204" pitchFamily="34" charset="0"/>
              <a:buChar char="•"/>
            </a:pPr>
            <a:r>
              <a:rPr lang="en-GB" dirty="0"/>
              <a:t>Feedback from colleagues, healthcare professionals or service users is also helpful, however this should be written and be unbiased. </a:t>
            </a:r>
          </a:p>
          <a:p>
            <a:pPr marL="171450" indent="-171450">
              <a:buFont typeface="Arial" panose="020B0604020202020204" pitchFamily="34" charset="0"/>
              <a:buChar char="•"/>
            </a:pPr>
            <a:r>
              <a:rPr lang="en-GB" dirty="0"/>
              <a:t>The more feedback from different sources the better as it provides a more balanced perspective and can be particularly helpful if there are concerns with performance, helping to inform decision making. </a:t>
            </a:r>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19</a:t>
            </a:fld>
            <a:endParaRPr lang="en-GB"/>
          </a:p>
        </p:txBody>
      </p:sp>
    </p:spTree>
    <p:extLst>
      <p:ext uri="{BB962C8B-B14F-4D97-AF65-F5344CB8AC3E}">
        <p14:creationId xmlns:p14="http://schemas.microsoft.com/office/powerpoint/2010/main" val="350043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points</a:t>
            </a:r>
          </a:p>
          <a:p>
            <a:pPr marL="171450" indent="-171450">
              <a:buFont typeface="Arial"/>
              <a:buChar char="•"/>
            </a:pPr>
            <a:r>
              <a:rPr lang="en-US" dirty="0"/>
              <a:t>Staff are directed to undertake the following </a:t>
            </a:r>
            <a:r>
              <a:rPr lang="en-US" b="1" dirty="0"/>
              <a:t>prior to </a:t>
            </a:r>
            <a:r>
              <a:rPr lang="en-US" dirty="0"/>
              <a:t>attending this workshop:</a:t>
            </a:r>
          </a:p>
          <a:p>
            <a:pPr marL="628650" lvl="1" indent="-171450">
              <a:buFont typeface="Courier New" panose="020B0604020202020204" pitchFamily="34" charset="0"/>
              <a:buChar char="o"/>
            </a:pPr>
            <a:r>
              <a:rPr lang="en-US" dirty="0"/>
              <a:t>The e-learning module ‘Fundamentals of the PS Role’ provides an introduction to the role as well as providing some insights to the PA and AA roles.</a:t>
            </a:r>
          </a:p>
          <a:p>
            <a:pPr marL="628650" lvl="1" indent="-171450">
              <a:buFont typeface="Courier New" panose="020B0604020202020204" pitchFamily="34" charset="0"/>
              <a:buChar char="o"/>
            </a:pPr>
            <a:r>
              <a:rPr lang="en-US" dirty="0"/>
              <a:t>The Revise and Refresh videos on the Initial Interview and Giving Effective Feedback, for more in-depth understanding of these key skills</a:t>
            </a:r>
          </a:p>
          <a:p>
            <a:pPr marL="171450" indent="-171450">
              <a:buFont typeface="Arial"/>
              <a:buChar char="•"/>
            </a:pPr>
            <a:r>
              <a:rPr lang="en-US" dirty="0"/>
              <a:t>This workshop provides the opportunity to enhance understanding through exploration of topics in greater depth. Some repetition is deliberate, to ensure all learners reach the same level of understanding.</a:t>
            </a:r>
          </a:p>
          <a:p>
            <a:pPr marL="171450" indent="-171450">
              <a:buFont typeface="Arial"/>
              <a:buChar char="•"/>
            </a:pPr>
            <a:r>
              <a:rPr lang="en-US" dirty="0"/>
              <a:t>Check understanding of acronyms and terms, e.g. 'Part' - a stage/level of the </a:t>
            </a:r>
            <a:r>
              <a:rPr lang="en-US" dirty="0" err="1"/>
              <a:t>programme</a:t>
            </a:r>
            <a:r>
              <a:rPr lang="en-US" dirty="0"/>
              <a:t>, AEI – Approved Education Institution.</a:t>
            </a:r>
          </a:p>
        </p:txBody>
      </p:sp>
      <p:sp>
        <p:nvSpPr>
          <p:cNvPr id="4" name="Slide Number Placeholder 3"/>
          <p:cNvSpPr>
            <a:spLocks noGrp="1"/>
          </p:cNvSpPr>
          <p:nvPr>
            <p:ph type="sldNum" sz="quarter" idx="5"/>
          </p:nvPr>
        </p:nvSpPr>
        <p:spPr/>
        <p:txBody>
          <a:bodyPr/>
          <a:lstStyle/>
          <a:p>
            <a:fld id="{34EE3FE7-C326-4AF2-9659-34D5B40FEB8E}" type="slidenum">
              <a:rPr lang="en-GB" smtClean="0"/>
              <a:t>2</a:t>
            </a:fld>
            <a:endParaRPr lang="en-GB"/>
          </a:p>
        </p:txBody>
      </p:sp>
    </p:spTree>
    <p:extLst>
      <p:ext uri="{BB962C8B-B14F-4D97-AF65-F5344CB8AC3E}">
        <p14:creationId xmlns:p14="http://schemas.microsoft.com/office/powerpoint/2010/main" val="3778290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points</a:t>
            </a:r>
          </a:p>
          <a:p>
            <a:pPr marL="171450" indent="-171450">
              <a:buFont typeface="Arial" panose="020B0604020202020204" pitchFamily="34" charset="0"/>
              <a:buChar char="•"/>
            </a:pPr>
            <a:r>
              <a:rPr lang="en-GB" b="0" dirty="0"/>
              <a:t>Key points to outline the importance of professional values and the PS role in assessment.</a:t>
            </a:r>
          </a:p>
          <a:p>
            <a:pPr marL="171450" indent="-171450">
              <a:buFont typeface="Arial" panose="020B0604020202020204" pitchFamily="34" charset="0"/>
              <a:buChar char="•"/>
            </a:pPr>
            <a:r>
              <a:rPr lang="en-GB" b="0" dirty="0"/>
              <a:t>The facilitator may wish to use </a:t>
            </a:r>
            <a:r>
              <a:rPr lang="en-GB" dirty="0"/>
              <a:t>guides</a:t>
            </a:r>
            <a:r>
              <a:rPr lang="en-GB" b="0" dirty="0"/>
              <a:t> available on the website that includes examples of the forms.</a:t>
            </a:r>
          </a:p>
          <a:p>
            <a:pPr marL="171450" indent="-171450">
              <a:buFont typeface="Arial" panose="020B0604020202020204" pitchFamily="34" charset="0"/>
              <a:buChar char="•"/>
            </a:pPr>
            <a:r>
              <a:rPr lang="en-GB" b="0" dirty="0"/>
              <a:t>The PS must pay specific attention to the requirements and provide opportunities to enable the student to facilitate achievement of these.</a:t>
            </a:r>
          </a:p>
          <a:p>
            <a:pPr marL="171450" indent="-171450">
              <a:buFont typeface="Arial" panose="020B0604020202020204" pitchFamily="34" charset="0"/>
              <a:buChar char="•"/>
            </a:pPr>
            <a:r>
              <a:rPr lang="en-GB" b="0" dirty="0"/>
              <a:t>If </a:t>
            </a:r>
            <a:r>
              <a:rPr lang="en-GB" dirty="0"/>
              <a:t>any</a:t>
            </a:r>
            <a:r>
              <a:rPr lang="en-GB" b="0" dirty="0"/>
              <a:t> professional concerns are raised they need to be addressed promptly, documented and communicated to the PA and not left until the mid-point assessment. Involving the AA or representative is also important.</a:t>
            </a:r>
          </a:p>
        </p:txBody>
      </p:sp>
      <p:sp>
        <p:nvSpPr>
          <p:cNvPr id="4" name="Slide Number Placeholder 3"/>
          <p:cNvSpPr>
            <a:spLocks noGrp="1"/>
          </p:cNvSpPr>
          <p:nvPr>
            <p:ph type="sldNum" sz="quarter" idx="5"/>
          </p:nvPr>
        </p:nvSpPr>
        <p:spPr/>
        <p:txBody>
          <a:bodyPr/>
          <a:lstStyle/>
          <a:p>
            <a:fld id="{34EE3FE7-C326-4AF2-9659-34D5B40FEB8E}" type="slidenum">
              <a:rPr lang="en-GB" smtClean="0"/>
              <a:t>20</a:t>
            </a:fld>
            <a:endParaRPr lang="en-GB"/>
          </a:p>
        </p:txBody>
      </p:sp>
    </p:spTree>
    <p:extLst>
      <p:ext uri="{BB962C8B-B14F-4D97-AF65-F5344CB8AC3E}">
        <p14:creationId xmlns:p14="http://schemas.microsoft.com/office/powerpoint/2010/main" val="1982581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pPr marL="171450" indent="-171450">
              <a:buFont typeface="Arial" panose="020B0604020202020204" pitchFamily="34" charset="0"/>
              <a:buChar char="•"/>
            </a:pPr>
            <a:r>
              <a:rPr lang="en-GB" dirty="0"/>
              <a:t>Supervisors should be aware of ALL proficiencies applicable to the learning opportunities available in their practice area, and especially aware of those proficiencies that may be difficult for the student to access in other placements.</a:t>
            </a:r>
          </a:p>
          <a:p>
            <a:pPr marL="171450" indent="-171450">
              <a:buFont typeface="Arial" panose="020B0604020202020204" pitchFamily="34" charset="0"/>
              <a:buChar char="•"/>
            </a:pPr>
            <a:r>
              <a:rPr lang="en-GB" dirty="0"/>
              <a:t>Supervisors must be mindful of the timing of the Part that the student is in (not all Parts follow the academic year) and ensure that students are able to achieve the required proficiencies without rushing towards the end of the Part or requiring retrieval placements.</a:t>
            </a:r>
          </a:p>
          <a:p>
            <a:pPr marL="171450" indent="-171450">
              <a:buFont typeface="Arial" panose="020B0604020202020204" pitchFamily="34" charset="0"/>
              <a:buChar char="•"/>
            </a:pPr>
            <a:r>
              <a:rPr lang="en-GB" dirty="0"/>
              <a:t>The 4th bullet is referring to cross over proficiencies that we discussed earlier.</a:t>
            </a:r>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21</a:t>
            </a:fld>
            <a:endParaRPr lang="en-GB"/>
          </a:p>
        </p:txBody>
      </p:sp>
    </p:spTree>
    <p:extLst>
      <p:ext uri="{BB962C8B-B14F-4D97-AF65-F5344CB8AC3E}">
        <p14:creationId xmlns:p14="http://schemas.microsoft.com/office/powerpoint/2010/main" val="3701080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22E2D-190A-DAE1-D3F2-7218C0E7B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962F0-1497-4C1B-DA7A-B9376096F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F05F6-C8DA-8142-2696-31E740C922E9}"/>
              </a:ext>
            </a:extLst>
          </p:cNvPr>
          <p:cNvSpPr>
            <a:spLocks noGrp="1"/>
          </p:cNvSpPr>
          <p:nvPr>
            <p:ph type="body" idx="1"/>
          </p:nvPr>
        </p:nvSpPr>
        <p:spPr/>
        <p:txBody>
          <a:bodyPr/>
          <a:lstStyle/>
          <a:p>
            <a:r>
              <a:rPr lang="en-US" b="1" dirty="0"/>
              <a:t>Teaching points</a:t>
            </a:r>
          </a:p>
          <a:p>
            <a:pPr marL="171450" indent="-171450">
              <a:buFont typeface="Arial"/>
              <a:buChar char="•"/>
            </a:pPr>
            <a:r>
              <a:rPr lang="en-US" dirty="0"/>
              <a:t>Important for the Practice Supervisor to fully understand the purpose of </a:t>
            </a:r>
            <a:r>
              <a:rPr lang="en-US" dirty="0" err="1"/>
              <a:t>EoC</a:t>
            </a:r>
            <a:r>
              <a:rPr lang="en-US" dirty="0"/>
              <a:t> assessments and their role in providing opportunities as well as conducting the first formative assessment in Part 1.</a:t>
            </a:r>
          </a:p>
          <a:p>
            <a:pPr marL="171450" indent="-171450">
              <a:buFont typeface="Arial"/>
              <a:buChar char="•"/>
            </a:pPr>
            <a:r>
              <a:rPr lang="en-US" dirty="0"/>
              <a:t>Reference to </a:t>
            </a:r>
            <a:r>
              <a:rPr lang="en-US" b="1" dirty="0"/>
              <a:t>Medicines Management assessment </a:t>
            </a:r>
            <a:r>
              <a:rPr lang="en-US" dirty="0"/>
              <a:t>should be included here. Again, the importance of providing opportunities through practice needs to be emphasized – though the assessment must be undertaken by the PA.</a:t>
            </a:r>
          </a:p>
        </p:txBody>
      </p:sp>
      <p:sp>
        <p:nvSpPr>
          <p:cNvPr id="4" name="Slide Number Placeholder 3">
            <a:extLst>
              <a:ext uri="{FF2B5EF4-FFF2-40B4-BE49-F238E27FC236}">
                <a16:creationId xmlns:a16="http://schemas.microsoft.com/office/drawing/2014/main" id="{F8DDCA87-2901-26C8-677D-4137F8BC290E}"/>
              </a:ext>
            </a:extLst>
          </p:cNvPr>
          <p:cNvSpPr>
            <a:spLocks noGrp="1"/>
          </p:cNvSpPr>
          <p:nvPr>
            <p:ph type="sldNum" sz="quarter" idx="5"/>
          </p:nvPr>
        </p:nvSpPr>
        <p:spPr/>
        <p:txBody>
          <a:bodyPr/>
          <a:lstStyle/>
          <a:p>
            <a:fld id="{34EE3FE7-C326-4AF2-9659-34D5B40FEB8E}" type="slidenum">
              <a:rPr lang="en-GB" smtClean="0"/>
              <a:t>22</a:t>
            </a:fld>
            <a:endParaRPr lang="en-GB"/>
          </a:p>
        </p:txBody>
      </p:sp>
    </p:spTree>
    <p:extLst>
      <p:ext uri="{BB962C8B-B14F-4D97-AF65-F5344CB8AC3E}">
        <p14:creationId xmlns:p14="http://schemas.microsoft.com/office/powerpoint/2010/main" val="3861768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pPr marL="171450" indent="-171450">
              <a:buFont typeface="Arial" panose="020B0604020202020204" pitchFamily="34" charset="0"/>
              <a:buChar char="•"/>
            </a:pPr>
            <a:r>
              <a:rPr lang="en-GB" dirty="0"/>
              <a:t>Practice supervisors are responsible for identifying suitable opportunities for students to gain service user/carer feedback to inform assessment. </a:t>
            </a:r>
          </a:p>
          <a:p>
            <a:pPr marL="171450" indent="-171450">
              <a:buFont typeface="Arial" panose="020B0604020202020204" pitchFamily="34" charset="0"/>
              <a:buChar char="•"/>
            </a:pPr>
            <a:r>
              <a:rPr lang="en-GB" dirty="0"/>
              <a:t>Service user feedback should be sought at least twice during a Part, usually during the longer placements. Follow specific guidance from the university if there is 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slide explains the considerations that supervisors must take into account to try to ensure feedback is a fair reflection of student performance.</a:t>
            </a:r>
          </a:p>
          <a:p>
            <a:pPr marL="171450" indent="-171450">
              <a:buFont typeface="Arial" panose="020B0604020202020204" pitchFamily="34" charset="0"/>
              <a:buChar char="•"/>
            </a:pPr>
            <a:r>
              <a:rPr lang="en-GB" dirty="0"/>
              <a:t>There are a number of considerations when selecting service users including:</a:t>
            </a:r>
          </a:p>
          <a:p>
            <a:pPr marL="628650" lvl="1" indent="-171450">
              <a:buFont typeface="Arial" panose="020B0604020202020204" pitchFamily="34" charset="0"/>
              <a:buChar char="•"/>
            </a:pPr>
            <a:r>
              <a:rPr lang="en-GB" dirty="0"/>
              <a:t>There may be an unconscious bias in selecting services users to provide feedback based on culture, religions, language and personality.</a:t>
            </a:r>
          </a:p>
          <a:p>
            <a:pPr marL="628650" lvl="1" indent="-171450">
              <a:buFont typeface="Arial" panose="020B0604020202020204" pitchFamily="34" charset="0"/>
              <a:buChar char="•"/>
            </a:pPr>
            <a:r>
              <a:rPr lang="en-GB" dirty="0"/>
              <a:t>There may be a natural inclination to solicit feedback from patients who are appreciative, undemanding, have expressed positive views and who do not complain. </a:t>
            </a:r>
          </a:p>
          <a:p>
            <a:pPr marL="171450" lvl="0" indent="-171450">
              <a:buFont typeface="Arial" panose="020B0604020202020204" pitchFamily="34" charset="0"/>
              <a:buChar char="•"/>
            </a:pPr>
            <a:r>
              <a:rPr lang="en-GB" dirty="0"/>
              <a:t>However, literature suggests that service user feedback is instrumental in highlighting performance issues in care particularly in areas like dignity, communication, compassion and privacy.</a:t>
            </a:r>
          </a:p>
          <a:p>
            <a:pPr marL="171450" lvl="0" indent="-171450">
              <a:buFont typeface="Arial" panose="020B0604020202020204" pitchFamily="34" charset="0"/>
              <a:buChar char="•"/>
            </a:pPr>
            <a:r>
              <a:rPr lang="en-GB" dirty="0"/>
              <a:t>It is very important to remember that students should be assessed against pre-set standards and not against peers or service user expectations which may be subject to bias. </a:t>
            </a:r>
          </a:p>
          <a:p>
            <a:pPr marL="171450" lvl="0" indent="-171450">
              <a:buFont typeface="Arial" panose="020B0604020202020204" pitchFamily="34" charset="0"/>
              <a:buChar char="•"/>
            </a:pPr>
            <a:r>
              <a:rPr lang="en-GB" dirty="0"/>
              <a:t>There may be specific challenges for students with neurodivergent conditions, who may need extra support.</a:t>
            </a:r>
          </a:p>
        </p:txBody>
      </p:sp>
      <p:sp>
        <p:nvSpPr>
          <p:cNvPr id="4" name="Slide Number Placeholder 3"/>
          <p:cNvSpPr>
            <a:spLocks noGrp="1"/>
          </p:cNvSpPr>
          <p:nvPr>
            <p:ph type="sldNum" sz="quarter" idx="5"/>
          </p:nvPr>
        </p:nvSpPr>
        <p:spPr/>
        <p:txBody>
          <a:bodyPr/>
          <a:lstStyle/>
          <a:p>
            <a:fld id="{34EE3FE7-C326-4AF2-9659-34D5B40FEB8E}" type="slidenum">
              <a:rPr lang="en-GB" smtClean="0"/>
              <a:t>23</a:t>
            </a:fld>
            <a:endParaRPr lang="en-GB"/>
          </a:p>
        </p:txBody>
      </p:sp>
    </p:spTree>
    <p:extLst>
      <p:ext uri="{BB962C8B-B14F-4D97-AF65-F5344CB8AC3E}">
        <p14:creationId xmlns:p14="http://schemas.microsoft.com/office/powerpoint/2010/main" val="1462894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8503-9F65-8B52-392B-340803CEC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1FAFC-AD3E-0ACD-0FB5-530E38AF61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11F8C-097F-6EDA-8225-C7B864AC8E91}"/>
              </a:ext>
            </a:extLst>
          </p:cNvPr>
          <p:cNvSpPr>
            <a:spLocks noGrp="1"/>
          </p:cNvSpPr>
          <p:nvPr>
            <p:ph type="body" idx="1"/>
          </p:nvPr>
        </p:nvSpPr>
        <p:spPr/>
        <p:txBody>
          <a:bodyPr/>
          <a:lstStyle/>
          <a:p>
            <a:r>
              <a:rPr lang="en-GB" b="1" dirty="0"/>
              <a:t>Teaching points</a:t>
            </a:r>
          </a:p>
          <a:p>
            <a:pPr marL="171450" indent="-171450">
              <a:buFont typeface="Arial" panose="020B0604020202020204" pitchFamily="34" charset="0"/>
              <a:buChar char="•"/>
            </a:pPr>
            <a:r>
              <a:rPr lang="en-GB" dirty="0"/>
              <a:t>It is the practice supervisor’s responsibility to prepare the student for assessment, working together with the student to meet their learning objectives</a:t>
            </a:r>
          </a:p>
          <a:p>
            <a:pPr marL="171450" indent="-171450">
              <a:buFont typeface="Arial" panose="020B0604020202020204" pitchFamily="34" charset="0"/>
              <a:buChar char="•"/>
            </a:pPr>
            <a:r>
              <a:rPr lang="en-GB" dirty="0"/>
              <a:t>If the placement doesn’t support opportunities to practice some of the proficiencies, the supervisor should seek alternatives, e.g. case study work, outreach placements</a:t>
            </a:r>
          </a:p>
          <a:p>
            <a:pPr marL="171450" indent="-171450">
              <a:buFont typeface="Arial" panose="020B0604020202020204" pitchFamily="34" charset="0"/>
              <a:buChar char="•"/>
            </a:pPr>
            <a:r>
              <a:rPr lang="en-GB" dirty="0"/>
              <a:t>The practice supervisor must ensure that the student’s personal circumstances or neurodivergence is accommodated in the way the assessment is performed (attendees should complete the e-learning module ‘Assessing neurodivergent students’)</a:t>
            </a:r>
          </a:p>
          <a:p>
            <a:pPr marL="171450" indent="-171450">
              <a:buFont typeface="Arial" panose="020B0604020202020204" pitchFamily="34" charset="0"/>
              <a:buChar char="•"/>
            </a:pPr>
            <a:r>
              <a:rPr lang="en-GB" dirty="0"/>
              <a:t>Supervisors must ensure the student is being assessed for the right proficiencies at the right time in their programme</a:t>
            </a:r>
          </a:p>
          <a:p>
            <a:pPr marL="171450" indent="-171450">
              <a:buFont typeface="Arial" panose="020B0604020202020204" pitchFamily="34" charset="0"/>
              <a:buChar char="•"/>
            </a:pPr>
            <a:r>
              <a:rPr lang="en-GB" dirty="0"/>
              <a:t>To reduce student (and staff) stress, assessments should be planned ahead and enough time must be allocated to complete them without rushing. </a:t>
            </a:r>
          </a:p>
          <a:p>
            <a:pPr marL="171450" indent="-171450">
              <a:buFont typeface="Arial" panose="020B0604020202020204" pitchFamily="34" charset="0"/>
              <a:buChar char="•"/>
            </a:pPr>
            <a:r>
              <a:rPr lang="en-GB" dirty="0"/>
              <a:t>Implications of an invalid assessment:</a:t>
            </a:r>
          </a:p>
          <a:p>
            <a:pPr marL="628650" lvl="1" indent="-171450">
              <a:buFont typeface="Arial" panose="020B0604020202020204" pitchFamily="34" charset="0"/>
              <a:buChar char="•"/>
            </a:pPr>
            <a:r>
              <a:rPr lang="en-GB" dirty="0"/>
              <a:t>Students may progress without achieving the standards and proficiencies required by the NMC</a:t>
            </a:r>
          </a:p>
          <a:p>
            <a:pPr marL="628650" lvl="1" indent="-171450">
              <a:buFont typeface="Arial" panose="020B0604020202020204" pitchFamily="34" charset="0"/>
              <a:buChar char="•"/>
            </a:pPr>
            <a:r>
              <a:rPr lang="en-GB" dirty="0"/>
              <a:t>Students may be demotivated/staff time wasted by setting an action plan and needing re-assessment when they would have performed well if circumstances had been different, e.g. the assessment had not been rushed, reasonable adjustments/needs of neurodivergent students had been accommodated, the student had been given more practice opportunities.</a:t>
            </a:r>
          </a:p>
        </p:txBody>
      </p:sp>
      <p:sp>
        <p:nvSpPr>
          <p:cNvPr id="4" name="Slide Number Placeholder 3">
            <a:extLst>
              <a:ext uri="{FF2B5EF4-FFF2-40B4-BE49-F238E27FC236}">
                <a16:creationId xmlns:a16="http://schemas.microsoft.com/office/drawing/2014/main" id="{5A8F9650-ADD6-3D47-3BDC-4CB99B4D993F}"/>
              </a:ext>
            </a:extLst>
          </p:cNvPr>
          <p:cNvSpPr>
            <a:spLocks noGrp="1"/>
          </p:cNvSpPr>
          <p:nvPr>
            <p:ph type="sldNum" sz="quarter" idx="5"/>
          </p:nvPr>
        </p:nvSpPr>
        <p:spPr/>
        <p:txBody>
          <a:bodyPr/>
          <a:lstStyle/>
          <a:p>
            <a:fld id="{34EE3FE7-C326-4AF2-9659-34D5B40FEB8E}" type="slidenum">
              <a:rPr lang="en-GB" smtClean="0"/>
              <a:t>24</a:t>
            </a:fld>
            <a:endParaRPr lang="en-GB"/>
          </a:p>
        </p:txBody>
      </p:sp>
    </p:spTree>
    <p:extLst>
      <p:ext uri="{BB962C8B-B14F-4D97-AF65-F5344CB8AC3E}">
        <p14:creationId xmlns:p14="http://schemas.microsoft.com/office/powerpoint/2010/main" val="91528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82E64-1DC0-F940-DA20-F8AB6B0DF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259DD-1230-24B5-4165-0399897CB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F129A-D82D-B593-7E1A-859D2C16D4F9}"/>
              </a:ext>
            </a:extLst>
          </p:cNvPr>
          <p:cNvSpPr>
            <a:spLocks noGrp="1"/>
          </p:cNvSpPr>
          <p:nvPr>
            <p:ph type="body" idx="1"/>
          </p:nvPr>
        </p:nvSpPr>
        <p:spPr/>
        <p:txBody>
          <a:bodyPr/>
          <a:lstStyle/>
          <a:p>
            <a:r>
              <a:rPr lang="en-GB" b="1" dirty="0"/>
              <a:t>Teaching points:</a:t>
            </a:r>
          </a:p>
          <a:p>
            <a:r>
              <a:rPr lang="en-GB" b="1" dirty="0"/>
              <a:t>Quick assessment activity: </a:t>
            </a:r>
            <a:r>
              <a:rPr lang="en-GB" dirty="0"/>
              <a:t>Allow learners 5 minutes to complete on their own to test what they have absorbed.</a:t>
            </a:r>
          </a:p>
          <a:p>
            <a:pPr marL="12065" marR="535305" indent="0">
              <a:lnSpc>
                <a:spcPct val="84700"/>
              </a:lnSpc>
              <a:spcBef>
                <a:spcPts val="985"/>
              </a:spcBef>
              <a:buClr>
                <a:schemeClr val="accent1">
                  <a:lumMod val="75000"/>
                </a:schemeClr>
              </a:buClr>
              <a:buNone/>
              <a:tabLst>
                <a:tab pos="367030" algn="l"/>
                <a:tab pos="370205" algn="l"/>
              </a:tabLst>
            </a:pPr>
            <a:endParaRPr lang="en-GB" sz="1200" dirty="0">
              <a:latin typeface="Arial"/>
              <a:cs typeface="Arial"/>
            </a:endParaRPr>
          </a:p>
          <a:p>
            <a:pPr marL="12065" marR="535305" indent="0">
              <a:lnSpc>
                <a:spcPct val="84700"/>
              </a:lnSpc>
              <a:spcBef>
                <a:spcPts val="985"/>
              </a:spcBef>
              <a:buClr>
                <a:schemeClr val="accent1">
                  <a:lumMod val="75000"/>
                </a:schemeClr>
              </a:buClr>
              <a:buNone/>
              <a:tabLst>
                <a:tab pos="367030" algn="l"/>
                <a:tab pos="370205" algn="l"/>
              </a:tabLst>
            </a:pPr>
            <a:r>
              <a:rPr lang="en-GB" sz="1200" b="1" dirty="0">
                <a:latin typeface="Arial"/>
                <a:cs typeface="Arial"/>
              </a:rPr>
              <a:t>State four methods of assessment. </a:t>
            </a:r>
            <a:r>
              <a:rPr lang="en-GB" sz="1200" dirty="0">
                <a:latin typeface="Arial"/>
                <a:cs typeface="Arial"/>
              </a:rPr>
              <a:t>Any four of the following:</a:t>
            </a:r>
          </a:p>
          <a:p>
            <a:pPr marL="184150" indent="-171450">
              <a:lnSpc>
                <a:spcPct val="100000"/>
              </a:lnSpc>
              <a:spcBef>
                <a:spcPts val="910"/>
              </a:spcBef>
              <a:buClr>
                <a:srgbClr val="084B9C"/>
              </a:buClr>
              <a:buSzPct val="92000"/>
              <a:buFont typeface="Arial" panose="020B0604020202020204" pitchFamily="34" charset="0"/>
              <a:buChar char="•"/>
              <a:tabLst>
                <a:tab pos="375285" algn="l"/>
              </a:tabLst>
            </a:pPr>
            <a:r>
              <a:rPr lang="en-GB" sz="1200" spc="-10" dirty="0">
                <a:solidFill>
                  <a:srgbClr val="3D3D41"/>
                </a:solidFill>
                <a:latin typeface="Arial"/>
                <a:cs typeface="Arial"/>
              </a:rPr>
              <a:t>Observation</a:t>
            </a:r>
            <a:endParaRPr lang="en-GB" sz="1200" dirty="0">
              <a:latin typeface="Arial"/>
              <a:cs typeface="Arial"/>
            </a:endParaRPr>
          </a:p>
          <a:p>
            <a:pPr marL="184150" indent="-171450">
              <a:lnSpc>
                <a:spcPct val="100000"/>
              </a:lnSpc>
              <a:spcBef>
                <a:spcPts val="815"/>
              </a:spcBef>
              <a:buClr>
                <a:srgbClr val="084B9C"/>
              </a:buClr>
              <a:buSzPct val="92000"/>
              <a:buFont typeface="Arial" panose="020B0604020202020204" pitchFamily="34" charset="0"/>
              <a:buChar char="•"/>
              <a:tabLst>
                <a:tab pos="376555" algn="l"/>
              </a:tabLst>
            </a:pPr>
            <a:r>
              <a:rPr lang="en-GB" sz="1200" dirty="0">
                <a:solidFill>
                  <a:srgbClr val="3D3D41"/>
                </a:solidFill>
                <a:latin typeface="Arial"/>
                <a:cs typeface="Arial"/>
              </a:rPr>
              <a:t>Question</a:t>
            </a:r>
            <a:r>
              <a:rPr lang="en-GB" sz="1200" spc="260" dirty="0">
                <a:solidFill>
                  <a:srgbClr val="3D3D41"/>
                </a:solidFill>
                <a:latin typeface="Arial"/>
                <a:cs typeface="Arial"/>
              </a:rPr>
              <a:t> </a:t>
            </a:r>
            <a:r>
              <a:rPr lang="en-GB" sz="1200" spc="50" dirty="0">
                <a:solidFill>
                  <a:srgbClr val="3D3D41"/>
                </a:solidFill>
                <a:latin typeface="Arial"/>
                <a:cs typeface="Arial"/>
              </a:rPr>
              <a:t>and</a:t>
            </a:r>
            <a:r>
              <a:rPr lang="en-GB" sz="1200" spc="195" dirty="0">
                <a:solidFill>
                  <a:srgbClr val="3D3D41"/>
                </a:solidFill>
                <a:latin typeface="Arial"/>
                <a:cs typeface="Arial"/>
              </a:rPr>
              <a:t> </a:t>
            </a:r>
            <a:r>
              <a:rPr lang="en-GB" sz="1200" spc="-10" dirty="0">
                <a:solidFill>
                  <a:srgbClr val="3D3D41"/>
                </a:solidFill>
                <a:latin typeface="Arial"/>
                <a:cs typeface="Arial"/>
              </a:rPr>
              <a:t>answer</a:t>
            </a:r>
            <a:endParaRPr lang="en-GB" sz="1200" dirty="0">
              <a:latin typeface="Arial"/>
              <a:cs typeface="Arial"/>
            </a:endParaRPr>
          </a:p>
          <a:p>
            <a:pPr marL="184150" indent="-171450">
              <a:lnSpc>
                <a:spcPct val="100000"/>
              </a:lnSpc>
              <a:spcBef>
                <a:spcPts val="815"/>
              </a:spcBef>
              <a:buClr>
                <a:srgbClr val="084B9C"/>
              </a:buClr>
              <a:buSzPct val="92000"/>
              <a:buFont typeface="Arial" panose="020B0604020202020204" pitchFamily="34" charset="0"/>
              <a:buChar char="•"/>
              <a:tabLst>
                <a:tab pos="374015" algn="l"/>
              </a:tabLst>
            </a:pPr>
            <a:r>
              <a:rPr lang="en-GB" sz="1200" dirty="0">
                <a:solidFill>
                  <a:srgbClr val="3D3D41"/>
                </a:solidFill>
                <a:latin typeface="Arial"/>
                <a:cs typeface="Arial"/>
              </a:rPr>
              <a:t>Working</a:t>
            </a:r>
            <a:r>
              <a:rPr lang="en-GB" sz="1200" spc="350" dirty="0">
                <a:solidFill>
                  <a:srgbClr val="3D3D41"/>
                </a:solidFill>
                <a:latin typeface="Arial"/>
                <a:cs typeface="Arial"/>
              </a:rPr>
              <a:t> </a:t>
            </a:r>
            <a:r>
              <a:rPr lang="en-GB" sz="1200" dirty="0">
                <a:solidFill>
                  <a:srgbClr val="3D3D41"/>
                </a:solidFill>
                <a:latin typeface="Arial"/>
                <a:cs typeface="Arial"/>
              </a:rPr>
              <a:t>alongside</a:t>
            </a:r>
            <a:r>
              <a:rPr lang="en-GB" sz="1200" spc="285" dirty="0">
                <a:solidFill>
                  <a:srgbClr val="3D3D41"/>
                </a:solidFill>
                <a:latin typeface="Arial"/>
                <a:cs typeface="Arial"/>
              </a:rPr>
              <a:t> </a:t>
            </a:r>
            <a:r>
              <a:rPr lang="en-GB" sz="1200" spc="95" dirty="0">
                <a:solidFill>
                  <a:srgbClr val="3D3D41"/>
                </a:solidFill>
                <a:latin typeface="Arial"/>
                <a:cs typeface="Arial"/>
              </a:rPr>
              <a:t>a</a:t>
            </a:r>
            <a:r>
              <a:rPr lang="en-GB" sz="1200" spc="160" dirty="0">
                <a:solidFill>
                  <a:srgbClr val="3D3D41"/>
                </a:solidFill>
                <a:latin typeface="Arial"/>
                <a:cs typeface="Arial"/>
              </a:rPr>
              <a:t> </a:t>
            </a:r>
            <a:r>
              <a:rPr lang="en-GB" sz="1200" spc="-10" dirty="0">
                <a:solidFill>
                  <a:srgbClr val="3D3D41"/>
                </a:solidFill>
                <a:latin typeface="Arial"/>
                <a:cs typeface="Arial"/>
              </a:rPr>
              <a:t>student</a:t>
            </a:r>
            <a:endParaRPr lang="en-GB" sz="1200" dirty="0">
              <a:latin typeface="Arial"/>
              <a:cs typeface="Arial"/>
            </a:endParaRPr>
          </a:p>
          <a:p>
            <a:pPr marL="184150" indent="-171450">
              <a:lnSpc>
                <a:spcPct val="100000"/>
              </a:lnSpc>
              <a:spcBef>
                <a:spcPts val="815"/>
              </a:spcBef>
              <a:buClr>
                <a:srgbClr val="084B9C"/>
              </a:buClr>
              <a:buSzPct val="92000"/>
              <a:buFont typeface="Arial" panose="020B0604020202020204" pitchFamily="34" charset="0"/>
              <a:buChar char="•"/>
              <a:tabLst>
                <a:tab pos="377190" algn="l"/>
              </a:tabLst>
            </a:pPr>
            <a:r>
              <a:rPr lang="en-GB" sz="1200" dirty="0">
                <a:solidFill>
                  <a:srgbClr val="3D3D41"/>
                </a:solidFill>
                <a:latin typeface="Arial"/>
                <a:cs typeface="Arial"/>
              </a:rPr>
              <a:t>Feedback</a:t>
            </a:r>
            <a:r>
              <a:rPr lang="en-GB" sz="1200" spc="380" dirty="0">
                <a:solidFill>
                  <a:srgbClr val="3D3D41"/>
                </a:solidFill>
                <a:latin typeface="Arial"/>
                <a:cs typeface="Arial"/>
              </a:rPr>
              <a:t> </a:t>
            </a:r>
            <a:r>
              <a:rPr lang="en-GB" sz="1200" dirty="0">
                <a:solidFill>
                  <a:srgbClr val="3D3D41"/>
                </a:solidFill>
                <a:latin typeface="Arial"/>
                <a:cs typeface="Arial"/>
              </a:rPr>
              <a:t>from</a:t>
            </a:r>
            <a:r>
              <a:rPr lang="en-GB" sz="1200" spc="270" dirty="0">
                <a:solidFill>
                  <a:srgbClr val="3D3D41"/>
                </a:solidFill>
                <a:latin typeface="Arial"/>
                <a:cs typeface="Arial"/>
              </a:rPr>
              <a:t> </a:t>
            </a:r>
            <a:r>
              <a:rPr lang="en-GB" sz="1200" spc="-10" dirty="0">
                <a:solidFill>
                  <a:srgbClr val="3D3D41"/>
                </a:solidFill>
                <a:latin typeface="Arial"/>
                <a:cs typeface="Arial"/>
              </a:rPr>
              <a:t>others</a:t>
            </a:r>
            <a:endParaRPr lang="en-GB" sz="1200" dirty="0">
              <a:latin typeface="Arial"/>
              <a:cs typeface="Arial"/>
            </a:endParaRPr>
          </a:p>
          <a:p>
            <a:pPr marL="184150" indent="-171450">
              <a:lnSpc>
                <a:spcPct val="100000"/>
              </a:lnSpc>
              <a:spcBef>
                <a:spcPts val="810"/>
              </a:spcBef>
              <a:buClr>
                <a:srgbClr val="084B9C"/>
              </a:buClr>
              <a:buSzPct val="92000"/>
              <a:buFont typeface="Arial" panose="020B0604020202020204" pitchFamily="34" charset="0"/>
              <a:buChar char="•"/>
              <a:tabLst>
                <a:tab pos="372110" algn="l"/>
                <a:tab pos="2348865" algn="l"/>
              </a:tabLst>
            </a:pPr>
            <a:r>
              <a:rPr lang="en-GB" sz="1200" dirty="0">
                <a:solidFill>
                  <a:srgbClr val="3D3D41"/>
                </a:solidFill>
                <a:latin typeface="Arial"/>
                <a:cs typeface="Arial"/>
              </a:rPr>
              <a:t>Discussion </a:t>
            </a:r>
            <a:r>
              <a:rPr lang="en-GB" sz="1200" spc="390" dirty="0">
                <a:solidFill>
                  <a:srgbClr val="3D3D41"/>
                </a:solidFill>
                <a:latin typeface="Arial"/>
                <a:cs typeface="Arial"/>
              </a:rPr>
              <a:t>-</a:t>
            </a:r>
            <a:r>
              <a:rPr lang="en-GB" sz="1200" dirty="0">
                <a:solidFill>
                  <a:srgbClr val="3D3D41"/>
                </a:solidFill>
                <a:latin typeface="Arial"/>
                <a:cs typeface="Arial"/>
              </a:rPr>
              <a:t>particularly</a:t>
            </a:r>
            <a:r>
              <a:rPr lang="en-GB" sz="1200" spc="360" dirty="0">
                <a:solidFill>
                  <a:srgbClr val="3D3D41"/>
                </a:solidFill>
                <a:latin typeface="Arial"/>
                <a:cs typeface="Arial"/>
              </a:rPr>
              <a:t> </a:t>
            </a:r>
            <a:r>
              <a:rPr lang="en-GB" sz="1200" dirty="0">
                <a:solidFill>
                  <a:srgbClr val="3D3D41"/>
                </a:solidFill>
                <a:latin typeface="Arial"/>
                <a:cs typeface="Arial"/>
              </a:rPr>
              <a:t>based</a:t>
            </a:r>
            <a:r>
              <a:rPr lang="en-GB" sz="1200" spc="254" dirty="0">
                <a:solidFill>
                  <a:srgbClr val="3D3D41"/>
                </a:solidFill>
                <a:latin typeface="Arial"/>
                <a:cs typeface="Arial"/>
              </a:rPr>
              <a:t> </a:t>
            </a:r>
            <a:r>
              <a:rPr lang="en-GB" sz="1200" spc="65" dirty="0">
                <a:solidFill>
                  <a:srgbClr val="3D3D41"/>
                </a:solidFill>
                <a:latin typeface="Arial"/>
                <a:cs typeface="Arial"/>
              </a:rPr>
              <a:t>on</a:t>
            </a:r>
            <a:r>
              <a:rPr lang="en-GB" sz="1200" spc="195" dirty="0">
                <a:solidFill>
                  <a:srgbClr val="3D3D41"/>
                </a:solidFill>
                <a:latin typeface="Arial"/>
                <a:cs typeface="Arial"/>
              </a:rPr>
              <a:t> </a:t>
            </a:r>
            <a:r>
              <a:rPr lang="en-GB" sz="1200" dirty="0">
                <a:solidFill>
                  <a:srgbClr val="3D3D41"/>
                </a:solidFill>
                <a:latin typeface="Arial"/>
                <a:cs typeface="Arial"/>
              </a:rPr>
              <a:t>case</a:t>
            </a:r>
            <a:r>
              <a:rPr lang="en-GB" sz="1200" spc="215" dirty="0">
                <a:solidFill>
                  <a:srgbClr val="3D3D41"/>
                </a:solidFill>
                <a:latin typeface="Arial"/>
                <a:cs typeface="Arial"/>
              </a:rPr>
              <a:t> </a:t>
            </a:r>
            <a:r>
              <a:rPr lang="en-GB" sz="1200" spc="-20" dirty="0">
                <a:solidFill>
                  <a:srgbClr val="3D3D41"/>
                </a:solidFill>
                <a:latin typeface="Arial"/>
                <a:cs typeface="Arial"/>
              </a:rPr>
              <a:t>study</a:t>
            </a:r>
            <a:endParaRPr lang="en-GB" sz="1200" dirty="0">
              <a:latin typeface="Arial"/>
              <a:cs typeface="Arial"/>
            </a:endParaRPr>
          </a:p>
          <a:p>
            <a:pPr marL="184150" indent="-171450">
              <a:lnSpc>
                <a:spcPct val="100000"/>
              </a:lnSpc>
              <a:spcBef>
                <a:spcPts val="815"/>
              </a:spcBef>
              <a:buClr>
                <a:srgbClr val="084B9C"/>
              </a:buClr>
              <a:buSzPct val="92000"/>
              <a:buFont typeface="Arial" panose="020B0604020202020204" pitchFamily="34" charset="0"/>
              <a:buChar char="•"/>
              <a:tabLst>
                <a:tab pos="378460" algn="l"/>
              </a:tabLst>
            </a:pPr>
            <a:r>
              <a:rPr lang="en-GB" sz="1200" spc="-10" dirty="0">
                <a:solidFill>
                  <a:srgbClr val="3D3D41"/>
                </a:solidFill>
                <a:latin typeface="Arial"/>
                <a:cs typeface="Arial"/>
              </a:rPr>
              <a:t>Presentation</a:t>
            </a:r>
            <a:endParaRPr lang="en-GB" sz="1200" dirty="0">
              <a:latin typeface="Arial"/>
              <a:cs typeface="Arial"/>
            </a:endParaRPr>
          </a:p>
          <a:p>
            <a:pPr marL="184150" indent="-171450">
              <a:lnSpc>
                <a:spcPct val="100000"/>
              </a:lnSpc>
              <a:spcBef>
                <a:spcPts val="865"/>
              </a:spcBef>
              <a:buClr>
                <a:srgbClr val="084B9C"/>
              </a:buClr>
              <a:buSzPct val="92000"/>
              <a:buFont typeface="Arial" panose="020B0604020202020204" pitchFamily="34" charset="0"/>
              <a:buChar char="•"/>
              <a:tabLst>
                <a:tab pos="371475" algn="l"/>
              </a:tabLst>
            </a:pPr>
            <a:r>
              <a:rPr lang="en-GB" sz="1200" dirty="0">
                <a:solidFill>
                  <a:srgbClr val="3D3D41"/>
                </a:solidFill>
                <a:latin typeface="Arial"/>
                <a:cs typeface="Arial"/>
              </a:rPr>
              <a:t>Reflective</a:t>
            </a:r>
            <a:r>
              <a:rPr lang="en-GB" sz="1200" spc="440" dirty="0">
                <a:solidFill>
                  <a:srgbClr val="3D3D41"/>
                </a:solidFill>
                <a:latin typeface="Arial"/>
                <a:cs typeface="Arial"/>
              </a:rPr>
              <a:t> </a:t>
            </a:r>
            <a:r>
              <a:rPr lang="en-GB" sz="1200" spc="-10" dirty="0">
                <a:solidFill>
                  <a:srgbClr val="3D3D41"/>
                </a:solidFill>
                <a:latin typeface="Arial"/>
                <a:cs typeface="Arial"/>
              </a:rPr>
              <a:t>questioning</a:t>
            </a:r>
            <a:endParaRPr lang="en-GB" sz="1200" dirty="0">
              <a:latin typeface="Arial"/>
              <a:cs typeface="Arial"/>
            </a:endParaRP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endParaRPr lang="en-GB" sz="1200" dirty="0">
              <a:latin typeface="Arial"/>
              <a:cs typeface="Arial"/>
            </a:endParaRPr>
          </a:p>
          <a:p>
            <a:pPr marL="12065" marR="535305" indent="0">
              <a:lnSpc>
                <a:spcPct val="84700"/>
              </a:lnSpc>
              <a:spcBef>
                <a:spcPts val="985"/>
              </a:spcBef>
              <a:buClr>
                <a:schemeClr val="accent1">
                  <a:lumMod val="75000"/>
                </a:schemeClr>
              </a:buClr>
              <a:buNone/>
              <a:tabLst>
                <a:tab pos="367030" algn="l"/>
                <a:tab pos="370205" algn="l"/>
              </a:tabLst>
            </a:pPr>
            <a:r>
              <a:rPr lang="en-GB" sz="1200" b="1" dirty="0">
                <a:latin typeface="Arial"/>
                <a:cs typeface="Arial"/>
              </a:rPr>
              <a:t>What are the four main areas of assessment that students must complete? </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Professional values</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Proficiencies</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Episode of care</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Medicines management</a:t>
            </a:r>
          </a:p>
          <a:p>
            <a:pPr marL="12065" marR="535305" indent="0">
              <a:lnSpc>
                <a:spcPct val="84700"/>
              </a:lnSpc>
              <a:spcBef>
                <a:spcPts val="985"/>
              </a:spcBef>
              <a:buClr>
                <a:schemeClr val="accent1">
                  <a:lumMod val="75000"/>
                </a:schemeClr>
              </a:buClr>
              <a:buFont typeface="Arial" panose="020B0604020202020204" pitchFamily="34" charset="0"/>
              <a:buNone/>
              <a:tabLst>
                <a:tab pos="367030" algn="l"/>
                <a:tab pos="370205" algn="l"/>
              </a:tabLst>
            </a:pPr>
            <a:r>
              <a:rPr lang="en-GB" sz="1200" dirty="0">
                <a:latin typeface="Arial"/>
                <a:cs typeface="Arial"/>
              </a:rPr>
              <a:t>(These are pre-registration nursing / NA related and may be different for other programmes)</a:t>
            </a:r>
          </a:p>
          <a:p>
            <a:pPr marL="12065" marR="535305" indent="0">
              <a:lnSpc>
                <a:spcPct val="84700"/>
              </a:lnSpc>
              <a:spcBef>
                <a:spcPts val="985"/>
              </a:spcBef>
              <a:buClr>
                <a:schemeClr val="accent1">
                  <a:lumMod val="75000"/>
                </a:schemeClr>
              </a:buClr>
              <a:buFont typeface="Arial" panose="020B0604020202020204" pitchFamily="34" charset="0"/>
              <a:buNone/>
              <a:tabLst>
                <a:tab pos="367030" algn="l"/>
                <a:tab pos="370205" algn="l"/>
              </a:tabLst>
            </a:pPr>
            <a:endParaRPr lang="en-GB" sz="1200" dirty="0">
              <a:latin typeface="Arial"/>
              <a:cs typeface="Arial"/>
            </a:endParaRPr>
          </a:p>
          <a:p>
            <a:pPr marL="12065" marR="535305" indent="0">
              <a:lnSpc>
                <a:spcPct val="84700"/>
              </a:lnSpc>
              <a:spcBef>
                <a:spcPts val="985"/>
              </a:spcBef>
              <a:buClr>
                <a:schemeClr val="accent1">
                  <a:lumMod val="75000"/>
                </a:schemeClr>
              </a:buClr>
              <a:buNone/>
              <a:tabLst>
                <a:tab pos="367030" algn="l"/>
                <a:tab pos="370205" algn="l"/>
              </a:tabLst>
            </a:pPr>
            <a:r>
              <a:rPr lang="en-GB" sz="1200" b="1" dirty="0">
                <a:latin typeface="Arial"/>
                <a:cs typeface="Arial"/>
              </a:rPr>
              <a:t>Give five reasons why assessments may be invalid. </a:t>
            </a:r>
            <a:r>
              <a:rPr lang="en-GB" sz="1200" b="0" dirty="0">
                <a:latin typeface="Arial"/>
                <a:cs typeface="Arial"/>
              </a:rPr>
              <a:t>Any five of the following:</a:t>
            </a:r>
            <a:endParaRPr lang="en-GB" sz="1200" b="1" dirty="0">
              <a:latin typeface="Arial"/>
              <a:cs typeface="Arial"/>
            </a:endParaRPr>
          </a:p>
          <a:p>
            <a:pPr marL="183515" marR="535305" indent="-171450">
              <a:lnSpc>
                <a:spcPct val="84700"/>
              </a:lnSpc>
              <a:spcBef>
                <a:spcPts val="985"/>
              </a:spcBef>
              <a:buFont typeface="Arial" panose="020B0604020202020204" pitchFamily="34" charset="0"/>
              <a:buChar char="•"/>
              <a:tabLst>
                <a:tab pos="367030" algn="l"/>
                <a:tab pos="370205" algn="l"/>
              </a:tabLst>
            </a:pPr>
            <a:r>
              <a:rPr lang="en-GB" sz="1200" dirty="0">
                <a:solidFill>
                  <a:schemeClr val="tx1"/>
                </a:solidFill>
                <a:latin typeface="Arial"/>
                <a:cs typeface="Arial"/>
              </a:rPr>
              <a:t>Inadequate feedback</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Bias towards / against the student</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Insufficient opportunity to observe and assess skills</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Inappropriate method of assessment or lack of different methods employed </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Student’s own readiness, preparation or nerves at the time</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Student’s personal circumstances or neurodivergence not accommodated</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Pre-conceived ideas based on other students’ performance or this student’s past performance</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Lack of understanding of assessment documentation and completion requirements</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Workload pressures</a:t>
            </a:r>
          </a:p>
          <a:p>
            <a:pPr marL="12065" marR="535305" indent="0">
              <a:lnSpc>
                <a:spcPct val="84700"/>
              </a:lnSpc>
              <a:spcBef>
                <a:spcPts val="985"/>
              </a:spcBef>
              <a:buClr>
                <a:schemeClr val="accent1">
                  <a:lumMod val="75000"/>
                </a:schemeClr>
              </a:buClr>
              <a:buFont typeface="Arial" panose="020B0604020202020204" pitchFamily="34" charset="0"/>
              <a:buNone/>
              <a:tabLst>
                <a:tab pos="367030" algn="l"/>
                <a:tab pos="370205" algn="l"/>
              </a:tabLst>
            </a:pPr>
            <a:endParaRPr lang="en-GB" sz="1200" dirty="0">
              <a:latin typeface="Arial"/>
              <a:cs typeface="Arial"/>
            </a:endParaRPr>
          </a:p>
          <a:p>
            <a:pPr marL="12065" marR="535305" indent="0">
              <a:lnSpc>
                <a:spcPct val="84700"/>
              </a:lnSpc>
              <a:spcBef>
                <a:spcPts val="985"/>
              </a:spcBef>
              <a:buClr>
                <a:schemeClr val="accent1">
                  <a:lumMod val="75000"/>
                </a:schemeClr>
              </a:buClr>
              <a:buNone/>
              <a:tabLst>
                <a:tab pos="367030" algn="l"/>
                <a:tab pos="370205" algn="l"/>
              </a:tabLst>
            </a:pPr>
            <a:r>
              <a:rPr lang="en-GB" sz="1200" b="1" dirty="0">
                <a:latin typeface="Arial"/>
                <a:cs typeface="Arial"/>
              </a:rPr>
              <a:t>What could be the implications of an invalid or unfair assessment? </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A struggling student is not supported / a failing student is not identified</a:t>
            </a:r>
          </a:p>
          <a:p>
            <a:pPr marL="183515" marR="535305" indent="-171450">
              <a:lnSpc>
                <a:spcPct val="84700"/>
              </a:lnSpc>
              <a:spcBef>
                <a:spcPts val="985"/>
              </a:spcBef>
              <a:buClr>
                <a:schemeClr val="accent1">
                  <a:lumMod val="75000"/>
                </a:schemeClr>
              </a:buClr>
              <a:buFont typeface="Arial" panose="020B0604020202020204" pitchFamily="34" charset="0"/>
              <a:buChar char="•"/>
              <a:tabLst>
                <a:tab pos="367030" algn="l"/>
                <a:tab pos="370205" algn="l"/>
              </a:tabLst>
            </a:pPr>
            <a:r>
              <a:rPr lang="en-GB" sz="1200" dirty="0">
                <a:latin typeface="Arial"/>
                <a:cs typeface="Arial"/>
              </a:rPr>
              <a:t>Student who is performing well is demotivated / unnecessary </a:t>
            </a:r>
            <a:r>
              <a:rPr lang="en-GB" dirty="0">
                <a:latin typeface="Arial"/>
                <a:cs typeface="Arial"/>
              </a:rPr>
              <a:t>staff actions</a:t>
            </a:r>
            <a:r>
              <a:rPr lang="en-GB" sz="1200" dirty="0">
                <a:latin typeface="Arial"/>
                <a:cs typeface="Arial"/>
              </a:rPr>
              <a:t> taken</a:t>
            </a:r>
          </a:p>
          <a:p>
            <a:endParaRPr lang="en-GB" dirty="0"/>
          </a:p>
        </p:txBody>
      </p:sp>
      <p:sp>
        <p:nvSpPr>
          <p:cNvPr id="4" name="Slide Number Placeholder 3">
            <a:extLst>
              <a:ext uri="{FF2B5EF4-FFF2-40B4-BE49-F238E27FC236}">
                <a16:creationId xmlns:a16="http://schemas.microsoft.com/office/drawing/2014/main" id="{9665A652-17D9-6772-A7A0-E536284E45BF}"/>
              </a:ext>
            </a:extLst>
          </p:cNvPr>
          <p:cNvSpPr>
            <a:spLocks noGrp="1"/>
          </p:cNvSpPr>
          <p:nvPr>
            <p:ph type="sldNum" sz="quarter" idx="5"/>
          </p:nvPr>
        </p:nvSpPr>
        <p:spPr/>
        <p:txBody>
          <a:bodyPr/>
          <a:lstStyle/>
          <a:p>
            <a:fld id="{34EE3FE7-C326-4AF2-9659-34D5B40FEB8E}" type="slidenum">
              <a:rPr lang="en-GB" smtClean="0"/>
              <a:t>25</a:t>
            </a:fld>
            <a:endParaRPr lang="en-GB"/>
          </a:p>
        </p:txBody>
      </p:sp>
    </p:spTree>
    <p:extLst>
      <p:ext uri="{BB962C8B-B14F-4D97-AF65-F5344CB8AC3E}">
        <p14:creationId xmlns:p14="http://schemas.microsoft.com/office/powerpoint/2010/main" val="681342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**Adapted from </a:t>
            </a:r>
            <a:r>
              <a:rPr lang="en-GB" dirty="0" err="1"/>
              <a:t>UoB</a:t>
            </a:r>
            <a:r>
              <a:rPr lang="en-GB" dirty="0"/>
              <a:t> Written Feedback Cheat Sheet (2022), Mark Waring, University of Bedfordshire**</a:t>
            </a:r>
          </a:p>
          <a:p>
            <a:endParaRPr lang="en-GB" dirty="0"/>
          </a:p>
          <a:p>
            <a:r>
              <a:rPr lang="en-GB" b="1" dirty="0"/>
              <a:t>Teaching points</a:t>
            </a:r>
          </a:p>
          <a:p>
            <a:r>
              <a:rPr lang="en-GB" dirty="0"/>
              <a:t>The</a:t>
            </a:r>
            <a:r>
              <a:rPr lang="en-GB" b="0" dirty="0"/>
              <a:t> learner </a:t>
            </a:r>
            <a:r>
              <a:rPr lang="en-GB" dirty="0"/>
              <a:t>was</a:t>
            </a:r>
            <a:r>
              <a:rPr lang="en-GB" b="0" dirty="0"/>
              <a:t> directed to the Revise and Refresh video on Giving Effective Feedback as part of their preparation for the PS</a:t>
            </a:r>
            <a:r>
              <a:rPr lang="en-GB" dirty="0"/>
              <a:t> Workshop. If</a:t>
            </a:r>
            <a:r>
              <a:rPr lang="en-GB" b="0" dirty="0"/>
              <a:t> they have not </a:t>
            </a:r>
            <a:r>
              <a:rPr lang="en-GB" dirty="0"/>
              <a:t>viewed it</a:t>
            </a:r>
            <a:r>
              <a:rPr lang="en-GB" b="0" dirty="0"/>
              <a:t> they should be encouraged to do so</a:t>
            </a:r>
            <a:r>
              <a:rPr lang="en-GB" dirty="0"/>
              <a:t>.</a:t>
            </a:r>
          </a:p>
          <a:p>
            <a:endParaRPr lang="en-GB" dirty="0"/>
          </a:p>
          <a:p>
            <a:r>
              <a:rPr lang="en-GB" b="1" dirty="0"/>
              <a:t>• Focus on the ‘who, what, where, when and how’</a:t>
            </a:r>
          </a:p>
          <a:p>
            <a:r>
              <a:rPr lang="en-GB" dirty="0"/>
              <a:t>Reflect on the performance of the learner using examples of what you have actually observed.  </a:t>
            </a:r>
          </a:p>
          <a:p>
            <a:r>
              <a:rPr lang="en-GB" b="1" dirty="0"/>
              <a:t>• Avoid being evaluative</a:t>
            </a:r>
          </a:p>
          <a:p>
            <a:r>
              <a:rPr lang="en-GB" dirty="0"/>
              <a:t>If a learner is told there is practice is simply ‘good’ they may infer that no further development is necessary. The word ‘bad’ might be interpreted as final or incontestable. Phrases that explore the effectiveness, strength or weakness of aspects of a learner’s practice are more effective.  </a:t>
            </a:r>
          </a:p>
          <a:p>
            <a:r>
              <a:rPr lang="en-GB" b="1" dirty="0"/>
              <a:t>• Identify ‘to what end’ the feedback is to be given and whether the feedback needs to be shared </a:t>
            </a:r>
          </a:p>
          <a:p>
            <a:r>
              <a:rPr lang="en-GB" dirty="0"/>
              <a:t>Determine which parts need to be written, which parts need to be verbal and identify the best location and place for the learner to feel safest and at the optimum time for the feedback to be ‘taken up’.  </a:t>
            </a:r>
          </a:p>
          <a:p>
            <a:r>
              <a:rPr lang="en-GB" b="1" dirty="0"/>
              <a:t>• Take into account whether the feedback should be given during performance or post-performance</a:t>
            </a:r>
          </a:p>
          <a:p>
            <a:r>
              <a:rPr lang="en-GB" dirty="0"/>
              <a:t>Decide whether the feedback should be given as a ‘flow’ of information or be discursive where the student describes the episode of care and evaluates their own performance.  </a:t>
            </a:r>
          </a:p>
          <a:p>
            <a:r>
              <a:rPr lang="en-GB" b="1" dirty="0"/>
              <a:t>• Use suitable vocabulary that is inclusive (encouraging) rather than final (incontestable) </a:t>
            </a:r>
            <a:r>
              <a:rPr lang="en-GB" dirty="0"/>
              <a:t>and that allows responses and questioning from the learner. Be aware of non-verbal dynamics such as your body language.    </a:t>
            </a:r>
          </a:p>
          <a:p>
            <a:r>
              <a:rPr lang="en-GB" dirty="0"/>
              <a:t>• </a:t>
            </a:r>
            <a:r>
              <a:rPr lang="en-GB" b="1" dirty="0"/>
              <a:t>Include a balance of comments confirming good performance whilst emphasising improvement of performance in relation to standards of good work. </a:t>
            </a:r>
          </a:p>
          <a:p>
            <a:r>
              <a:rPr lang="en-GB" dirty="0"/>
              <a:t>Provide examples by commenting on aspects of their work and behaviour.  </a:t>
            </a:r>
          </a:p>
          <a:p>
            <a:r>
              <a:rPr lang="en-GB" b="1" dirty="0"/>
              <a:t>• Provide the learner with strategies that are ‘forward-facing’ and ‘future referenced’ </a:t>
            </a:r>
            <a:r>
              <a:rPr lang="en-GB" dirty="0"/>
              <a:t>e.g. “When we work together next week we will…”; “in preparation for next week try…”  </a:t>
            </a:r>
          </a:p>
          <a:p>
            <a:r>
              <a:rPr lang="en-GB" b="1" dirty="0"/>
              <a:t>• End with a summary that enables the supervisor/assessor/educator to check shared understanding</a:t>
            </a:r>
          </a:p>
          <a:p>
            <a:r>
              <a:rPr lang="en-GB" dirty="0"/>
              <a:t>Ask the learner to summarise the feedback given or identify the ‘take-home’ messages and next steps. </a:t>
            </a:r>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26</a:t>
            </a:fld>
            <a:endParaRPr lang="en-GB"/>
          </a:p>
        </p:txBody>
      </p:sp>
    </p:spTree>
    <p:extLst>
      <p:ext uri="{BB962C8B-B14F-4D97-AF65-F5344CB8AC3E}">
        <p14:creationId xmlns:p14="http://schemas.microsoft.com/office/powerpoint/2010/main" val="4289640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 from </a:t>
            </a:r>
            <a:r>
              <a:rPr lang="en-GB" dirty="0" err="1"/>
              <a:t>UoB</a:t>
            </a:r>
            <a:r>
              <a:rPr lang="en-GB" dirty="0"/>
              <a:t> Written Feedback Cheat Sheet (2022), Mark Waring, University of Bedfordshire** This was covered in the Revise and Refresh video on Giving Effective Feedback, so learners should be familiar with the concepts.</a:t>
            </a:r>
          </a:p>
          <a:p>
            <a:endParaRPr lang="en-GB" dirty="0"/>
          </a:p>
          <a:p>
            <a:r>
              <a:rPr lang="en-GB" b="1" dirty="0"/>
              <a:t>Activity 7 - </a:t>
            </a:r>
            <a:r>
              <a:rPr lang="en-GB" dirty="0"/>
              <a:t>15 minutes in small groups; one example per group.</a:t>
            </a:r>
          </a:p>
          <a:p>
            <a:endParaRPr lang="en-GB" dirty="0"/>
          </a:p>
          <a:p>
            <a:r>
              <a:rPr lang="en-GB" b="1" dirty="0"/>
              <a:t>Teaching points</a:t>
            </a:r>
          </a:p>
          <a:p>
            <a:endParaRPr lang="en-GB" b="1" dirty="0"/>
          </a:p>
          <a:p>
            <a:r>
              <a:rPr lang="en-GB" b="1" dirty="0"/>
              <a:t>Considerations </a:t>
            </a:r>
          </a:p>
          <a:p>
            <a:r>
              <a:rPr lang="en-GB" b="1" dirty="0"/>
              <a:t>Example 1: ‘Michael performed his A-E assessment well’  </a:t>
            </a:r>
            <a:r>
              <a:rPr lang="en-GB" dirty="0"/>
              <a:t>- Michael does not know how well he has actually performed. He does not know what areas need further development and why. The giver of the feedback has not described or evaluated the nature of Michael’s performance including the accuracy, quality or effectiveness of the assessment, including the clinical implications. The conduct of the assessment and the outcome have not been differentiated. </a:t>
            </a:r>
          </a:p>
          <a:p>
            <a:r>
              <a:rPr lang="en-GB" b="1" dirty="0"/>
              <a:t>Example 2: ‘Sarbjit’s communication skills need improvement’ </a:t>
            </a:r>
            <a:r>
              <a:rPr lang="en-GB" dirty="0"/>
              <a:t>- Sarbjit has not been told what type (verbal or non-verbal) or aspect of her communication skills that need improving and how. No attempt has been made to describe how she has communicated, with whom and to what effect. </a:t>
            </a:r>
          </a:p>
          <a:p>
            <a:r>
              <a:rPr lang="en-GB" b="1" dirty="0"/>
              <a:t>Example 3: ‘Throughout the episode Jo’s care delivery was inefficient’ </a:t>
            </a:r>
            <a:r>
              <a:rPr lang="en-GB" dirty="0"/>
              <a:t>- The phrase ‘care delivery’ is opaque as no attempt has been made to describe what care was delivered, how it was delivered, why it was inefficient or an indication of what an acceptable standard of efficiency might be. The implications of Jo’s care has not been made clear and for whom.</a:t>
            </a:r>
          </a:p>
          <a:p>
            <a:r>
              <a:rPr lang="en-GB" b="1" dirty="0"/>
              <a:t>Example 4: ‘When undertaking the Berg balance score Nicky failed to maintain the patient’s safety’ </a:t>
            </a:r>
            <a:r>
              <a:rPr lang="en-GB" dirty="0"/>
              <a:t>- There is no indication at what stage and how the patient’s safety was not maintained and to what effect or what the implications might have been for the patient. The giver of the feedback has not commented on other aspects of completing the balance score which may or not have been effective, efficient or accurate. Nicky would not know what level of competency she has based on this feedback. </a:t>
            </a:r>
          </a:p>
          <a:p>
            <a:r>
              <a:rPr lang="en-GB" b="1" dirty="0"/>
              <a:t>Example 5: ‘Chris needs to demonstrate a deeper knowledge of A&amp;P’ </a:t>
            </a:r>
            <a:r>
              <a:rPr lang="en-GB" dirty="0"/>
              <a:t>- Chris has not been told which aspects of anatomy and physiology need to be studied, why and to what effect. No reference has been made to a patient or clinical incident which means that Chris would not be able to contextualise the feedback or begin to understand the consequences or clinical implications of not having sufficient knowledge. </a:t>
            </a:r>
          </a:p>
          <a:p>
            <a:pPr>
              <a:defRPr/>
            </a:pPr>
            <a:r>
              <a:rPr lang="en-GB" b="1" dirty="0"/>
              <a:t>Example 6: ‘Leadership does not appear to be this student’s forte’ </a:t>
            </a:r>
            <a:r>
              <a:rPr lang="en-GB" dirty="0"/>
              <a:t>- The feedback not only lacks specificity but is incontestable. The giver of the feedback has conveyed an impression of absolute failure to the student. No practice examples have been given to support the assertion and there is no way forward agreed with the student.</a:t>
            </a:r>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27</a:t>
            </a:fld>
            <a:endParaRPr lang="en-GB"/>
          </a:p>
        </p:txBody>
      </p:sp>
    </p:spTree>
    <p:extLst>
      <p:ext uri="{BB962C8B-B14F-4D97-AF65-F5344CB8AC3E}">
        <p14:creationId xmlns:p14="http://schemas.microsoft.com/office/powerpoint/2010/main" val="322815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5CE4-1616-5384-F505-30CF69FE6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575F8-FB7C-E7B6-8368-A92ABB544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39231-5EF1-F331-C7C2-25340D6C842E}"/>
              </a:ext>
            </a:extLst>
          </p:cNvPr>
          <p:cNvSpPr>
            <a:spLocks noGrp="1"/>
          </p:cNvSpPr>
          <p:nvPr>
            <p:ph type="body" idx="1"/>
          </p:nvPr>
        </p:nvSpPr>
        <p:spPr/>
        <p:txBody>
          <a:bodyPr/>
          <a:lstStyle/>
          <a:p>
            <a:r>
              <a:rPr lang="en-GB" b="1" dirty="0"/>
              <a:t>Teaching points</a:t>
            </a:r>
          </a:p>
          <a:p>
            <a:pPr marL="171450" indent="-171450">
              <a:buFont typeface="Arial" panose="020B0604020202020204" pitchFamily="34" charset="0"/>
              <a:buChar char="•"/>
            </a:pPr>
            <a:r>
              <a:rPr lang="en-GB" dirty="0"/>
              <a:t>Every student deserves professional support to help them succeed on their programme. </a:t>
            </a:r>
          </a:p>
          <a:p>
            <a:pPr marL="171450" indent="-171450">
              <a:buFont typeface="Arial" panose="020B0604020202020204" pitchFamily="34" charset="0"/>
              <a:buChar char="•"/>
            </a:pPr>
            <a:r>
              <a:rPr lang="en-GB" dirty="0"/>
              <a:t>This equally applies to their practice learning, and practice supervisors are responsible for ensuring students are supported according to their needs.</a:t>
            </a:r>
          </a:p>
          <a:p>
            <a:pPr marL="171450" indent="-171450">
              <a:buFont typeface="Arial" panose="020B0604020202020204" pitchFamily="34" charset="0"/>
              <a:buChar char="•"/>
            </a:pPr>
            <a:r>
              <a:rPr lang="en-GB" dirty="0"/>
              <a:t>For some students this may require the practice supervisor to have regular meetings (catch-ups) with them and set SMART objectives where the student would benefit from more structure in their learning plan. </a:t>
            </a:r>
          </a:p>
          <a:p>
            <a:pPr marL="171450" indent="-171450">
              <a:buFont typeface="Arial" panose="020B0604020202020204" pitchFamily="34" charset="0"/>
              <a:buChar char="•"/>
            </a:pPr>
            <a:r>
              <a:rPr lang="en-GB" dirty="0"/>
              <a:t>Where SMART objectives are set, the supervisor should agree the follow-up date and time so the student’s progress is monitored effectively.</a:t>
            </a:r>
          </a:p>
          <a:p>
            <a:pPr marL="171450" indent="-171450">
              <a:buFont typeface="Arial" panose="020B0604020202020204" pitchFamily="34" charset="0"/>
              <a:buChar char="•"/>
            </a:pPr>
            <a:r>
              <a:rPr lang="en-GB" dirty="0"/>
              <a:t>The supervisor should encourage the student to discuss their specific challenges, including any personal circumstances or neurodivergent conditions that impact on their learning.</a:t>
            </a:r>
          </a:p>
          <a:p>
            <a:pPr marL="171450" indent="-171450">
              <a:buFont typeface="Arial" panose="020B0604020202020204" pitchFamily="34" charset="0"/>
              <a:buChar char="•"/>
            </a:pPr>
            <a:r>
              <a:rPr lang="en-GB" dirty="0"/>
              <a:t>Any ongoing concern or serious performance issue must be escalated to the practice assessor.</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75CD3BD2-409E-252C-6FC0-99303D46CC45}"/>
              </a:ext>
            </a:extLst>
          </p:cNvPr>
          <p:cNvSpPr>
            <a:spLocks noGrp="1"/>
          </p:cNvSpPr>
          <p:nvPr>
            <p:ph type="sldNum" sz="quarter" idx="5"/>
          </p:nvPr>
        </p:nvSpPr>
        <p:spPr/>
        <p:txBody>
          <a:bodyPr/>
          <a:lstStyle/>
          <a:p>
            <a:fld id="{34EE3FE7-C326-4AF2-9659-34D5B40FEB8E}" type="slidenum">
              <a:rPr lang="en-GB" smtClean="0"/>
              <a:t>28</a:t>
            </a:fld>
            <a:endParaRPr lang="en-GB"/>
          </a:p>
        </p:txBody>
      </p:sp>
    </p:spTree>
    <p:extLst>
      <p:ext uri="{BB962C8B-B14F-4D97-AF65-F5344CB8AC3E}">
        <p14:creationId xmlns:p14="http://schemas.microsoft.com/office/powerpoint/2010/main" val="202039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8 - </a:t>
            </a:r>
            <a:r>
              <a:rPr lang="en-GB" dirty="0"/>
              <a:t>15 minutes in small groups; one scenario per group</a:t>
            </a:r>
            <a:endParaRPr lang="en-US" dirty="0"/>
          </a:p>
          <a:p>
            <a:endParaRPr lang="en-GB" dirty="0"/>
          </a:p>
          <a:p>
            <a:r>
              <a:rPr lang="en-GB" b="1" dirty="0"/>
              <a:t>Teaching points</a:t>
            </a:r>
          </a:p>
          <a:p>
            <a:r>
              <a:rPr lang="en-GB" b="1" dirty="0"/>
              <a:t>Some notes to support discussion with learners - not an exhaustive list</a:t>
            </a:r>
          </a:p>
          <a:p>
            <a:endParaRPr lang="en-GB" b="1" dirty="0"/>
          </a:p>
          <a:p>
            <a:r>
              <a:rPr lang="en-GB" b="1" dirty="0"/>
              <a:t>Scenario 1:  Speak with student to identify any root cause for lack of confidence.</a:t>
            </a:r>
          </a:p>
          <a:p>
            <a:r>
              <a:rPr lang="en-GB" dirty="0"/>
              <a:t>Consider :</a:t>
            </a:r>
          </a:p>
          <a:p>
            <a:r>
              <a:rPr lang="en-GB" dirty="0"/>
              <a:t>• Level of student – may be first specialist experience.</a:t>
            </a:r>
          </a:p>
          <a:p>
            <a:r>
              <a:rPr lang="en-GB" dirty="0"/>
              <a:t>• Past experiences- may not have had opportunities or received negative or unhelpful feedback</a:t>
            </a:r>
          </a:p>
          <a:p>
            <a:r>
              <a:rPr lang="en-GB" dirty="0"/>
              <a:t>• Has the student got a learning plan / had initial interview and induction</a:t>
            </a:r>
          </a:p>
          <a:p>
            <a:r>
              <a:rPr lang="en-GB" dirty="0"/>
              <a:t>• ? any personal issues</a:t>
            </a:r>
          </a:p>
          <a:p>
            <a:r>
              <a:rPr lang="en-GB" dirty="0"/>
              <a:t>• ? specific learning needs</a:t>
            </a:r>
          </a:p>
          <a:p>
            <a:r>
              <a:rPr lang="en-GB" dirty="0"/>
              <a:t>Once info gathered then speak to / update PA with any plans put in place to support and provide ongoing supervision/ support</a:t>
            </a:r>
          </a:p>
          <a:p>
            <a:endParaRPr lang="en-GB" dirty="0"/>
          </a:p>
          <a:p>
            <a:r>
              <a:rPr lang="en-GB" b="1" dirty="0"/>
              <a:t>Scenario2: Prevent student from re-sheathing</a:t>
            </a:r>
            <a:endParaRPr lang="en-GB" dirty="0"/>
          </a:p>
          <a:p>
            <a:r>
              <a:rPr lang="en-GB" dirty="0"/>
              <a:t>• Check understanding and previous experiences</a:t>
            </a:r>
          </a:p>
          <a:p>
            <a:r>
              <a:rPr lang="en-GB" dirty="0"/>
              <a:t>• Explain risks and direct to policy / other learning resources</a:t>
            </a:r>
          </a:p>
          <a:p>
            <a:r>
              <a:rPr lang="en-GB" dirty="0"/>
              <a:t>• Check student ‘new’ understanding</a:t>
            </a:r>
          </a:p>
          <a:p>
            <a:r>
              <a:rPr lang="en-GB" dirty="0"/>
              <a:t>• Communicate with PA</a:t>
            </a:r>
          </a:p>
          <a:p>
            <a:endParaRPr lang="en-GB" dirty="0"/>
          </a:p>
          <a:p>
            <a:r>
              <a:rPr lang="en-GB" b="1" dirty="0"/>
              <a:t>Scenario 3: Speak to student to help you understand any underlying issues</a:t>
            </a:r>
          </a:p>
          <a:p>
            <a:r>
              <a:rPr lang="en-GB" dirty="0"/>
              <a:t>Consider: </a:t>
            </a:r>
          </a:p>
          <a:p>
            <a:r>
              <a:rPr lang="en-GB" dirty="0"/>
              <a:t>• Do they always struggle with numbers and ? any underlying learning need</a:t>
            </a:r>
          </a:p>
          <a:p>
            <a:r>
              <a:rPr lang="en-GB" dirty="0"/>
              <a:t>• Have they covered much in terms of drug calculations in university</a:t>
            </a:r>
          </a:p>
          <a:p>
            <a:r>
              <a:rPr lang="en-GB" dirty="0"/>
              <a:t>• Have they had experiences of administering medications on this placement / previous placement?</a:t>
            </a:r>
          </a:p>
          <a:p>
            <a:r>
              <a:rPr lang="en-GB" dirty="0"/>
              <a:t>• Direct them to online resources and provide experiences with supervising medicine administration as seeing in action might make more sense</a:t>
            </a:r>
          </a:p>
          <a:p>
            <a:r>
              <a:rPr lang="en-GB" dirty="0"/>
              <a:t>• Note actions taken in assessment document and ensure PA and other staff aware to ensure ongoing support</a:t>
            </a:r>
          </a:p>
          <a:p>
            <a:r>
              <a:rPr lang="en-GB" dirty="0"/>
              <a:t>• Follow up at another time with student to review progress </a:t>
            </a:r>
          </a:p>
          <a:p>
            <a:endParaRPr lang="en-GB" dirty="0"/>
          </a:p>
          <a:p>
            <a:r>
              <a:rPr lang="en-GB" b="1" dirty="0"/>
              <a:t>Scenario 4</a:t>
            </a:r>
          </a:p>
          <a:p>
            <a:r>
              <a:rPr lang="en-GB" dirty="0"/>
              <a:t>• Check student understanding of action plan</a:t>
            </a:r>
          </a:p>
          <a:p>
            <a:r>
              <a:rPr lang="en-GB" dirty="0"/>
              <a:t>• Review action plan to ensure student expectations are clear</a:t>
            </a:r>
          </a:p>
          <a:p>
            <a:r>
              <a:rPr lang="en-GB" dirty="0"/>
              <a:t>• Remind student re professional values – one of which is time-keeping and explain why</a:t>
            </a:r>
          </a:p>
          <a:p>
            <a:r>
              <a:rPr lang="en-GB" dirty="0"/>
              <a:t>• Ask PA to have a further conversation with student so that they fully understand</a:t>
            </a:r>
          </a:p>
          <a:p>
            <a:endParaRPr lang="en-GB" dirty="0"/>
          </a:p>
          <a:p>
            <a:r>
              <a:rPr lang="en-GB" b="1" dirty="0"/>
              <a:t>Scenario 5</a:t>
            </a:r>
          </a:p>
          <a:p>
            <a:r>
              <a:rPr lang="en-GB" dirty="0"/>
              <a:t>NB Students do very get very anxious if they are near to end of placement and documentation is not complete.</a:t>
            </a:r>
          </a:p>
          <a:p>
            <a:r>
              <a:rPr lang="en-GB" dirty="0"/>
              <a:t>• Review student document/ </a:t>
            </a:r>
            <a:r>
              <a:rPr lang="en-GB" dirty="0" err="1"/>
              <a:t>ePAD</a:t>
            </a:r>
            <a:r>
              <a:rPr lang="en-GB" dirty="0"/>
              <a:t> to identify what is not yet complete</a:t>
            </a:r>
          </a:p>
          <a:p>
            <a:r>
              <a:rPr lang="en-GB" dirty="0"/>
              <a:t>• Check that student has completed all of their requirements</a:t>
            </a:r>
          </a:p>
          <a:p>
            <a:r>
              <a:rPr lang="en-GB" dirty="0"/>
              <a:t>• Are there any proficiencies that the PS can support with?</a:t>
            </a:r>
          </a:p>
          <a:p>
            <a:r>
              <a:rPr lang="en-GB" dirty="0"/>
              <a:t>• Communicate with the PA re need to complete documentation or ward manager / education team if PA not available</a:t>
            </a:r>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29</a:t>
            </a:fld>
            <a:endParaRPr lang="en-GB"/>
          </a:p>
        </p:txBody>
      </p:sp>
    </p:spTree>
    <p:extLst>
      <p:ext uri="{BB962C8B-B14F-4D97-AF65-F5344CB8AC3E}">
        <p14:creationId xmlns:p14="http://schemas.microsoft.com/office/powerpoint/2010/main" val="267163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points</a:t>
            </a:r>
          </a:p>
          <a:p>
            <a:pPr marL="171450" indent="-171450">
              <a:buFont typeface="Arial"/>
              <a:buChar char="•"/>
              <a:defRPr/>
            </a:pPr>
            <a:r>
              <a:rPr lang="en-US" dirty="0"/>
              <a:t>Learners were introduced to the various components of the NMC Education and Training Standards in the introductory module and it is important for the facilitator to differentiate between these parts and the Nursing/Nursing associate/midwifery assessment documents where Parts reflect the stages of the </a:t>
            </a:r>
            <a:r>
              <a:rPr lang="en-US" dirty="0" err="1"/>
              <a:t>programme</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a:t>The NMC video on Supervision and the SSSA is in the online preparation module. Whilst the video focuses on what students should do it is a very good summary of the roles. (If learners have not already accessed the video as part of the online preparation module, they should be encouraged to do so after the workshop.)</a:t>
            </a:r>
          </a:p>
        </p:txBody>
      </p:sp>
      <p:sp>
        <p:nvSpPr>
          <p:cNvPr id="4" name="Slide Number Placeholder 3"/>
          <p:cNvSpPr>
            <a:spLocks noGrp="1"/>
          </p:cNvSpPr>
          <p:nvPr>
            <p:ph type="sldNum" sz="quarter" idx="5"/>
          </p:nvPr>
        </p:nvSpPr>
        <p:spPr/>
        <p:txBody>
          <a:bodyPr/>
          <a:lstStyle/>
          <a:p>
            <a:fld id="{34EE3FE7-C326-4AF2-9659-34D5B40FEB8E}" type="slidenum">
              <a:rPr lang="en-GB" smtClean="0"/>
              <a:t>3</a:t>
            </a:fld>
            <a:endParaRPr lang="en-GB"/>
          </a:p>
        </p:txBody>
      </p:sp>
    </p:spTree>
    <p:extLst>
      <p:ext uri="{BB962C8B-B14F-4D97-AF65-F5344CB8AC3E}">
        <p14:creationId xmlns:p14="http://schemas.microsoft.com/office/powerpoint/2010/main" val="3920467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pPr marL="171450" indent="-171450">
              <a:buFont typeface="Arial" panose="020B0604020202020204" pitchFamily="34" charset="0"/>
              <a:buChar char="•"/>
            </a:pPr>
            <a:r>
              <a:rPr lang="en-GB" dirty="0"/>
              <a:t>Assessors are accountable for the decisions made and therefore these must be appropriately informed. </a:t>
            </a:r>
          </a:p>
          <a:p>
            <a:pPr marL="171450" indent="-171450">
              <a:buFont typeface="Arial" panose="020B0604020202020204" pitchFamily="34" charset="0"/>
              <a:buChar char="•"/>
            </a:pPr>
            <a:r>
              <a:rPr lang="en-GB" dirty="0"/>
              <a:t>Assessors should be systematic in finding appropriate information, feedback and other evidence to justify any decisions made. </a:t>
            </a:r>
          </a:p>
          <a:p>
            <a:pPr marL="171450" indent="-171450">
              <a:buFont typeface="Arial" panose="020B0604020202020204" pitchFamily="34" charset="0"/>
              <a:buChar char="•"/>
            </a:pPr>
            <a:r>
              <a:rPr lang="en-GB" dirty="0"/>
              <a:t>All decisions must be recorded in the student assessment document (PAD or online tool) against the appropriate competence.</a:t>
            </a:r>
          </a:p>
          <a:p>
            <a:pPr marL="171450" indent="-171450">
              <a:buFont typeface="Arial" panose="020B0604020202020204" pitchFamily="34" charset="0"/>
              <a:buChar char="•"/>
            </a:pPr>
            <a:r>
              <a:rPr lang="en-GB" dirty="0"/>
              <a:t>Learners should familiarise themselves with the student assessment document (PAD/online tool). Paper versions and guides are included on the PLPLG website.</a:t>
            </a:r>
          </a:p>
          <a:p>
            <a:pPr marL="171450" indent="-171450">
              <a:buFont typeface="Arial" panose="020B0604020202020204" pitchFamily="34" charset="0"/>
              <a:buChar char="•"/>
            </a:pPr>
            <a:r>
              <a:rPr lang="en-GB" dirty="0"/>
              <a:t>When assigned a student, the supervisor should obtain early access to their assessment documentation so that there is no delay in recording, which can reduce the detail/effectiveness and cause stress to students.</a:t>
            </a:r>
          </a:p>
          <a:p>
            <a:pPr marL="171450" indent="-171450">
              <a:buFont typeface="Arial" panose="020B0604020202020204" pitchFamily="34" charset="0"/>
              <a:buChar char="•"/>
            </a:pPr>
            <a:r>
              <a:rPr lang="en-GB" dirty="0"/>
              <a:t>Within the London area, the Pan London ePAD is widely used. Self-learning resources, including guides and videos, are available on the PLPLG website and courses are available for new practice supervisors/assessors, provided either by the practice organisation or the partner university. </a:t>
            </a:r>
          </a:p>
        </p:txBody>
      </p:sp>
      <p:sp>
        <p:nvSpPr>
          <p:cNvPr id="4" name="Slide Number Placeholder 3"/>
          <p:cNvSpPr>
            <a:spLocks noGrp="1"/>
          </p:cNvSpPr>
          <p:nvPr>
            <p:ph type="sldNum" sz="quarter" idx="5"/>
          </p:nvPr>
        </p:nvSpPr>
        <p:spPr/>
        <p:txBody>
          <a:bodyPr/>
          <a:lstStyle/>
          <a:p>
            <a:fld id="{34EE3FE7-C326-4AF2-9659-34D5B40FEB8E}" type="slidenum">
              <a:rPr lang="en-GB" smtClean="0"/>
              <a:t>30</a:t>
            </a:fld>
            <a:endParaRPr lang="en-GB"/>
          </a:p>
        </p:txBody>
      </p:sp>
    </p:spTree>
    <p:extLst>
      <p:ext uri="{BB962C8B-B14F-4D97-AF65-F5344CB8AC3E}">
        <p14:creationId xmlns:p14="http://schemas.microsoft.com/office/powerpoint/2010/main" val="441229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pPr marL="171450" indent="-171450">
              <a:buFont typeface="Arial" panose="020B0604020202020204" pitchFamily="34" charset="0"/>
              <a:buChar char="•"/>
            </a:pPr>
            <a:r>
              <a:rPr lang="en-GB" dirty="0"/>
              <a:t>The important point for the PS is to raise matters with the PA </a:t>
            </a:r>
            <a:r>
              <a:rPr lang="en-GB" b="1" dirty="0"/>
              <a:t>as soon as </a:t>
            </a:r>
            <a:r>
              <a:rPr lang="en-GB" dirty="0"/>
              <a:t>they feel that the student is struggling. </a:t>
            </a:r>
          </a:p>
          <a:p>
            <a:pPr marL="171450" indent="-171450">
              <a:buFont typeface="Arial" panose="020B0604020202020204" pitchFamily="34" charset="0"/>
              <a:buChar char="•"/>
            </a:pPr>
            <a:r>
              <a:rPr lang="en-GB" dirty="0"/>
              <a:t>The earlier it is raised, the sooner extra support and supervision can be agreed for the student to meet specific objectives and the more time the student has to improve their performance within the placement.</a:t>
            </a:r>
          </a:p>
          <a:p>
            <a:pPr marL="171450" indent="-171450">
              <a:buFont typeface="Arial" panose="020B0604020202020204" pitchFamily="34" charset="0"/>
              <a:buChar char="•"/>
            </a:pPr>
            <a:r>
              <a:rPr lang="en-GB" dirty="0"/>
              <a:t>The development of an action plan and failure to improve performance is covered in the Practice Assessor module, as it is the practice assessor, with the academic assessor, who will manage this process.</a:t>
            </a:r>
          </a:p>
        </p:txBody>
      </p:sp>
      <p:sp>
        <p:nvSpPr>
          <p:cNvPr id="4" name="Slide Number Placeholder 3"/>
          <p:cNvSpPr>
            <a:spLocks noGrp="1"/>
          </p:cNvSpPr>
          <p:nvPr>
            <p:ph type="sldNum" sz="quarter" idx="5"/>
          </p:nvPr>
        </p:nvSpPr>
        <p:spPr/>
        <p:txBody>
          <a:bodyPr/>
          <a:lstStyle/>
          <a:p>
            <a:fld id="{34EE3FE7-C326-4AF2-9659-34D5B40FEB8E}" type="slidenum">
              <a:rPr lang="en-GB" smtClean="0"/>
              <a:t>31</a:t>
            </a:fld>
            <a:endParaRPr lang="en-GB"/>
          </a:p>
        </p:txBody>
      </p:sp>
    </p:spTree>
    <p:extLst>
      <p:ext uri="{BB962C8B-B14F-4D97-AF65-F5344CB8AC3E}">
        <p14:creationId xmlns:p14="http://schemas.microsoft.com/office/powerpoint/2010/main" val="2217844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EE3FE7-C326-4AF2-9659-34D5B40FEB8E}" type="slidenum">
              <a:rPr lang="en-GB" smtClean="0"/>
              <a:t>32</a:t>
            </a:fld>
            <a:endParaRPr lang="en-GB"/>
          </a:p>
        </p:txBody>
      </p:sp>
    </p:spTree>
    <p:extLst>
      <p:ext uri="{BB962C8B-B14F-4D97-AF65-F5344CB8AC3E}">
        <p14:creationId xmlns:p14="http://schemas.microsoft.com/office/powerpoint/2010/main" val="3746701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70962-59C2-B0A8-3D46-6650B89E6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DCE2D-DA29-24D8-D656-2D65103C5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ACFE0-A1B5-AF20-CDE1-792B35C74E83}"/>
              </a:ext>
            </a:extLst>
          </p:cNvPr>
          <p:cNvSpPr>
            <a:spLocks noGrp="1"/>
          </p:cNvSpPr>
          <p:nvPr>
            <p:ph type="body" idx="1"/>
          </p:nvPr>
        </p:nvSpPr>
        <p:spPr/>
        <p:txBody>
          <a:bodyPr/>
          <a:lstStyle/>
          <a:p>
            <a:r>
              <a:rPr lang="en-US" b="1" dirty="0"/>
              <a:t>Notes</a:t>
            </a:r>
            <a:r>
              <a:rPr lang="en-US" dirty="0"/>
              <a:t>: Facilitator to </a:t>
            </a:r>
            <a:r>
              <a:rPr lang="en-US" dirty="0" err="1"/>
              <a:t>summarise</a:t>
            </a:r>
            <a:r>
              <a:rPr lang="en-US" dirty="0"/>
              <a:t>, check if there are any final queries/questions and confirm that a certificate to reflect the learner’s preparation as a practice supervisor will be emailed to attendees. A template for the certificate will be made available to facilitators.</a:t>
            </a:r>
            <a:endParaRPr lang="en-GB" dirty="0"/>
          </a:p>
        </p:txBody>
      </p:sp>
      <p:sp>
        <p:nvSpPr>
          <p:cNvPr id="4" name="Slide Number Placeholder 3">
            <a:extLst>
              <a:ext uri="{FF2B5EF4-FFF2-40B4-BE49-F238E27FC236}">
                <a16:creationId xmlns:a16="http://schemas.microsoft.com/office/drawing/2014/main" id="{EA8E1B79-D50D-D8CF-5B46-ED3C6ED91FCD}"/>
              </a:ext>
            </a:extLst>
          </p:cNvPr>
          <p:cNvSpPr>
            <a:spLocks noGrp="1"/>
          </p:cNvSpPr>
          <p:nvPr>
            <p:ph type="sldNum" sz="quarter" idx="5"/>
          </p:nvPr>
        </p:nvSpPr>
        <p:spPr/>
        <p:txBody>
          <a:bodyPr/>
          <a:lstStyle/>
          <a:p>
            <a:fld id="{34EE3FE7-C326-4AF2-9659-34D5B40FEB8E}" type="slidenum">
              <a:rPr lang="en-GB" smtClean="0"/>
              <a:t>33</a:t>
            </a:fld>
            <a:endParaRPr lang="en-GB"/>
          </a:p>
        </p:txBody>
      </p:sp>
    </p:spTree>
    <p:extLst>
      <p:ext uri="{BB962C8B-B14F-4D97-AF65-F5344CB8AC3E}">
        <p14:creationId xmlns:p14="http://schemas.microsoft.com/office/powerpoint/2010/main" val="353167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points</a:t>
            </a:r>
          </a:p>
          <a:p>
            <a:pPr marL="171450" indent="-171450">
              <a:buFont typeface="Arial"/>
              <a:buChar char="•"/>
            </a:pPr>
            <a:r>
              <a:rPr lang="en-US" b="0" dirty="0"/>
              <a:t>Within the introductory module the learner was asked to consider the range of students in their placement area as well as the opportunities. This activity builds further on this</a:t>
            </a:r>
            <a:r>
              <a:rPr lang="en-US" dirty="0"/>
              <a:t>.</a:t>
            </a:r>
            <a:endParaRPr lang="en-US" b="0" dirty="0"/>
          </a:p>
          <a:p>
            <a:pPr marL="171450" indent="-171450">
              <a:buFont typeface="Arial"/>
              <a:buChar char="•"/>
            </a:pPr>
            <a:r>
              <a:rPr lang="en-US" dirty="0"/>
              <a:t>It is important to </a:t>
            </a:r>
            <a:r>
              <a:rPr lang="en-US" dirty="0" err="1"/>
              <a:t>emphasise</a:t>
            </a:r>
            <a:r>
              <a:rPr lang="en-US" dirty="0"/>
              <a:t> the range of staff that can support learning and, at times, assessment. Scope of practice will be considered later.</a:t>
            </a:r>
          </a:p>
          <a:p>
            <a:pPr marL="171450" indent="-171450">
              <a:buFont typeface="Arial"/>
              <a:buChar char="•"/>
            </a:pPr>
            <a:r>
              <a:rPr lang="en-US" dirty="0"/>
              <a:t>Since the learners present at the workshop are likely to come from a range of placement areas across professions and fields of practice they will no doubt share many different examples.</a:t>
            </a:r>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4</a:t>
            </a:fld>
            <a:endParaRPr lang="en-GB"/>
          </a:p>
        </p:txBody>
      </p:sp>
    </p:spTree>
    <p:extLst>
      <p:ext uri="{BB962C8B-B14F-4D97-AF65-F5344CB8AC3E}">
        <p14:creationId xmlns:p14="http://schemas.microsoft.com/office/powerpoint/2010/main" val="29056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information is taken from the SSSA document. Again, learners will have been introduced to this in the introductory module.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detail and explanations related to this slide will be drawn out in the next activity.</a:t>
            </a:r>
            <a:endParaRPr lang="en-GB" dirty="0"/>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5</a:t>
            </a:fld>
            <a:endParaRPr lang="en-GB"/>
          </a:p>
        </p:txBody>
      </p:sp>
    </p:spTree>
    <p:extLst>
      <p:ext uri="{BB962C8B-B14F-4D97-AF65-F5344CB8AC3E}">
        <p14:creationId xmlns:p14="http://schemas.microsoft.com/office/powerpoint/2010/main" val="290991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Within the online preparation work the learner was asked to consider what being a positive role model is, how it links to their Code and why it is significant when being a supervisor. Do </a:t>
            </a:r>
            <a:r>
              <a:rPr lang="en-US" dirty="0" err="1"/>
              <a:t>emphasise</a:t>
            </a:r>
            <a:r>
              <a:rPr lang="en-US" dirty="0"/>
              <a:t> the Code (for nursing/midwifery audiences) and how supporting learning is everyone’s responsibility.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Regarding priorities as a PS - the learner may mention the need to welcome the student, ensure they know who their PA is, have a planned orientation and a date / time for the initial interview (only examples)</a:t>
            </a:r>
          </a:p>
          <a:p>
            <a:pPr marL="171450" indent="-171450">
              <a:buFont typeface="Arial" panose="020B0604020202020204" pitchFamily="34" charset="0"/>
              <a:buChar char="•"/>
            </a:pPr>
            <a:r>
              <a:rPr lang="en-US" dirty="0"/>
              <a:t>Exploring scope of practice is very important. Within the preparation module the learner was asked to consider their understanding of ‘scope of practice’. They were also directed to the NMC page that discusses knowledge and skills of the PS.</a:t>
            </a:r>
          </a:p>
          <a:p>
            <a:pPr marL="171450" indent="-171450">
              <a:buFont typeface="Wingdings" panose="05000000000000000000" pitchFamily="2" charset="2"/>
              <a:buChar char="Ø"/>
            </a:pPr>
            <a:endParaRPr lang="en-US" dirty="0"/>
          </a:p>
          <a:p>
            <a:r>
              <a:rPr lang="en-US" dirty="0"/>
              <a:t>Allow 15 minutes for this reflective work in small groups, including feedback.</a:t>
            </a:r>
          </a:p>
          <a:p>
            <a:endParaRPr lang="en-US" dirty="0"/>
          </a:p>
          <a:p>
            <a:endParaRPr lang="en-GB" dirty="0"/>
          </a:p>
        </p:txBody>
      </p:sp>
      <p:sp>
        <p:nvSpPr>
          <p:cNvPr id="4" name="Slide Number Placeholder 3"/>
          <p:cNvSpPr>
            <a:spLocks noGrp="1"/>
          </p:cNvSpPr>
          <p:nvPr>
            <p:ph type="sldNum" sz="quarter" idx="5"/>
          </p:nvPr>
        </p:nvSpPr>
        <p:spPr/>
        <p:txBody>
          <a:bodyPr/>
          <a:lstStyle/>
          <a:p>
            <a:fld id="{34EE3FE7-C326-4AF2-9659-34D5B40FEB8E}" type="slidenum">
              <a:rPr lang="en-GB" smtClean="0"/>
              <a:t>6</a:t>
            </a:fld>
            <a:endParaRPr lang="en-GB"/>
          </a:p>
        </p:txBody>
      </p:sp>
    </p:spTree>
    <p:extLst>
      <p:ext uri="{BB962C8B-B14F-4D97-AF65-F5344CB8AC3E}">
        <p14:creationId xmlns:p14="http://schemas.microsoft.com/office/powerpoint/2010/main" val="109341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pPr marL="171450" indent="-171450">
              <a:buFont typeface="Arial" panose="020B0604020202020204" pitchFamily="34" charset="0"/>
              <a:buChar char="•"/>
            </a:pPr>
            <a:r>
              <a:rPr lang="en-GB" dirty="0"/>
              <a:t>The graphic shows the NMC requirements for the role. This slide was also included in the introductory module but is a useful reminder.</a:t>
            </a:r>
          </a:p>
          <a:p>
            <a:pPr marL="171450" indent="-171450">
              <a:buFont typeface="Arial" panose="020B0604020202020204" pitchFamily="34" charset="0"/>
              <a:buChar char="•"/>
            </a:pPr>
            <a:r>
              <a:rPr lang="en-GB" dirty="0"/>
              <a:t>In addition, we will look at what skills you need to be effective in the role, for example, relationship building, empathy, kindness, curiosity, concern, care, inclusion, positive role model.</a:t>
            </a:r>
          </a:p>
        </p:txBody>
      </p:sp>
      <p:sp>
        <p:nvSpPr>
          <p:cNvPr id="4" name="Slide Number Placeholder 3"/>
          <p:cNvSpPr>
            <a:spLocks noGrp="1"/>
          </p:cNvSpPr>
          <p:nvPr>
            <p:ph type="sldNum" sz="quarter" idx="5"/>
          </p:nvPr>
        </p:nvSpPr>
        <p:spPr/>
        <p:txBody>
          <a:bodyPr/>
          <a:lstStyle/>
          <a:p>
            <a:fld id="{34EE3FE7-C326-4AF2-9659-34D5B40FEB8E}" type="slidenum">
              <a:rPr lang="en-GB" smtClean="0"/>
              <a:t>7</a:t>
            </a:fld>
            <a:endParaRPr lang="en-GB"/>
          </a:p>
        </p:txBody>
      </p:sp>
    </p:spTree>
    <p:extLst>
      <p:ext uri="{BB962C8B-B14F-4D97-AF65-F5344CB8AC3E}">
        <p14:creationId xmlns:p14="http://schemas.microsoft.com/office/powerpoint/2010/main" val="150370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This slide shows the paper form, as used in nursing / NA PADs. Most students will be using an online tool such as the Pan London </a:t>
            </a:r>
            <a:r>
              <a:rPr lang="en-GB" dirty="0" err="1"/>
              <a:t>ePAD</a:t>
            </a:r>
            <a:r>
              <a:rPr lang="en-GB" dirty="0"/>
              <a:t>, but this varies depending on university. Any online tool will have the means to capture the same information as the original form.</a:t>
            </a:r>
          </a:p>
          <a:p>
            <a:r>
              <a:rPr lang="en-GB" dirty="0"/>
              <a:t>If this workshop is being facilitated by a university then you have the option to change the form in the slide so that it represents the university’s assessment tool.</a:t>
            </a:r>
          </a:p>
          <a:p>
            <a:endParaRPr lang="en-GB" b="1" dirty="0"/>
          </a:p>
          <a:p>
            <a:r>
              <a:rPr lang="en-GB" b="1" dirty="0"/>
              <a:t>Teaching points</a:t>
            </a:r>
          </a:p>
          <a:p>
            <a:r>
              <a:rPr lang="en-GB" b="0" dirty="0"/>
              <a:t>Much of this information is included in the Revise and Refresh video on Initial Interview that the learner should have viewed prior to attending the workshop:</a:t>
            </a:r>
          </a:p>
          <a:p>
            <a:pPr marL="171450" indent="-171450">
              <a:buFont typeface="Arial" panose="020B0604020202020204" pitchFamily="34" charset="0"/>
              <a:buChar char="•"/>
            </a:pPr>
            <a:r>
              <a:rPr lang="en-GB" dirty="0"/>
              <a:t>The initial interview is often the first time that the practice supervisor has dedicated one-to-one time with the student.</a:t>
            </a:r>
          </a:p>
          <a:p>
            <a:pPr marL="171450" indent="-171450">
              <a:buFont typeface="Arial" panose="020B0604020202020204" pitchFamily="34" charset="0"/>
              <a:buChar char="•"/>
            </a:pPr>
            <a:r>
              <a:rPr lang="en-GB" dirty="0"/>
              <a:t>Before the interview, be in contact with the practice assessor and get any specific input to the learning plan. Also agree a mid-point interview date and time if possible (see below).</a:t>
            </a:r>
          </a:p>
          <a:p>
            <a:pPr marL="171450" indent="-171450">
              <a:buFont typeface="Arial" panose="020B0604020202020204" pitchFamily="34" charset="0"/>
              <a:buChar char="•"/>
            </a:pPr>
            <a:r>
              <a:rPr lang="en-GB" dirty="0"/>
              <a:t>When organising the interview, ask the student to bring their PAD, or ask for access to their online assessment tool. </a:t>
            </a:r>
          </a:p>
          <a:p>
            <a:pPr marL="171450" indent="-171450">
              <a:buFont typeface="Arial" panose="020B0604020202020204" pitchFamily="34" charset="0"/>
              <a:buChar char="•"/>
            </a:pPr>
            <a:r>
              <a:rPr lang="en-GB" dirty="0"/>
              <a:t>Give yourself time to read key documentation from earlier placements (especially the final interview and any action plan completed). </a:t>
            </a:r>
          </a:p>
          <a:p>
            <a:pPr marL="171450" indent="-171450">
              <a:buFont typeface="Arial" panose="020B0604020202020204" pitchFamily="34" charset="0"/>
              <a:buChar char="•"/>
            </a:pPr>
            <a:r>
              <a:rPr lang="en-GB" dirty="0"/>
              <a:t>Utilise the interview to build a relationship with the student, ask the student about their progress to date, understand where they are in their programme / Part, what they need to achieve, how they learn best, discussing reasonable adjustments including any neurodivergent conditions.</a:t>
            </a:r>
          </a:p>
          <a:p>
            <a:pPr marL="171450" indent="-171450">
              <a:buFont typeface="Arial" panose="020B0604020202020204" pitchFamily="34" charset="0"/>
              <a:buChar char="•"/>
            </a:pPr>
            <a:r>
              <a:rPr lang="en-GB" dirty="0"/>
              <a:t>Build the learning plan with the student.</a:t>
            </a:r>
          </a:p>
          <a:p>
            <a:pPr marL="171450" indent="-171450">
              <a:buFont typeface="Arial" panose="020B0604020202020204" pitchFamily="34" charset="0"/>
              <a:buChar char="•"/>
            </a:pPr>
            <a:r>
              <a:rPr lang="en-GB" dirty="0"/>
              <a:t>Identify how the student will learn and who will support them (including colleagues and outreach opportunities)</a:t>
            </a:r>
          </a:p>
          <a:p>
            <a:pPr marL="171450" indent="-171450">
              <a:buFont typeface="Arial" panose="020B0604020202020204" pitchFamily="34" charset="0"/>
              <a:buChar char="•"/>
            </a:pPr>
            <a:r>
              <a:rPr lang="en-GB" dirty="0"/>
              <a:t>Set a date and time for the mid-point interview if it’s possible to do so. Note that the mid-point interview is conducted by the Practice Assessor. This gives the student a clear timeframe (e.g. to experience w, y, z before the mid-point interview). It also removes stress for the student trying to get an interview organised closer to the time, when diaries might already be busy.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See slide 9 as a reminder of a SLOT analysis.</a:t>
            </a:r>
          </a:p>
        </p:txBody>
      </p:sp>
      <p:sp>
        <p:nvSpPr>
          <p:cNvPr id="4" name="Slide Number Placeholder 3"/>
          <p:cNvSpPr>
            <a:spLocks noGrp="1"/>
          </p:cNvSpPr>
          <p:nvPr>
            <p:ph type="sldNum" sz="quarter" idx="5"/>
          </p:nvPr>
        </p:nvSpPr>
        <p:spPr/>
        <p:txBody>
          <a:bodyPr/>
          <a:lstStyle/>
          <a:p>
            <a:fld id="{34EE3FE7-C326-4AF2-9659-34D5B40FEB8E}" type="slidenum">
              <a:rPr lang="en-GB" smtClean="0"/>
              <a:t>8</a:t>
            </a:fld>
            <a:endParaRPr lang="en-GB"/>
          </a:p>
        </p:txBody>
      </p:sp>
    </p:spTree>
    <p:extLst>
      <p:ext uri="{BB962C8B-B14F-4D97-AF65-F5344CB8AC3E}">
        <p14:creationId xmlns:p14="http://schemas.microsoft.com/office/powerpoint/2010/main" val="401257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NB If time /location allows, the facilitator may wish to introduce Role Play – working in pairs, one learner can be the PS and one the student. The student is presenting as a year 2, placement 1 BSc nursing student. The student is allocated to a community-based placement for the first time.  The student and PS can reflect any of the fields of practice or the NA programme – depending on their experience.</a:t>
            </a:r>
            <a:r>
              <a:rPr lang="en-GB"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Teaching points</a:t>
            </a:r>
            <a:endParaRPr lang="en-GB" b="0" dirty="0"/>
          </a:p>
          <a:p>
            <a:pPr marL="171450" indent="-171450">
              <a:buFont typeface="Arial" panose="020B0604020202020204" pitchFamily="34" charset="0"/>
              <a:buChar char="•"/>
            </a:pPr>
            <a:r>
              <a:rPr lang="en-GB" dirty="0"/>
              <a:t>The SLOT analysis must be in the context of the student’s stage in their learning, the practice setting and the length of placement. </a:t>
            </a:r>
          </a:p>
          <a:p>
            <a:pPr marL="171450" indent="-171450">
              <a:buFont typeface="Arial" panose="020B0604020202020204" pitchFamily="34" charset="0"/>
              <a:buChar char="•"/>
            </a:pPr>
            <a:r>
              <a:rPr lang="en-GB" dirty="0"/>
              <a:t>The practice supervisor should aim to maximise the opportunities available to the student and minimise the threats to learning. </a:t>
            </a:r>
          </a:p>
          <a:p>
            <a:pPr marL="171450" indent="-171450">
              <a:buFont typeface="Arial" panose="020B0604020202020204" pitchFamily="34" charset="0"/>
              <a:buChar char="•"/>
            </a:pPr>
            <a:r>
              <a:rPr lang="en-GB" dirty="0"/>
              <a:t>The practice supervisor must discuss with the student any threats (barriers to learning) that come from the student’s circumstances, including reasonable adjustments and neurodivergent conditions.</a:t>
            </a:r>
          </a:p>
          <a:p>
            <a:pPr marL="171450" indent="-171450">
              <a:buFont typeface="Arial" panose="020B0604020202020204" pitchFamily="34" charset="0"/>
              <a:buChar char="•"/>
            </a:pPr>
            <a:r>
              <a:rPr lang="en-GB" dirty="0"/>
              <a:t>Any threats that are outside the ability of the practice supervisor to manage must be escalated to the appropriate senior staff, e.g. if the PS knows that they will be away for a significant period of the placement.</a:t>
            </a:r>
          </a:p>
        </p:txBody>
      </p:sp>
      <p:sp>
        <p:nvSpPr>
          <p:cNvPr id="4" name="Slide Number Placeholder 3"/>
          <p:cNvSpPr>
            <a:spLocks noGrp="1"/>
          </p:cNvSpPr>
          <p:nvPr>
            <p:ph type="sldNum" sz="quarter" idx="5"/>
          </p:nvPr>
        </p:nvSpPr>
        <p:spPr/>
        <p:txBody>
          <a:bodyPr/>
          <a:lstStyle/>
          <a:p>
            <a:fld id="{34EE3FE7-C326-4AF2-9659-34D5B40FEB8E}" type="slidenum">
              <a:rPr lang="en-GB" smtClean="0"/>
              <a:t>9</a:t>
            </a:fld>
            <a:endParaRPr lang="en-GB"/>
          </a:p>
        </p:txBody>
      </p:sp>
    </p:spTree>
    <p:extLst>
      <p:ext uri="{BB962C8B-B14F-4D97-AF65-F5344CB8AC3E}">
        <p14:creationId xmlns:p14="http://schemas.microsoft.com/office/powerpoint/2010/main" val="3397729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70878" y="433492"/>
            <a:ext cx="11262913" cy="3977075"/>
          </a:xfrm>
          <a:prstGeom prst="rect">
            <a:avLst/>
          </a:prstGeom>
        </p:spPr>
      </p:pic>
      <p:pic>
        <p:nvPicPr>
          <p:cNvPr id="17" name="bg object 17"/>
          <p:cNvPicPr/>
          <p:nvPr/>
        </p:nvPicPr>
        <p:blipFill>
          <a:blip r:embed="rId3" cstate="print"/>
          <a:stretch>
            <a:fillRect/>
          </a:stretch>
        </p:blipFill>
        <p:spPr>
          <a:xfrm>
            <a:off x="2290762" y="3926181"/>
            <a:ext cx="738134" cy="2205237"/>
          </a:xfrm>
          <a:prstGeom prst="rect">
            <a:avLst/>
          </a:prstGeom>
        </p:spPr>
      </p:pic>
      <p:pic>
        <p:nvPicPr>
          <p:cNvPr id="18" name="bg object 18"/>
          <p:cNvPicPr/>
          <p:nvPr/>
        </p:nvPicPr>
        <p:blipFill>
          <a:blip r:embed="rId4" cstate="print"/>
          <a:stretch>
            <a:fillRect/>
          </a:stretch>
        </p:blipFill>
        <p:spPr>
          <a:xfrm>
            <a:off x="5472376" y="4142880"/>
            <a:ext cx="572690" cy="1134486"/>
          </a:xfrm>
          <a:prstGeom prst="rect">
            <a:avLst/>
          </a:prstGeom>
        </p:spPr>
      </p:pic>
      <p:pic>
        <p:nvPicPr>
          <p:cNvPr id="19" name="bg object 19"/>
          <p:cNvPicPr/>
          <p:nvPr/>
        </p:nvPicPr>
        <p:blipFill>
          <a:blip r:embed="rId5" cstate="print"/>
          <a:stretch>
            <a:fillRect/>
          </a:stretch>
        </p:blipFill>
        <p:spPr>
          <a:xfrm>
            <a:off x="8043120" y="4270350"/>
            <a:ext cx="649049" cy="2128755"/>
          </a:xfrm>
          <a:prstGeom prst="rect">
            <a:avLst/>
          </a:prstGeom>
        </p:spPr>
      </p:pic>
      <p:pic>
        <p:nvPicPr>
          <p:cNvPr id="20" name="bg object 20"/>
          <p:cNvPicPr/>
          <p:nvPr/>
        </p:nvPicPr>
        <p:blipFill>
          <a:blip r:embed="rId6" cstate="print"/>
          <a:stretch>
            <a:fillRect/>
          </a:stretch>
        </p:blipFill>
        <p:spPr>
          <a:xfrm>
            <a:off x="10193890" y="3135864"/>
            <a:ext cx="725407" cy="1657114"/>
          </a:xfrm>
          <a:prstGeom prst="rect">
            <a:avLst/>
          </a:prstGeom>
        </p:spPr>
      </p:pic>
      <p:pic>
        <p:nvPicPr>
          <p:cNvPr id="21" name="bg object 21"/>
          <p:cNvPicPr/>
          <p:nvPr/>
        </p:nvPicPr>
        <p:blipFill>
          <a:blip r:embed="rId7" cstate="print"/>
          <a:stretch>
            <a:fillRect/>
          </a:stretch>
        </p:blipFill>
        <p:spPr>
          <a:xfrm>
            <a:off x="5459649" y="5468572"/>
            <a:ext cx="483605" cy="140217"/>
          </a:xfrm>
          <a:prstGeom prst="rect">
            <a:avLst/>
          </a:prstGeom>
        </p:spPr>
      </p:pic>
      <p:sp>
        <p:nvSpPr>
          <p:cNvPr id="22" name="bg object 22"/>
          <p:cNvSpPr/>
          <p:nvPr/>
        </p:nvSpPr>
        <p:spPr>
          <a:xfrm>
            <a:off x="5555096" y="5608791"/>
            <a:ext cx="292735" cy="561340"/>
          </a:xfrm>
          <a:custGeom>
            <a:avLst/>
            <a:gdLst/>
            <a:ahLst/>
            <a:cxnLst/>
            <a:rect l="l" t="t" r="r" b="b"/>
            <a:pathLst>
              <a:path w="292735" h="561339">
                <a:moveTo>
                  <a:pt x="0" y="535375"/>
                </a:moveTo>
                <a:lnTo>
                  <a:pt x="0" y="0"/>
                </a:lnTo>
              </a:path>
              <a:path w="292735" h="561339">
                <a:moveTo>
                  <a:pt x="133627" y="560869"/>
                </a:moveTo>
                <a:lnTo>
                  <a:pt x="133627" y="0"/>
                </a:lnTo>
              </a:path>
              <a:path w="292735" h="561339">
                <a:moveTo>
                  <a:pt x="292708" y="548122"/>
                </a:moveTo>
                <a:lnTo>
                  <a:pt x="292708" y="0"/>
                </a:lnTo>
              </a:path>
            </a:pathLst>
          </a:custGeom>
          <a:ln w="25473">
            <a:solidFill>
              <a:srgbClr val="000000"/>
            </a:solidFill>
          </a:ln>
        </p:spPr>
        <p:txBody>
          <a:bodyPr wrap="square" lIns="0" tIns="0" rIns="0" bIns="0" rtlCol="0"/>
          <a:lstStyle/>
          <a:p>
            <a:endParaRPr/>
          </a:p>
        </p:txBody>
      </p:sp>
      <p:sp>
        <p:nvSpPr>
          <p:cNvPr id="23" name="bg object 23"/>
          <p:cNvSpPr/>
          <p:nvPr/>
        </p:nvSpPr>
        <p:spPr>
          <a:xfrm>
            <a:off x="5949616" y="5481321"/>
            <a:ext cx="0" cy="688340"/>
          </a:xfrm>
          <a:custGeom>
            <a:avLst/>
            <a:gdLst/>
            <a:ahLst/>
            <a:cxnLst/>
            <a:rect l="l" t="t" r="r" b="b"/>
            <a:pathLst>
              <a:path h="688339">
                <a:moveTo>
                  <a:pt x="0" y="688340"/>
                </a:moveTo>
                <a:lnTo>
                  <a:pt x="0" y="0"/>
                </a:lnTo>
              </a:path>
            </a:pathLst>
          </a:custGeom>
          <a:ln w="57269">
            <a:solidFill>
              <a:srgbClr val="000000"/>
            </a:solidFill>
          </a:ln>
        </p:spPr>
        <p:txBody>
          <a:bodyPr wrap="square" lIns="0" tIns="0" rIns="0" bIns="0" rtlCol="0"/>
          <a:lstStyle/>
          <a:p>
            <a:endParaRPr/>
          </a:p>
        </p:txBody>
      </p:sp>
      <p:sp>
        <p:nvSpPr>
          <p:cNvPr id="24" name="bg object 24"/>
          <p:cNvSpPr/>
          <p:nvPr/>
        </p:nvSpPr>
        <p:spPr>
          <a:xfrm>
            <a:off x="10442054" y="12"/>
            <a:ext cx="694055" cy="421005"/>
          </a:xfrm>
          <a:custGeom>
            <a:avLst/>
            <a:gdLst/>
            <a:ahLst/>
            <a:cxnLst/>
            <a:rect l="l" t="t" r="r" b="b"/>
            <a:pathLst>
              <a:path w="694054" h="421005">
                <a:moveTo>
                  <a:pt x="12725" y="0"/>
                </a:moveTo>
                <a:lnTo>
                  <a:pt x="0" y="0"/>
                </a:lnTo>
                <a:lnTo>
                  <a:pt x="0" y="420738"/>
                </a:lnTo>
                <a:lnTo>
                  <a:pt x="12725" y="420738"/>
                </a:lnTo>
                <a:lnTo>
                  <a:pt x="12725" y="0"/>
                </a:lnTo>
                <a:close/>
              </a:path>
              <a:path w="694054" h="421005">
                <a:moveTo>
                  <a:pt x="693585" y="0"/>
                </a:moveTo>
                <a:lnTo>
                  <a:pt x="680859" y="0"/>
                </a:lnTo>
                <a:lnTo>
                  <a:pt x="680859" y="420738"/>
                </a:lnTo>
                <a:lnTo>
                  <a:pt x="693585" y="420738"/>
                </a:lnTo>
                <a:lnTo>
                  <a:pt x="693585" y="0"/>
                </a:lnTo>
                <a:close/>
              </a:path>
            </a:pathLst>
          </a:custGeom>
          <a:solidFill>
            <a:srgbClr val="000000"/>
          </a:solidFill>
        </p:spPr>
        <p:txBody>
          <a:bodyPr wrap="square" lIns="0" tIns="0" rIns="0" bIns="0" rtlCol="0"/>
          <a:lstStyle/>
          <a:p>
            <a:endParaRPr/>
          </a:p>
        </p:txBody>
      </p:sp>
      <p:sp>
        <p:nvSpPr>
          <p:cNvPr id="25" name="bg object 25"/>
          <p:cNvSpPr/>
          <p:nvPr/>
        </p:nvSpPr>
        <p:spPr>
          <a:xfrm>
            <a:off x="0" y="6829321"/>
            <a:ext cx="12192000" cy="6985"/>
          </a:xfrm>
          <a:custGeom>
            <a:avLst/>
            <a:gdLst/>
            <a:ahLst/>
            <a:cxnLst/>
            <a:rect l="l" t="t" r="r" b="b"/>
            <a:pathLst>
              <a:path w="12192000" h="6984">
                <a:moveTo>
                  <a:pt x="12191999" y="6373"/>
                </a:moveTo>
                <a:lnTo>
                  <a:pt x="0" y="6373"/>
                </a:lnTo>
                <a:lnTo>
                  <a:pt x="0" y="0"/>
                </a:lnTo>
                <a:lnTo>
                  <a:pt x="12191999" y="0"/>
                </a:lnTo>
                <a:lnTo>
                  <a:pt x="12191999" y="6373"/>
                </a:lnTo>
                <a:close/>
              </a:path>
            </a:pathLst>
          </a:custGeom>
          <a:solidFill>
            <a:srgbClr val="000000"/>
          </a:solidFill>
        </p:spPr>
        <p:txBody>
          <a:bodyPr wrap="square" lIns="0" tIns="0" rIns="0" bIns="0" rtlCol="0"/>
          <a:lstStyle/>
          <a:p>
            <a:endParaRPr/>
          </a:p>
        </p:txBody>
      </p:sp>
      <p:sp>
        <p:nvSpPr>
          <p:cNvPr id="2" name="Holder 2"/>
          <p:cNvSpPr>
            <a:spLocks noGrp="1"/>
          </p:cNvSpPr>
          <p:nvPr>
            <p:ph type="ctrTitle"/>
          </p:nvPr>
        </p:nvSpPr>
        <p:spPr>
          <a:xfrm>
            <a:off x="3079828" y="2664271"/>
            <a:ext cx="5861050" cy="1118235"/>
          </a:xfrm>
          <a:prstGeom prst="rect">
            <a:avLst/>
          </a:prstGeom>
        </p:spPr>
        <p:txBody>
          <a:bodyPr wrap="square" lIns="0" tIns="0" rIns="0" bIns="0">
            <a:spAutoFit/>
          </a:bodyPr>
          <a:lstStyle>
            <a:lvl1pPr>
              <a:defRPr sz="3050" b="1" i="0">
                <a:solidFill>
                  <a:srgbClr val="030105"/>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259799" y="6438533"/>
            <a:ext cx="1103630" cy="189229"/>
          </a:xfrm>
          <a:prstGeom prst="rect">
            <a:avLst/>
          </a:prstGeom>
        </p:spPr>
        <p:txBody>
          <a:bodyPr lIns="0" tIns="0" rIns="0" bIns="0"/>
          <a:lstStyle>
            <a:lvl1pPr>
              <a:defRPr sz="1150" b="0" i="0">
                <a:solidFill>
                  <a:srgbClr val="26212B"/>
                </a:solidFill>
                <a:latin typeface="Arial"/>
                <a:cs typeface="Arial"/>
              </a:defRPr>
            </a:lvl1pPr>
          </a:lstStyle>
          <a:p>
            <a:pPr marL="12700">
              <a:lnSpc>
                <a:spcPts val="1375"/>
              </a:lnSpc>
            </a:pPr>
            <a:r>
              <a:rPr spc="75" dirty="0"/>
              <a:t>©</a:t>
            </a:r>
            <a:r>
              <a:rPr spc="425" dirty="0"/>
              <a:t> </a:t>
            </a:r>
            <a:r>
              <a:rPr dirty="0"/>
              <a:t>PLPLG</a:t>
            </a:r>
            <a:r>
              <a:rPr spc="50" dirty="0"/>
              <a:t> </a:t>
            </a:r>
            <a:r>
              <a:rPr spc="-20" dirty="0"/>
              <a:t>2019</a:t>
            </a:r>
          </a:p>
        </p:txBody>
      </p:sp>
      <p:sp>
        <p:nvSpPr>
          <p:cNvPr id="5" name="Holder 5"/>
          <p:cNvSpPr>
            <a:spLocks noGrp="1"/>
          </p:cNvSpPr>
          <p:nvPr>
            <p:ph type="dt" sz="half" idx="6"/>
          </p:nvPr>
        </p:nvSpPr>
        <p:spPr>
          <a:xfrm>
            <a:off x="8735262" y="5852032"/>
            <a:ext cx="3223259" cy="680976"/>
          </a:xfrm>
          <a:prstGeom prst="rect">
            <a:avLst/>
          </a:prstGeom>
        </p:spPr>
        <p:txBody>
          <a:bodyPr lIns="0" tIns="0" rIns="0" bIns="0"/>
          <a:lstStyle>
            <a:lvl1pPr>
              <a:defRPr sz="3250" b="1" i="0">
                <a:solidFill>
                  <a:srgbClr val="0A77DF"/>
                </a:solidFill>
                <a:latin typeface="Arial"/>
                <a:cs typeface="Arial"/>
              </a:defRPr>
            </a:lvl1pPr>
          </a:lstStyle>
          <a:p>
            <a:pPr marL="1736725">
              <a:lnSpc>
                <a:spcPts val="2540"/>
              </a:lnSpc>
            </a:pPr>
            <a:r>
              <a:rPr sz="2200" spc="835" dirty="0">
                <a:solidFill>
                  <a:srgbClr val="0877E2"/>
                </a:solidFill>
              </a:rPr>
              <a:t>PLPLG</a:t>
            </a:r>
            <a:endParaRPr sz="2200"/>
          </a:p>
          <a:p>
            <a:pPr marL="12700">
              <a:lnSpc>
                <a:spcPct val="100000"/>
              </a:lnSpc>
              <a:spcBef>
                <a:spcPts val="620"/>
              </a:spcBef>
            </a:pPr>
            <a:r>
              <a:rPr sz="1400" b="0" i="1" spc="-100" dirty="0">
                <a:solidFill>
                  <a:srgbClr val="0A2B44"/>
                </a:solidFill>
                <a:latin typeface="Arial"/>
                <a:cs typeface="Arial"/>
              </a:rPr>
              <a:t>Developing</a:t>
            </a:r>
            <a:r>
              <a:rPr sz="1400" b="0" i="1" spc="70" dirty="0">
                <a:solidFill>
                  <a:srgbClr val="0A2B44"/>
                </a:solidFill>
                <a:latin typeface="Arial"/>
                <a:cs typeface="Arial"/>
              </a:rPr>
              <a:t> </a:t>
            </a:r>
            <a:r>
              <a:rPr sz="1400" b="0" i="1" spc="-75" dirty="0">
                <a:solidFill>
                  <a:srgbClr val="0A2B44"/>
                </a:solidFill>
                <a:latin typeface="Arial"/>
                <a:cs typeface="Arial"/>
              </a:rPr>
              <a:t>London's</a:t>
            </a:r>
            <a:r>
              <a:rPr sz="1400" b="0" i="1" spc="-30" dirty="0">
                <a:solidFill>
                  <a:srgbClr val="0A2B44"/>
                </a:solidFill>
                <a:latin typeface="Arial"/>
                <a:cs typeface="Arial"/>
              </a:rPr>
              <a:t> </a:t>
            </a:r>
            <a:r>
              <a:rPr sz="1400" b="0" i="1" spc="-85" dirty="0">
                <a:solidFill>
                  <a:srgbClr val="0A2B44"/>
                </a:solidFill>
                <a:latin typeface="Arial"/>
                <a:cs typeface="Arial"/>
              </a:rPr>
              <a:t>Future</a:t>
            </a:r>
            <a:r>
              <a:rPr sz="1400" b="0" i="1" spc="-50" dirty="0">
                <a:solidFill>
                  <a:srgbClr val="0A2B44"/>
                </a:solidFill>
                <a:latin typeface="Arial"/>
                <a:cs typeface="Arial"/>
              </a:rPr>
              <a:t> </a:t>
            </a:r>
            <a:r>
              <a:rPr sz="1400" b="0" i="1" spc="-105" dirty="0">
                <a:solidFill>
                  <a:srgbClr val="0A2B44"/>
                </a:solidFill>
                <a:latin typeface="Arial"/>
                <a:cs typeface="Arial"/>
              </a:rPr>
              <a:t>Nurses</a:t>
            </a:r>
            <a:r>
              <a:rPr sz="1400" b="0" i="1" spc="35" dirty="0">
                <a:solidFill>
                  <a:srgbClr val="0A2B44"/>
                </a:solidFill>
                <a:latin typeface="Arial"/>
                <a:cs typeface="Arial"/>
              </a:rPr>
              <a:t> </a:t>
            </a:r>
            <a:r>
              <a:rPr sz="1400" b="0" i="1" spc="-35" dirty="0">
                <a:solidFill>
                  <a:srgbClr val="0A2B44"/>
                </a:solidFill>
                <a:latin typeface="Arial"/>
                <a:cs typeface="Arial"/>
              </a:rPr>
              <a:t>Together</a:t>
            </a:r>
            <a:endParaRPr sz="1400">
              <a:latin typeface="Arial"/>
              <a:cs typeface="Arial"/>
            </a:endParaRPr>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71600" y="914400"/>
            <a:ext cx="9459034" cy="492125"/>
          </a:xfrm>
          <a:prstGeom prst="rect">
            <a:avLst/>
          </a:prstGeom>
          <a:solidFill>
            <a:schemeClr val="bg1"/>
          </a:solidFill>
        </p:spPr>
        <p:txBody>
          <a:bodyPr lIns="0" tIns="0" rIns="0" bIns="0"/>
          <a:lstStyle>
            <a:lvl1pPr>
              <a:defRPr sz="3200" b="1" i="0">
                <a:solidFill>
                  <a:srgbClr val="030105"/>
                </a:solidFill>
                <a:latin typeface="Arial"/>
                <a:cs typeface="Arial"/>
              </a:defRPr>
            </a:lvl1pPr>
          </a:lstStyle>
          <a:p>
            <a:endParaRPr dirty="0"/>
          </a:p>
        </p:txBody>
      </p:sp>
      <p:sp>
        <p:nvSpPr>
          <p:cNvPr id="3" name="Holder 3"/>
          <p:cNvSpPr>
            <a:spLocks noGrp="1"/>
          </p:cNvSpPr>
          <p:nvPr>
            <p:ph type="body" idx="1"/>
          </p:nvPr>
        </p:nvSpPr>
        <p:spPr>
          <a:xfrm>
            <a:off x="1371601" y="1658929"/>
            <a:ext cx="9459034" cy="3903671"/>
          </a:xfrm>
        </p:spPr>
        <p:txBody>
          <a:bodyPr lIns="0" tIns="0" rIns="0" bIns="0"/>
          <a:lstStyle>
            <a:lvl1pPr>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371600" y="914400"/>
            <a:ext cx="10210800" cy="492125"/>
          </a:xfrm>
          <a:prstGeom prst="rect">
            <a:avLst/>
          </a:prstGeom>
        </p:spPr>
        <p:txBody>
          <a:bodyPr lIns="0" tIns="0" rIns="0" bIns="0"/>
          <a:lstStyle>
            <a:lvl1pPr>
              <a:defRPr sz="3200" b="1" i="0">
                <a:solidFill>
                  <a:srgbClr val="030105"/>
                </a:solidFill>
                <a:latin typeface="Arial"/>
                <a:cs typeface="Arial"/>
              </a:defRPr>
            </a:lvl1pPr>
          </a:lstStyle>
          <a:p>
            <a:endParaRPr dirty="0"/>
          </a:p>
        </p:txBody>
      </p:sp>
      <p:sp>
        <p:nvSpPr>
          <p:cNvPr id="3" name="Holder 3"/>
          <p:cNvSpPr>
            <a:spLocks noGrp="1"/>
          </p:cNvSpPr>
          <p:nvPr>
            <p:ph sz="half" idx="2"/>
          </p:nvPr>
        </p:nvSpPr>
        <p:spPr>
          <a:xfrm>
            <a:off x="838200" y="1577340"/>
            <a:ext cx="530352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Holder 2">
            <a:extLst>
              <a:ext uri="{FF2B5EF4-FFF2-40B4-BE49-F238E27FC236}">
                <a16:creationId xmlns:a16="http://schemas.microsoft.com/office/drawing/2014/main" id="{FE3B5D7A-12B9-1B2E-9EA2-1A35D1AC07E0}"/>
              </a:ext>
            </a:extLst>
          </p:cNvPr>
          <p:cNvSpPr>
            <a:spLocks noGrp="1"/>
          </p:cNvSpPr>
          <p:nvPr>
            <p:ph type="title"/>
          </p:nvPr>
        </p:nvSpPr>
        <p:spPr>
          <a:xfrm>
            <a:off x="1371600" y="914400"/>
            <a:ext cx="9459034" cy="492125"/>
          </a:xfrm>
          <a:prstGeom prst="rect">
            <a:avLst/>
          </a:prstGeom>
          <a:solidFill>
            <a:schemeClr val="bg1"/>
          </a:solidFill>
        </p:spPr>
        <p:txBody>
          <a:bodyPr lIns="0" tIns="0" rIns="0" bIns="0"/>
          <a:lstStyle>
            <a:lvl1pPr>
              <a:defRPr sz="3200" b="1" i="0">
                <a:solidFill>
                  <a:srgbClr val="030105"/>
                </a:solidFill>
                <a:latin typeface="Arial"/>
                <a:cs typeface="Aria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1" i="1">
                <a:solidFill>
                  <a:srgbClr val="072A40"/>
                </a:solidFill>
                <a:latin typeface="Arial Narrow"/>
                <a:cs typeface="Arial Narrow"/>
              </a:defRPr>
            </a:lvl1pPr>
          </a:lstStyle>
          <a:p>
            <a:pPr marL="124460">
              <a:lnSpc>
                <a:spcPct val="100000"/>
              </a:lnSpc>
              <a:spcBef>
                <a:spcPts val="10"/>
              </a:spcBef>
            </a:pPr>
            <a:r>
              <a:t>Developing</a:t>
            </a:r>
            <a:r>
              <a:rPr spc="-25"/>
              <a:t> </a:t>
            </a:r>
            <a:r>
              <a:t>London's</a:t>
            </a:r>
            <a:r>
              <a:rPr spc="-30"/>
              <a:t> </a:t>
            </a:r>
            <a:r>
              <a:t>Future</a:t>
            </a:r>
            <a:r>
              <a:rPr spc="-30"/>
              <a:t> </a:t>
            </a:r>
            <a:r>
              <a:t>Nurses</a:t>
            </a:r>
            <a:r>
              <a:rPr spc="-35"/>
              <a:t> </a:t>
            </a:r>
            <a:r>
              <a:rPr spc="-10"/>
              <a:t>Together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020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400" b="1" i="1">
                <a:solidFill>
                  <a:srgbClr val="072A40"/>
                </a:solidFill>
                <a:latin typeface="Arial Narrow"/>
                <a:cs typeface="Arial Narrow"/>
              </a:defRPr>
            </a:lvl1pPr>
          </a:lstStyle>
          <a:p>
            <a:pPr marL="124460">
              <a:lnSpc>
                <a:spcPct val="100000"/>
              </a:lnSpc>
              <a:spcBef>
                <a:spcPts val="10"/>
              </a:spcBef>
            </a:pPr>
            <a:r>
              <a:t>Developing</a:t>
            </a:r>
            <a:r>
              <a:rPr spc="-25"/>
              <a:t> </a:t>
            </a:r>
            <a:r>
              <a:t>London's</a:t>
            </a:r>
            <a:r>
              <a:rPr spc="-30"/>
              <a:t> </a:t>
            </a:r>
            <a:r>
              <a:t>Future</a:t>
            </a:r>
            <a:r>
              <a:rPr spc="-30"/>
              <a:t> </a:t>
            </a:r>
            <a:r>
              <a:t>Nurses</a:t>
            </a:r>
            <a:r>
              <a:rPr spc="-35"/>
              <a:t> </a:t>
            </a:r>
            <a:r>
              <a:rPr spc="-10"/>
              <a:t>Together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875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1" i="1">
                <a:solidFill>
                  <a:srgbClr val="072A40"/>
                </a:solidFill>
                <a:latin typeface="Arial Narrow"/>
                <a:cs typeface="Arial Narrow"/>
              </a:defRPr>
            </a:lvl1pPr>
          </a:lstStyle>
          <a:p>
            <a:pPr marL="124460">
              <a:lnSpc>
                <a:spcPct val="100000"/>
              </a:lnSpc>
              <a:spcBef>
                <a:spcPts val="10"/>
              </a:spcBef>
            </a:pPr>
            <a:r>
              <a:t>Developing</a:t>
            </a:r>
            <a:r>
              <a:rPr spc="-25"/>
              <a:t> </a:t>
            </a:r>
            <a:r>
              <a:t>London's</a:t>
            </a:r>
            <a:r>
              <a:rPr spc="-30"/>
              <a:t> </a:t>
            </a:r>
            <a:r>
              <a:t>Future</a:t>
            </a:r>
            <a:r>
              <a:rPr spc="-30"/>
              <a:t> </a:t>
            </a:r>
            <a:r>
              <a:t>Nurses</a:t>
            </a:r>
            <a:r>
              <a:rPr spc="-35"/>
              <a:t> </a:t>
            </a:r>
            <a:r>
              <a:rPr spc="-10"/>
              <a:t>Together</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44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1400" b="1" i="1">
                <a:solidFill>
                  <a:srgbClr val="072A40"/>
                </a:solidFill>
                <a:latin typeface="Arial Narrow"/>
                <a:cs typeface="Arial Narrow"/>
              </a:defRPr>
            </a:lvl1pPr>
          </a:lstStyle>
          <a:p>
            <a:pPr marL="124460">
              <a:lnSpc>
                <a:spcPct val="100000"/>
              </a:lnSpc>
              <a:spcBef>
                <a:spcPts val="10"/>
              </a:spcBef>
            </a:pPr>
            <a:r>
              <a:t>Developing</a:t>
            </a:r>
            <a:r>
              <a:rPr spc="-25"/>
              <a:t> </a:t>
            </a:r>
            <a:r>
              <a:t>London's</a:t>
            </a:r>
            <a:r>
              <a:rPr spc="-30"/>
              <a:t> </a:t>
            </a:r>
            <a:r>
              <a:t>Future</a:t>
            </a:r>
            <a:r>
              <a:rPr spc="-30"/>
              <a:t> </a:t>
            </a:r>
            <a:r>
              <a:t>Nurses</a:t>
            </a:r>
            <a:r>
              <a:rPr spc="-35"/>
              <a:t> </a:t>
            </a:r>
            <a:r>
              <a:rPr spc="-10"/>
              <a:t>Together</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933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A blue and black map&#10;&#10;Description automatically generated">
            <a:extLst>
              <a:ext uri="{FF2B5EF4-FFF2-40B4-BE49-F238E27FC236}">
                <a16:creationId xmlns:a16="http://schemas.microsoft.com/office/drawing/2014/main" id="{C9C68611-7FE0-70A8-B1D5-E52E51972C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9120" y="5889276"/>
            <a:ext cx="2388828" cy="634457"/>
          </a:xfrm>
          <a:prstGeom prst="rect">
            <a:avLst/>
          </a:prstGeom>
        </p:spPr>
      </p:pic>
      <p:pic>
        <p:nvPicPr>
          <p:cNvPr id="3" name="Picture 2" descr="A blue outline of a country&#10;&#10;Description automatically generated">
            <a:extLst>
              <a:ext uri="{FF2B5EF4-FFF2-40B4-BE49-F238E27FC236}">
                <a16:creationId xmlns:a16="http://schemas.microsoft.com/office/drawing/2014/main" id="{A04BB3BF-8AF9-6AD4-7833-42222EF8B4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083" y="334991"/>
            <a:ext cx="1275993" cy="1020794"/>
          </a:xfrm>
          <a:prstGeom prst="rect">
            <a:avLst/>
          </a:prstGeom>
        </p:spPr>
      </p:pic>
      <p:sp>
        <p:nvSpPr>
          <p:cNvPr id="4" name="Title 7">
            <a:extLst>
              <a:ext uri="{FF2B5EF4-FFF2-40B4-BE49-F238E27FC236}">
                <a16:creationId xmlns:a16="http://schemas.microsoft.com/office/drawing/2014/main" id="{66674426-C98D-85D6-764C-CC9B10C1161B}"/>
              </a:ext>
            </a:extLst>
          </p:cNvPr>
          <p:cNvSpPr>
            <a:spLocks noGrp="1"/>
          </p:cNvSpPr>
          <p:nvPr>
            <p:ph type="title"/>
          </p:nvPr>
        </p:nvSpPr>
        <p:spPr>
          <a:xfrm>
            <a:off x="1351128" y="887104"/>
            <a:ext cx="10442205" cy="430887"/>
          </a:xfrm>
        </p:spPr>
        <p:txBody>
          <a:bodyPr/>
          <a:lstStyle>
            <a:lvl1pPr>
              <a:defRPr sz="2800" b="1"/>
            </a:lvl1pPr>
          </a:lstStyle>
          <a:p>
            <a:r>
              <a:rPr lang="en-US" dirty="0"/>
              <a:t>Click to edit</a:t>
            </a:r>
            <a:endParaRPr lang="en-GB" dirty="0"/>
          </a:p>
        </p:txBody>
      </p:sp>
      <p:pic>
        <p:nvPicPr>
          <p:cNvPr id="5" name="Picture 4">
            <a:extLst>
              <a:ext uri="{FF2B5EF4-FFF2-40B4-BE49-F238E27FC236}">
                <a16:creationId xmlns:a16="http://schemas.microsoft.com/office/drawing/2014/main" id="{98882BCD-280E-F9FC-5147-883CDD2FD6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774" t="22034" r="4122" b="60317"/>
          <a:stretch/>
        </p:blipFill>
        <p:spPr>
          <a:xfrm>
            <a:off x="0" y="-22840"/>
            <a:ext cx="12191999" cy="308604"/>
          </a:xfrm>
          <a:prstGeom prst="rect">
            <a:avLst/>
          </a:prstGeom>
        </p:spPr>
      </p:pic>
      <p:pic>
        <p:nvPicPr>
          <p:cNvPr id="6" name="Picture 5">
            <a:extLst>
              <a:ext uri="{FF2B5EF4-FFF2-40B4-BE49-F238E27FC236}">
                <a16:creationId xmlns:a16="http://schemas.microsoft.com/office/drawing/2014/main" id="{24871D47-FBFC-EF1D-50D7-3F7A6E7D0C3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773" t="51931" r="4235" b="35535"/>
          <a:stretch/>
        </p:blipFill>
        <p:spPr>
          <a:xfrm>
            <a:off x="1" y="6549396"/>
            <a:ext cx="12191999" cy="308604"/>
          </a:xfrm>
          <a:prstGeom prst="rect">
            <a:avLst/>
          </a:prstGeom>
        </p:spPr>
      </p:pic>
    </p:spTree>
    <p:extLst>
      <p:ext uri="{BB962C8B-B14F-4D97-AF65-F5344CB8AC3E}">
        <p14:creationId xmlns:p14="http://schemas.microsoft.com/office/powerpoint/2010/main" val="228865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1361363" y="1658929"/>
            <a:ext cx="9469272" cy="4526280"/>
          </a:xfrm>
          <a:prstGeom prst="rect">
            <a:avLst/>
          </a:prstGeom>
        </p:spPr>
        <p:txBody>
          <a:bodyPr wrap="square" lIns="0" tIns="0" rIns="0" bIns="0">
            <a:spAutoFit/>
          </a:bodyPr>
          <a:lstStyle>
            <a:lvl1pPr>
              <a:defRPr/>
            </a:lvl1pPr>
          </a:lstStyle>
          <a:p>
            <a:endParaRPr dirty="0"/>
          </a:p>
        </p:txBody>
      </p:sp>
      <p:pic>
        <p:nvPicPr>
          <p:cNvPr id="7" name="Picture 6" descr="A blue and black map&#10;&#10;Description automatically generated">
            <a:extLst>
              <a:ext uri="{FF2B5EF4-FFF2-40B4-BE49-F238E27FC236}">
                <a16:creationId xmlns:a16="http://schemas.microsoft.com/office/drawing/2014/main" id="{EEBA2460-5971-2C2C-9C85-67E37879EC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69772" y="5842543"/>
            <a:ext cx="2388828" cy="634457"/>
          </a:xfrm>
          <a:prstGeom prst="rect">
            <a:avLst/>
          </a:prstGeom>
        </p:spPr>
      </p:pic>
      <p:pic>
        <p:nvPicPr>
          <p:cNvPr id="8" name="Picture 7" descr="A blue outline of a country&#10;&#10;Description automatically generated">
            <a:extLst>
              <a:ext uri="{FF2B5EF4-FFF2-40B4-BE49-F238E27FC236}">
                <a16:creationId xmlns:a16="http://schemas.microsoft.com/office/drawing/2014/main" id="{556FB444-E7A9-E6B6-7D7E-43E7F3C43E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0083" y="334991"/>
            <a:ext cx="1275993" cy="1020794"/>
          </a:xfrm>
          <a:prstGeom prst="rect">
            <a:avLst/>
          </a:prstGeom>
        </p:spPr>
      </p:pic>
      <p:pic>
        <p:nvPicPr>
          <p:cNvPr id="10" name="Picture 9">
            <a:extLst>
              <a:ext uri="{FF2B5EF4-FFF2-40B4-BE49-F238E27FC236}">
                <a16:creationId xmlns:a16="http://schemas.microsoft.com/office/drawing/2014/main" id="{1A2E735D-B14D-E793-1AF4-2613F08446F4}"/>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rcRect l="3774" t="22034" r="4122" b="60317"/>
          <a:stretch/>
        </p:blipFill>
        <p:spPr>
          <a:xfrm>
            <a:off x="0" y="-22840"/>
            <a:ext cx="12191999" cy="308604"/>
          </a:xfrm>
          <a:prstGeom prst="rect">
            <a:avLst/>
          </a:prstGeom>
        </p:spPr>
      </p:pic>
      <p:pic>
        <p:nvPicPr>
          <p:cNvPr id="11" name="Picture 10">
            <a:extLst>
              <a:ext uri="{FF2B5EF4-FFF2-40B4-BE49-F238E27FC236}">
                <a16:creationId xmlns:a16="http://schemas.microsoft.com/office/drawing/2014/main" id="{B8DDB445-6FC0-FE87-41CD-EA01212CA936}"/>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rcRect l="3773" t="51931" r="4235" b="35535"/>
          <a:stretch/>
        </p:blipFill>
        <p:spPr>
          <a:xfrm>
            <a:off x="1" y="6549396"/>
            <a:ext cx="12191999" cy="30860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8717539" y="6316247"/>
            <a:ext cx="3295837" cy="229870"/>
          </a:xfrm>
          <a:prstGeom prst="rect">
            <a:avLst/>
          </a:prstGeom>
        </p:spPr>
        <p:txBody>
          <a:bodyPr wrap="square" lIns="0" tIns="0" rIns="0" bIns="0">
            <a:spAutoFit/>
          </a:bodyPr>
          <a:lstStyle>
            <a:lvl1pPr>
              <a:defRPr sz="1400" b="1" i="1">
                <a:solidFill>
                  <a:srgbClr val="072A40"/>
                </a:solidFill>
                <a:latin typeface="Arial Narrow"/>
                <a:cs typeface="Arial Narrow"/>
              </a:defRPr>
            </a:lvl1pPr>
          </a:lstStyle>
          <a:p>
            <a:pPr marL="124460">
              <a:lnSpc>
                <a:spcPct val="100000"/>
              </a:lnSpc>
              <a:spcBef>
                <a:spcPts val="10"/>
              </a:spcBef>
            </a:pPr>
            <a:r>
              <a:t>Developing</a:t>
            </a:r>
            <a:r>
              <a:rPr spc="-25"/>
              <a:t> </a:t>
            </a:r>
            <a:r>
              <a:t>London's</a:t>
            </a:r>
            <a:r>
              <a:rPr spc="-30"/>
              <a:t> </a:t>
            </a:r>
            <a:r>
              <a:t>Future</a:t>
            </a:r>
            <a:r>
              <a:rPr spc="-30"/>
              <a:t> </a:t>
            </a:r>
            <a:r>
              <a:t>Nurses</a:t>
            </a:r>
            <a:r>
              <a:rPr spc="-35"/>
              <a:t> </a:t>
            </a:r>
            <a:r>
              <a:rPr spc="-10"/>
              <a:t>Together</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3/26/2025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572145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mc.org.uk/supporting-information-on-standards-for-student-supervision-and-assessmen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mc.org.uk/standards/"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youtu.be/_RcUZy7e4_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12189460" cy="6858000"/>
            <a:chOff x="0" y="0"/>
            <a:chExt cx="12189460" cy="6858000"/>
          </a:xfrm>
        </p:grpSpPr>
        <p:pic>
          <p:nvPicPr>
            <p:cNvPr id="3" name="object 3"/>
            <p:cNvPicPr/>
            <p:nvPr/>
          </p:nvPicPr>
          <p:blipFill>
            <a:blip r:embed="rId3" cstate="print"/>
            <a:stretch>
              <a:fillRect/>
            </a:stretch>
          </p:blipFill>
          <p:spPr>
            <a:xfrm>
              <a:off x="0" y="0"/>
              <a:ext cx="12188952" cy="6857999"/>
            </a:xfrm>
            <a:prstGeom prst="rect">
              <a:avLst/>
            </a:prstGeom>
          </p:spPr>
        </p:pic>
        <p:pic>
          <p:nvPicPr>
            <p:cNvPr id="4" name="object 4"/>
            <p:cNvPicPr/>
            <p:nvPr/>
          </p:nvPicPr>
          <p:blipFill>
            <a:blip r:embed="rId4" cstate="print"/>
            <a:stretch>
              <a:fillRect/>
            </a:stretch>
          </p:blipFill>
          <p:spPr>
            <a:xfrm>
              <a:off x="3047" y="2663951"/>
              <a:ext cx="4194048" cy="4194048"/>
            </a:xfrm>
            <a:prstGeom prst="rect">
              <a:avLst/>
            </a:prstGeom>
          </p:spPr>
        </p:pic>
        <p:pic>
          <p:nvPicPr>
            <p:cNvPr id="5" name="object 5"/>
            <p:cNvPicPr/>
            <p:nvPr/>
          </p:nvPicPr>
          <p:blipFill>
            <a:blip r:embed="rId5" cstate="print"/>
            <a:stretch>
              <a:fillRect/>
            </a:stretch>
          </p:blipFill>
          <p:spPr>
            <a:xfrm>
              <a:off x="0" y="2892551"/>
              <a:ext cx="2365248" cy="2365248"/>
            </a:xfrm>
            <a:prstGeom prst="rect">
              <a:avLst/>
            </a:prstGeom>
          </p:spPr>
        </p:pic>
        <p:pic>
          <p:nvPicPr>
            <p:cNvPr id="6" name="object 6"/>
            <p:cNvPicPr/>
            <p:nvPr/>
          </p:nvPicPr>
          <p:blipFill>
            <a:blip r:embed="rId6" cstate="print"/>
            <a:stretch>
              <a:fillRect/>
            </a:stretch>
          </p:blipFill>
          <p:spPr>
            <a:xfrm>
              <a:off x="8607552" y="1673351"/>
              <a:ext cx="2822448" cy="2822448"/>
            </a:xfrm>
            <a:prstGeom prst="rect">
              <a:avLst/>
            </a:prstGeom>
          </p:spPr>
        </p:pic>
        <p:pic>
          <p:nvPicPr>
            <p:cNvPr id="7" name="object 7"/>
            <p:cNvPicPr/>
            <p:nvPr/>
          </p:nvPicPr>
          <p:blipFill>
            <a:blip r:embed="rId7" cstate="print"/>
            <a:stretch>
              <a:fillRect/>
            </a:stretch>
          </p:blipFill>
          <p:spPr>
            <a:xfrm>
              <a:off x="7997952" y="0"/>
              <a:ext cx="1603248" cy="1600200"/>
            </a:xfrm>
            <a:prstGeom prst="rect">
              <a:avLst/>
            </a:prstGeom>
          </p:spPr>
        </p:pic>
        <p:pic>
          <p:nvPicPr>
            <p:cNvPr id="8" name="object 8"/>
            <p:cNvPicPr/>
            <p:nvPr/>
          </p:nvPicPr>
          <p:blipFill>
            <a:blip r:embed="rId8" cstate="print"/>
            <a:stretch>
              <a:fillRect/>
            </a:stretch>
          </p:blipFill>
          <p:spPr>
            <a:xfrm>
              <a:off x="8607552" y="5873495"/>
              <a:ext cx="993648" cy="984504"/>
            </a:xfrm>
            <a:prstGeom prst="rect">
              <a:avLst/>
            </a:prstGeom>
          </p:spPr>
        </p:pic>
      </p:grpSp>
      <p:sp>
        <p:nvSpPr>
          <p:cNvPr id="22" name="Rectangle 21">
            <a:extLst>
              <a:ext uri="{FF2B5EF4-FFF2-40B4-BE49-F238E27FC236}">
                <a16:creationId xmlns:a16="http://schemas.microsoft.com/office/drawing/2014/main" id="{EE98DD8E-97CD-18FA-E129-4068545BA66A}"/>
              </a:ext>
            </a:extLst>
          </p:cNvPr>
          <p:cNvSpPr/>
          <p:nvPr/>
        </p:nvSpPr>
        <p:spPr>
          <a:xfrm>
            <a:off x="2600425" y="1685942"/>
            <a:ext cx="9409246" cy="23652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a:ea typeface="+mn-ea"/>
                <a:cs typeface="Arial"/>
              </a:rPr>
              <a:t>Pan London Practice Learning Group</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3200" b="1" dirty="0">
              <a:solidFill>
                <a:prstClr val="white"/>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ea typeface="+mn-ea"/>
                <a:cs typeface="Arial"/>
              </a:rPr>
              <a:t>Practice Supervisor Preparation Workshop</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Arial"/>
              <a:ea typeface="+mn-ea"/>
              <a:cs typeface="Arial"/>
            </a:endParaRPr>
          </a:p>
        </p:txBody>
      </p:sp>
      <p:pic>
        <p:nvPicPr>
          <p:cNvPr id="14" name="Picture 13" descr="A logo with a city in the background&#10;&#10;Description automatically generated">
            <a:extLst>
              <a:ext uri="{FF2B5EF4-FFF2-40B4-BE49-F238E27FC236}">
                <a16:creationId xmlns:a16="http://schemas.microsoft.com/office/drawing/2014/main" id="{A8EFD0DB-2288-DCF0-C452-AEA7019002FB}"/>
              </a:ext>
            </a:extLst>
          </p:cNvPr>
          <p:cNvPicPr>
            <a:picLocks noChangeAspect="1"/>
          </p:cNvPicPr>
          <p:nvPr/>
        </p:nvPicPr>
        <p:blipFill>
          <a:blip r:embed="rId9"/>
          <a:stretch>
            <a:fillRect/>
          </a:stretch>
        </p:blipFill>
        <p:spPr>
          <a:xfrm>
            <a:off x="462699" y="5856412"/>
            <a:ext cx="1853921" cy="646119"/>
          </a:xfrm>
          <a:prstGeom prst="rect">
            <a:avLst/>
          </a:prstGeom>
          <a:ln>
            <a:noFill/>
          </a:ln>
        </p:spPr>
      </p:pic>
      <p:pic>
        <p:nvPicPr>
          <p:cNvPr id="16" name="Picture 15" descr="A blue outline of a country&#10;&#10;Description automatically generated">
            <a:extLst>
              <a:ext uri="{FF2B5EF4-FFF2-40B4-BE49-F238E27FC236}">
                <a16:creationId xmlns:a16="http://schemas.microsoft.com/office/drawing/2014/main" id="{0C6188D3-C250-3E40-E624-ACDF63AE75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7043" y="549059"/>
            <a:ext cx="2519551" cy="2015640"/>
          </a:xfrm>
          <a:prstGeom prst="rect">
            <a:avLst/>
          </a:prstGeom>
        </p:spPr>
      </p:pic>
      <p:pic>
        <p:nvPicPr>
          <p:cNvPr id="18" name="Picture 17" descr="A blue map with white text&#10;&#10;Description automatically generated">
            <a:extLst>
              <a:ext uri="{FF2B5EF4-FFF2-40B4-BE49-F238E27FC236}">
                <a16:creationId xmlns:a16="http://schemas.microsoft.com/office/drawing/2014/main" id="{558A4F53-344E-C804-7DC8-06976EDF96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4533" y="5682030"/>
            <a:ext cx="3225800" cy="876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512FE-DA4A-3038-1F86-11D49C1BF851}"/>
              </a:ext>
            </a:extLst>
          </p:cNvPr>
          <p:cNvSpPr/>
          <p:nvPr/>
        </p:nvSpPr>
        <p:spPr>
          <a:xfrm>
            <a:off x="1905000" y="838200"/>
            <a:ext cx="76962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Supporting Neurodivergent Students</a:t>
            </a:r>
            <a:endParaRPr lang="en-GB"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1693F5E-7767-8F8E-4F9A-0B9D66CCDB07}"/>
              </a:ext>
            </a:extLst>
          </p:cNvPr>
          <p:cNvSpPr/>
          <p:nvPr/>
        </p:nvSpPr>
        <p:spPr>
          <a:xfrm>
            <a:off x="1295400" y="838200"/>
            <a:ext cx="7696200" cy="533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000" b="1" dirty="0">
                <a:solidFill>
                  <a:schemeClr val="tx2"/>
                </a:solidFill>
                <a:latin typeface="Arial" panose="020B0604020202020204" pitchFamily="34" charset="0"/>
                <a:cs typeface="Arial" panose="020B0604020202020204" pitchFamily="34" charset="0"/>
              </a:rPr>
              <a:t>Supporting Neurodivergent Students</a:t>
            </a:r>
            <a:endParaRPr lang="en-GB" sz="3000" b="1" dirty="0">
              <a:solidFill>
                <a:schemeClr val="tx2"/>
              </a:solidFill>
              <a:latin typeface="Arial" panose="020B0604020202020204" pitchFamily="34" charset="0"/>
              <a:cs typeface="Arial" panose="020B0604020202020204" pitchFamily="34" charset="0"/>
            </a:endParaRPr>
          </a:p>
        </p:txBody>
      </p:sp>
      <p:sp>
        <p:nvSpPr>
          <p:cNvPr id="2" name="object 6">
            <a:extLst>
              <a:ext uri="{FF2B5EF4-FFF2-40B4-BE49-F238E27FC236}">
                <a16:creationId xmlns:a16="http://schemas.microsoft.com/office/drawing/2014/main" id="{9CBAC58B-B231-A618-C2DF-83B730B86E9A}"/>
              </a:ext>
            </a:extLst>
          </p:cNvPr>
          <p:cNvSpPr txBox="1"/>
          <p:nvPr/>
        </p:nvSpPr>
        <p:spPr>
          <a:xfrm>
            <a:off x="1447800" y="4791552"/>
            <a:ext cx="8497261" cy="886140"/>
          </a:xfrm>
          <a:prstGeom prst="rect">
            <a:avLst/>
          </a:prstGeom>
        </p:spPr>
        <p:txBody>
          <a:bodyPr vert="horz" wrap="square" lIns="0" tIns="146050" rIns="0" bIns="0" rtlCol="0">
            <a:spAutoFit/>
          </a:bodyPr>
          <a:lstStyle/>
          <a:p>
            <a:pPr>
              <a:spcBef>
                <a:spcPts val="1060"/>
              </a:spcBef>
              <a:buClr>
                <a:srgbClr val="084B9C"/>
              </a:buClr>
              <a:buSzPct val="90196"/>
            </a:pPr>
            <a:r>
              <a:rPr lang="en-GB" sz="2400" b="1" dirty="0">
                <a:latin typeface="Arial"/>
                <a:cs typeface="Arial"/>
              </a:rPr>
              <a:t>Understanding and supporting neurodivergent students will increase their chance of success on their programme</a:t>
            </a:r>
          </a:p>
        </p:txBody>
      </p:sp>
      <p:sp>
        <p:nvSpPr>
          <p:cNvPr id="5" name="object 6">
            <a:extLst>
              <a:ext uri="{FF2B5EF4-FFF2-40B4-BE49-F238E27FC236}">
                <a16:creationId xmlns:a16="http://schemas.microsoft.com/office/drawing/2014/main" id="{E3A08F31-D363-C850-3D3B-6ECDC12DEAC3}"/>
              </a:ext>
            </a:extLst>
          </p:cNvPr>
          <p:cNvSpPr txBox="1"/>
          <p:nvPr/>
        </p:nvSpPr>
        <p:spPr>
          <a:xfrm>
            <a:off x="1295400" y="1556051"/>
            <a:ext cx="9717314" cy="3235501"/>
          </a:xfrm>
          <a:prstGeom prst="rect">
            <a:avLst/>
          </a:prstGeom>
        </p:spPr>
        <p:txBody>
          <a:bodyPr vert="horz" wrap="square" lIns="0" tIns="146050" rIns="0" bIns="0" rtlCol="0">
            <a:spAutoFit/>
          </a:bodyPr>
          <a:lstStyle/>
          <a:p>
            <a:pPr marL="12700">
              <a:lnSpc>
                <a:spcPct val="100000"/>
              </a:lnSpc>
              <a:spcBef>
                <a:spcPts val="1150"/>
              </a:spcBef>
              <a:buClr>
                <a:srgbClr val="084B9C"/>
              </a:buClr>
              <a:buSzPct val="90196"/>
              <a:tabLst>
                <a:tab pos="374015" algn="l"/>
              </a:tabLst>
            </a:pPr>
            <a:r>
              <a:rPr lang="en-GB" sz="2400" dirty="0">
                <a:solidFill>
                  <a:srgbClr val="3D3D42"/>
                </a:solidFill>
                <a:latin typeface="Arial"/>
                <a:cs typeface="Arial"/>
              </a:rPr>
              <a:t>Discussed as part of the orientation and initial interview:</a:t>
            </a:r>
          </a:p>
          <a:p>
            <a:pPr marL="446088" lvl="1" indent="-446088">
              <a:lnSpc>
                <a:spcPct val="100000"/>
              </a:lnSpc>
              <a:spcBef>
                <a:spcPts val="1055"/>
              </a:spcBef>
              <a:buClr>
                <a:srgbClr val="084B9C"/>
              </a:buClr>
              <a:buSzPct val="90196"/>
              <a:buChar char="►"/>
            </a:pPr>
            <a:r>
              <a:rPr lang="en-GB" sz="2000" spc="-10" dirty="0">
                <a:solidFill>
                  <a:srgbClr val="3D3D42"/>
                </a:solidFill>
                <a:latin typeface="Arial"/>
                <a:cs typeface="Arial"/>
              </a:rPr>
              <a:t>Potentially 15% of the population have one or more forms of neurodivergence – includes autism, ADHD, dyslexia, dyscalculia, dyspraxia, Tourette’s syndrome</a:t>
            </a:r>
            <a:endParaRPr lang="en-GB" sz="2000" dirty="0">
              <a:latin typeface="Arial"/>
              <a:cs typeface="Arial"/>
            </a:endParaRPr>
          </a:p>
          <a:p>
            <a:pPr marL="446088" lvl="1" indent="-446088">
              <a:lnSpc>
                <a:spcPct val="100000"/>
              </a:lnSpc>
              <a:spcBef>
                <a:spcPts val="1105"/>
              </a:spcBef>
              <a:buClr>
                <a:srgbClr val="084B9C"/>
              </a:buClr>
              <a:buSzPct val="90196"/>
              <a:buChar char="►"/>
            </a:pPr>
            <a:r>
              <a:rPr lang="en-GB" sz="2000" spc="-10" dirty="0">
                <a:solidFill>
                  <a:srgbClr val="3D3D42"/>
                </a:solidFill>
                <a:latin typeface="Arial"/>
                <a:cs typeface="Arial"/>
              </a:rPr>
              <a:t>Students may not have a diagnosis but may still need extra support</a:t>
            </a:r>
            <a:endParaRPr sz="2000" dirty="0">
              <a:latin typeface="Arial"/>
              <a:cs typeface="Arial"/>
            </a:endParaRPr>
          </a:p>
          <a:p>
            <a:pPr marL="446088" lvl="1" indent="-446088">
              <a:lnSpc>
                <a:spcPct val="100000"/>
              </a:lnSpc>
              <a:spcBef>
                <a:spcPts val="1060"/>
              </a:spcBef>
              <a:buClr>
                <a:srgbClr val="084B9C"/>
              </a:buClr>
              <a:buSzPct val="90196"/>
              <a:buChar char="►"/>
            </a:pPr>
            <a:r>
              <a:rPr lang="en-GB" sz="2000" dirty="0">
                <a:latin typeface="Arial"/>
                <a:cs typeface="Arial"/>
              </a:rPr>
              <a:t>Supervisor must ask students about personal circumstances including reasonable adjustments in the initial interview</a:t>
            </a:r>
          </a:p>
          <a:p>
            <a:pPr marL="446088" lvl="1" indent="-446088">
              <a:lnSpc>
                <a:spcPct val="100000"/>
              </a:lnSpc>
              <a:spcBef>
                <a:spcPts val="1060"/>
              </a:spcBef>
              <a:buClr>
                <a:srgbClr val="084B9C"/>
              </a:buClr>
              <a:buSzPct val="90196"/>
              <a:buChar char="►"/>
            </a:pPr>
            <a:r>
              <a:rPr lang="en-GB" sz="2000" dirty="0">
                <a:latin typeface="Arial"/>
                <a:cs typeface="Arial"/>
              </a:rPr>
              <a:t>Supervisor must share reasonable adjustments with colleagues (unless the student specifically declines this) and facilitate the necessary adjustments </a:t>
            </a:r>
          </a:p>
        </p:txBody>
      </p:sp>
    </p:spTree>
    <p:extLst>
      <p:ext uri="{BB962C8B-B14F-4D97-AF65-F5344CB8AC3E}">
        <p14:creationId xmlns:p14="http://schemas.microsoft.com/office/powerpoint/2010/main" val="186814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4F2B-C3FA-80D4-77B6-FDDC41760ADE}"/>
              </a:ext>
            </a:extLst>
          </p:cNvPr>
          <p:cNvSpPr>
            <a:spLocks noGrp="1"/>
          </p:cNvSpPr>
          <p:nvPr>
            <p:ph type="title"/>
          </p:nvPr>
        </p:nvSpPr>
        <p:spPr/>
        <p:txBody>
          <a:bodyPr/>
          <a:lstStyle/>
          <a:p>
            <a:r>
              <a:rPr lang="en-US" sz="3000" b="1" dirty="0">
                <a:solidFill>
                  <a:schemeClr val="tx2"/>
                </a:solidFill>
                <a:latin typeface="Arial" panose="020B0604020202020204" pitchFamily="34" charset="0"/>
                <a:cs typeface="Arial" panose="020B0604020202020204" pitchFamily="34" charset="0"/>
              </a:rPr>
              <a:t>Turning Learning Needs into the Learning Plan</a:t>
            </a:r>
            <a:endParaRPr lang="en-GB" sz="3000" dirty="0"/>
          </a:p>
        </p:txBody>
      </p:sp>
      <p:sp>
        <p:nvSpPr>
          <p:cNvPr id="3" name="object 6">
            <a:extLst>
              <a:ext uri="{FF2B5EF4-FFF2-40B4-BE49-F238E27FC236}">
                <a16:creationId xmlns:a16="http://schemas.microsoft.com/office/drawing/2014/main" id="{E8AEFCAC-7820-6559-3C19-7ABFF62A8399}"/>
              </a:ext>
            </a:extLst>
          </p:cNvPr>
          <p:cNvSpPr txBox="1"/>
          <p:nvPr/>
        </p:nvSpPr>
        <p:spPr>
          <a:xfrm>
            <a:off x="1371600" y="1541945"/>
            <a:ext cx="9878210" cy="3774110"/>
          </a:xfrm>
          <a:prstGeom prst="rect">
            <a:avLst/>
          </a:prstGeom>
        </p:spPr>
        <p:txBody>
          <a:bodyPr vert="horz" wrap="square" lIns="0" tIns="153670" rIns="0" bIns="0" rtlCol="0">
            <a:spAutoFit/>
          </a:bodyPr>
          <a:lstStyle/>
          <a:p>
            <a:pPr marL="12700">
              <a:lnSpc>
                <a:spcPct val="100000"/>
              </a:lnSpc>
              <a:spcBef>
                <a:spcPts val="1210"/>
              </a:spcBef>
              <a:buClr>
                <a:srgbClr val="084B9C"/>
              </a:buClr>
              <a:buSzPct val="92000"/>
              <a:tabLst>
                <a:tab pos="372110" algn="l"/>
              </a:tabLst>
            </a:pPr>
            <a:r>
              <a:rPr lang="en-US" sz="2200" dirty="0">
                <a:solidFill>
                  <a:srgbClr val="3D3D41"/>
                </a:solidFill>
                <a:latin typeface="Arial"/>
                <a:cs typeface="Arial"/>
              </a:rPr>
              <a:t>In the initial interview you will agree a learning plan with the student. It is useful to consider the following:</a:t>
            </a:r>
          </a:p>
          <a:p>
            <a:pPr marL="373380" indent="-360680">
              <a:spcBef>
                <a:spcPts val="1165"/>
              </a:spcBef>
              <a:buClr>
                <a:srgbClr val="084B9C"/>
              </a:buClr>
              <a:buSzPct val="92000"/>
              <a:buFontTx/>
              <a:buChar char="►"/>
              <a:tabLst>
                <a:tab pos="373380" algn="l"/>
              </a:tabLst>
            </a:pPr>
            <a:r>
              <a:rPr lang="en-US" sz="2200" dirty="0" err="1">
                <a:solidFill>
                  <a:srgbClr val="3D3D41"/>
                </a:solidFill>
                <a:latin typeface="Arial"/>
                <a:cs typeface="Arial"/>
              </a:rPr>
              <a:t>Prioritise</a:t>
            </a:r>
            <a:r>
              <a:rPr lang="en-US" sz="2200" dirty="0">
                <a:solidFill>
                  <a:srgbClr val="3D3D41"/>
                </a:solidFill>
                <a:latin typeface="Arial"/>
                <a:cs typeface="Arial"/>
              </a:rPr>
              <a:t> learning needs given the placement opportunities (what)</a:t>
            </a:r>
          </a:p>
          <a:p>
            <a:pPr marL="373380" indent="-360680" algn="l">
              <a:spcBef>
                <a:spcPts val="1165"/>
              </a:spcBef>
              <a:buClr>
                <a:srgbClr val="084B9C"/>
              </a:buClr>
              <a:buSzPct val="92000"/>
              <a:buFontTx/>
              <a:buChar char="►"/>
              <a:tabLst>
                <a:tab pos="373380" algn="l"/>
              </a:tabLst>
            </a:pPr>
            <a:r>
              <a:rPr lang="en-US" sz="2200" dirty="0">
                <a:solidFill>
                  <a:srgbClr val="3D3D41"/>
                </a:solidFill>
                <a:latin typeface="Arial"/>
                <a:cs typeface="Arial"/>
              </a:rPr>
              <a:t>Consider</a:t>
            </a:r>
            <a:r>
              <a:rPr lang="en-US" sz="2200" spc="385" dirty="0">
                <a:solidFill>
                  <a:srgbClr val="3D3D41"/>
                </a:solidFill>
                <a:latin typeface="Arial"/>
                <a:cs typeface="Arial"/>
              </a:rPr>
              <a:t> </a:t>
            </a:r>
            <a:r>
              <a:rPr lang="en-US" sz="2200" dirty="0">
                <a:solidFill>
                  <a:srgbClr val="3D3D41"/>
                </a:solidFill>
                <a:latin typeface="Arial"/>
                <a:cs typeface="Arial"/>
              </a:rPr>
              <a:t>the student’s preferred</a:t>
            </a:r>
            <a:r>
              <a:rPr lang="en-US" sz="2200" spc="395" dirty="0">
                <a:solidFill>
                  <a:srgbClr val="3D3D41"/>
                </a:solidFill>
                <a:latin typeface="Arial"/>
                <a:cs typeface="Arial"/>
              </a:rPr>
              <a:t> </a:t>
            </a:r>
            <a:r>
              <a:rPr lang="en-US" sz="2200" dirty="0">
                <a:solidFill>
                  <a:srgbClr val="3D3D41"/>
                </a:solidFill>
                <a:latin typeface="Arial"/>
                <a:cs typeface="Arial"/>
              </a:rPr>
              <a:t>learning</a:t>
            </a:r>
            <a:r>
              <a:rPr lang="en-US" sz="2200" spc="285" dirty="0">
                <a:solidFill>
                  <a:srgbClr val="3D3D41"/>
                </a:solidFill>
                <a:latin typeface="Arial"/>
                <a:cs typeface="Arial"/>
              </a:rPr>
              <a:t> </a:t>
            </a:r>
            <a:r>
              <a:rPr lang="en-US" sz="2200" dirty="0">
                <a:solidFill>
                  <a:srgbClr val="3D3D41"/>
                </a:solidFill>
                <a:latin typeface="Arial"/>
                <a:cs typeface="Arial"/>
              </a:rPr>
              <a:t>style and circumstances</a:t>
            </a:r>
            <a:endParaRPr lang="en-US" sz="2200" spc="180" dirty="0">
              <a:solidFill>
                <a:srgbClr val="3D3D41"/>
              </a:solidFill>
              <a:latin typeface="Arial"/>
              <a:cs typeface="Arial"/>
            </a:endParaRPr>
          </a:p>
          <a:p>
            <a:pPr marL="373380" indent="-360680" algn="l">
              <a:spcBef>
                <a:spcPts val="1165"/>
              </a:spcBef>
              <a:buClr>
                <a:srgbClr val="084B9C"/>
              </a:buClr>
              <a:buSzPct val="92000"/>
              <a:buFontTx/>
              <a:buChar char="►"/>
              <a:tabLst>
                <a:tab pos="373380" algn="l"/>
              </a:tabLst>
            </a:pPr>
            <a:r>
              <a:rPr sz="2200" dirty="0">
                <a:solidFill>
                  <a:srgbClr val="3D3D41"/>
                </a:solidFill>
                <a:latin typeface="Arial"/>
                <a:cs typeface="Arial"/>
              </a:rPr>
              <a:t>Identify</a:t>
            </a:r>
            <a:r>
              <a:rPr sz="2200" spc="420" dirty="0">
                <a:solidFill>
                  <a:srgbClr val="3D3D41"/>
                </a:solidFill>
                <a:latin typeface="Arial"/>
                <a:cs typeface="Arial"/>
              </a:rPr>
              <a:t> </a:t>
            </a:r>
            <a:r>
              <a:rPr sz="2200" dirty="0">
                <a:solidFill>
                  <a:srgbClr val="3D3D41"/>
                </a:solidFill>
                <a:latin typeface="Arial"/>
                <a:cs typeface="Arial"/>
              </a:rPr>
              <a:t>appropriate</a:t>
            </a:r>
            <a:r>
              <a:rPr lang="en-GB" sz="2200" spc="475" dirty="0">
                <a:solidFill>
                  <a:srgbClr val="3D3D41"/>
                </a:solidFill>
                <a:latin typeface="Arial"/>
                <a:cs typeface="Arial"/>
              </a:rPr>
              <a:t> </a:t>
            </a:r>
            <a:r>
              <a:rPr lang="en-GB" sz="2200" dirty="0">
                <a:solidFill>
                  <a:srgbClr val="3D3D41"/>
                </a:solidFill>
                <a:latin typeface="Arial"/>
                <a:cs typeface="Arial"/>
              </a:rPr>
              <a:t>learning </a:t>
            </a:r>
            <a:r>
              <a:rPr sz="2200" spc="-10" dirty="0" err="1">
                <a:solidFill>
                  <a:srgbClr val="3D3D41"/>
                </a:solidFill>
                <a:latin typeface="Arial"/>
                <a:cs typeface="Arial"/>
              </a:rPr>
              <a:t>activit</a:t>
            </a:r>
            <a:r>
              <a:rPr lang="en-GB" sz="2200" spc="-10" dirty="0" err="1">
                <a:solidFill>
                  <a:srgbClr val="3D3D41"/>
                </a:solidFill>
                <a:latin typeface="Arial"/>
                <a:cs typeface="Arial"/>
              </a:rPr>
              <a:t>ies</a:t>
            </a:r>
            <a:r>
              <a:rPr lang="en-GB" sz="2200" spc="-10" dirty="0">
                <a:solidFill>
                  <a:srgbClr val="3D3D41"/>
                </a:solidFill>
                <a:latin typeface="Arial"/>
                <a:cs typeface="Arial"/>
              </a:rPr>
              <a:t> (how and who)</a:t>
            </a:r>
            <a:endParaRPr sz="2200" dirty="0">
              <a:latin typeface="Arial"/>
              <a:cs typeface="Arial"/>
            </a:endParaRPr>
          </a:p>
          <a:p>
            <a:pPr marL="372110" indent="-359410">
              <a:lnSpc>
                <a:spcPct val="100000"/>
              </a:lnSpc>
              <a:spcBef>
                <a:spcPts val="1120"/>
              </a:spcBef>
              <a:buClr>
                <a:srgbClr val="084B9C"/>
              </a:buClr>
              <a:buSzPct val="92000"/>
              <a:buChar char="►"/>
              <a:tabLst>
                <a:tab pos="372110" algn="l"/>
              </a:tabLst>
            </a:pPr>
            <a:r>
              <a:rPr sz="2200" dirty="0">
                <a:solidFill>
                  <a:srgbClr val="3D3D41"/>
                </a:solidFill>
                <a:latin typeface="Arial"/>
                <a:cs typeface="Arial"/>
              </a:rPr>
              <a:t>Determine</a:t>
            </a:r>
            <a:r>
              <a:rPr sz="2200" spc="290" dirty="0">
                <a:solidFill>
                  <a:srgbClr val="3D3D41"/>
                </a:solidFill>
                <a:latin typeface="Arial"/>
                <a:cs typeface="Arial"/>
              </a:rPr>
              <a:t> </a:t>
            </a:r>
            <a:r>
              <a:rPr sz="2200" spc="50" dirty="0">
                <a:solidFill>
                  <a:srgbClr val="3D3D41"/>
                </a:solidFill>
                <a:latin typeface="Arial"/>
                <a:cs typeface="Arial"/>
              </a:rPr>
              <a:t>the</a:t>
            </a:r>
            <a:r>
              <a:rPr sz="2200" spc="210" dirty="0">
                <a:solidFill>
                  <a:srgbClr val="3D3D41"/>
                </a:solidFill>
                <a:latin typeface="Arial"/>
                <a:cs typeface="Arial"/>
              </a:rPr>
              <a:t> </a:t>
            </a:r>
            <a:r>
              <a:rPr sz="2200" spc="-10" dirty="0">
                <a:solidFill>
                  <a:srgbClr val="3D3D41"/>
                </a:solidFill>
                <a:latin typeface="Arial"/>
                <a:cs typeface="Arial"/>
              </a:rPr>
              <a:t>timeframe</a:t>
            </a:r>
            <a:r>
              <a:rPr lang="en-GB" sz="2200" spc="-10" dirty="0">
                <a:solidFill>
                  <a:srgbClr val="3D3D41"/>
                </a:solidFill>
                <a:latin typeface="Arial"/>
                <a:cs typeface="Arial"/>
              </a:rPr>
              <a:t> (when)</a:t>
            </a:r>
            <a:endParaRPr sz="2200" dirty="0">
              <a:latin typeface="Arial"/>
              <a:cs typeface="Arial"/>
            </a:endParaRPr>
          </a:p>
          <a:p>
            <a:pPr marL="372110" indent="-359410">
              <a:lnSpc>
                <a:spcPct val="100000"/>
              </a:lnSpc>
              <a:spcBef>
                <a:spcPts val="1165"/>
              </a:spcBef>
              <a:buClr>
                <a:srgbClr val="084B9C"/>
              </a:buClr>
              <a:buSzPct val="92000"/>
              <a:buChar char="►"/>
              <a:tabLst>
                <a:tab pos="372110" algn="l"/>
              </a:tabLst>
            </a:pPr>
            <a:r>
              <a:rPr lang="en-GB" sz="2200" dirty="0">
                <a:solidFill>
                  <a:srgbClr val="3D3D41"/>
                </a:solidFill>
                <a:latin typeface="Arial"/>
                <a:cs typeface="Arial"/>
              </a:rPr>
              <a:t>Agree</a:t>
            </a:r>
            <a:r>
              <a:rPr sz="2200" spc="229" dirty="0">
                <a:solidFill>
                  <a:srgbClr val="3D3D41"/>
                </a:solidFill>
                <a:latin typeface="Arial"/>
                <a:cs typeface="Arial"/>
              </a:rPr>
              <a:t> </a:t>
            </a:r>
            <a:r>
              <a:rPr sz="2200" spc="55" dirty="0">
                <a:solidFill>
                  <a:srgbClr val="3D3D41"/>
                </a:solidFill>
                <a:latin typeface="Arial"/>
                <a:cs typeface="Arial"/>
              </a:rPr>
              <a:t>how</a:t>
            </a:r>
            <a:r>
              <a:rPr sz="2200" spc="140" dirty="0">
                <a:solidFill>
                  <a:srgbClr val="3D3D41"/>
                </a:solidFill>
                <a:latin typeface="Arial"/>
                <a:cs typeface="Arial"/>
              </a:rPr>
              <a:t> </a:t>
            </a:r>
            <a:r>
              <a:rPr sz="2200" spc="60" dirty="0">
                <a:solidFill>
                  <a:srgbClr val="3D3D41"/>
                </a:solidFill>
                <a:latin typeface="Arial"/>
                <a:cs typeface="Arial"/>
              </a:rPr>
              <a:t>to</a:t>
            </a:r>
            <a:r>
              <a:rPr sz="2200" spc="155" dirty="0">
                <a:solidFill>
                  <a:srgbClr val="3D3D41"/>
                </a:solidFill>
                <a:latin typeface="Arial"/>
                <a:cs typeface="Arial"/>
              </a:rPr>
              <a:t> </a:t>
            </a:r>
            <a:r>
              <a:rPr sz="2200" dirty="0">
                <a:solidFill>
                  <a:srgbClr val="3D3D41"/>
                </a:solidFill>
                <a:latin typeface="Arial"/>
                <a:cs typeface="Arial"/>
              </a:rPr>
              <a:t>measure</a:t>
            </a:r>
            <a:r>
              <a:rPr sz="2200" spc="265" dirty="0">
                <a:solidFill>
                  <a:srgbClr val="3D3D41"/>
                </a:solidFill>
                <a:latin typeface="Arial"/>
                <a:cs typeface="Arial"/>
              </a:rPr>
              <a:t> </a:t>
            </a:r>
            <a:r>
              <a:rPr sz="2200" spc="-10" dirty="0">
                <a:solidFill>
                  <a:srgbClr val="3D3D41"/>
                </a:solidFill>
                <a:latin typeface="Arial"/>
                <a:cs typeface="Arial"/>
              </a:rPr>
              <a:t>achievement</a:t>
            </a:r>
            <a:endParaRPr lang="en-GB" sz="2200" spc="-10" dirty="0">
              <a:solidFill>
                <a:srgbClr val="3D3D41"/>
              </a:solidFill>
              <a:latin typeface="Arial"/>
              <a:cs typeface="Arial"/>
            </a:endParaRPr>
          </a:p>
          <a:p>
            <a:pPr marL="372110" indent="-359410">
              <a:lnSpc>
                <a:spcPct val="100000"/>
              </a:lnSpc>
              <a:spcBef>
                <a:spcPts val="1165"/>
              </a:spcBef>
              <a:buClr>
                <a:srgbClr val="084B9C"/>
              </a:buClr>
              <a:buSzPct val="92000"/>
              <a:buChar char="►"/>
              <a:tabLst>
                <a:tab pos="372110" algn="l"/>
              </a:tabLst>
            </a:pPr>
            <a:r>
              <a:rPr lang="en-GB" sz="2200" spc="-10" dirty="0">
                <a:solidFill>
                  <a:srgbClr val="3D3D41"/>
                </a:solidFill>
                <a:latin typeface="Arial"/>
                <a:cs typeface="Arial"/>
              </a:rPr>
              <a:t>Consider SMART objectives to support students where needed (next slide)</a:t>
            </a:r>
            <a:endParaRPr sz="2200" dirty="0">
              <a:latin typeface="Arial"/>
              <a:cs typeface="Arial"/>
            </a:endParaRPr>
          </a:p>
        </p:txBody>
      </p:sp>
    </p:spTree>
    <p:extLst>
      <p:ext uri="{BB962C8B-B14F-4D97-AF65-F5344CB8AC3E}">
        <p14:creationId xmlns:p14="http://schemas.microsoft.com/office/powerpoint/2010/main" val="226039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DBC-27EF-58FB-A556-B0A64E08DF7B}"/>
              </a:ext>
            </a:extLst>
          </p:cNvPr>
          <p:cNvSpPr>
            <a:spLocks noGrp="1"/>
          </p:cNvSpPr>
          <p:nvPr>
            <p:ph type="title"/>
          </p:nvPr>
        </p:nvSpPr>
        <p:spPr>
          <a:xfrm>
            <a:off x="1437566" y="879475"/>
            <a:ext cx="9459034" cy="492125"/>
          </a:xfrm>
        </p:spPr>
        <p:txBody>
          <a:bodyPr/>
          <a:lstStyle/>
          <a:p>
            <a:r>
              <a:rPr lang="en-US" b="1" dirty="0">
                <a:solidFill>
                  <a:schemeClr val="tx2"/>
                </a:solidFill>
              </a:rPr>
              <a:t>Activity 4: SMART Objectives</a:t>
            </a:r>
            <a:endParaRPr lang="en-GB" dirty="0"/>
          </a:p>
        </p:txBody>
      </p:sp>
      <p:sp>
        <p:nvSpPr>
          <p:cNvPr id="3" name="object 6">
            <a:extLst>
              <a:ext uri="{FF2B5EF4-FFF2-40B4-BE49-F238E27FC236}">
                <a16:creationId xmlns:a16="http://schemas.microsoft.com/office/drawing/2014/main" id="{9F3D5832-0B5B-5266-9049-4811F039DD2A}"/>
              </a:ext>
            </a:extLst>
          </p:cNvPr>
          <p:cNvSpPr txBox="1"/>
          <p:nvPr/>
        </p:nvSpPr>
        <p:spPr>
          <a:xfrm>
            <a:off x="7767903" y="1914524"/>
            <a:ext cx="3870021" cy="2382704"/>
          </a:xfrm>
          <a:prstGeom prst="rect">
            <a:avLst/>
          </a:prstGeom>
        </p:spPr>
        <p:txBody>
          <a:bodyPr vert="horz" wrap="square" lIns="0" tIns="12700" rIns="0" bIns="0" rtlCol="0">
            <a:spAutoFit/>
          </a:bodyPr>
          <a:lstStyle/>
          <a:p>
            <a:pPr marL="373380" indent="-360680">
              <a:lnSpc>
                <a:spcPct val="100000"/>
              </a:lnSpc>
              <a:spcBef>
                <a:spcPts val="1165"/>
              </a:spcBef>
              <a:buClr>
                <a:srgbClr val="084B9C"/>
              </a:buClr>
              <a:buSzPct val="92000"/>
              <a:buFontTx/>
              <a:buChar char="►"/>
              <a:tabLst>
                <a:tab pos="373380" algn="l"/>
              </a:tabLst>
            </a:pPr>
            <a:r>
              <a:rPr lang="en-GB" sz="2400" spc="85" dirty="0">
                <a:solidFill>
                  <a:srgbClr val="3D3D41"/>
                </a:solidFill>
                <a:latin typeface="Arial"/>
                <a:cs typeface="Arial"/>
              </a:rPr>
              <a:t>When might it be appropriate to set SMART objectives with a student?</a:t>
            </a:r>
            <a:endParaRPr lang="en-GB" sz="2400" dirty="0">
              <a:solidFill>
                <a:srgbClr val="3D3D41"/>
              </a:solidFill>
              <a:latin typeface="Arial"/>
              <a:cs typeface="Arial"/>
            </a:endParaRPr>
          </a:p>
          <a:p>
            <a:pPr marL="373380" indent="-360680">
              <a:lnSpc>
                <a:spcPct val="100000"/>
              </a:lnSpc>
              <a:spcBef>
                <a:spcPts val="1165"/>
              </a:spcBef>
              <a:buClr>
                <a:srgbClr val="084B9C"/>
              </a:buClr>
              <a:buSzPct val="92000"/>
              <a:buFontTx/>
              <a:buChar char="►"/>
              <a:tabLst>
                <a:tab pos="373380" algn="l"/>
              </a:tabLst>
            </a:pPr>
            <a:r>
              <a:rPr lang="en-GB" sz="2400" dirty="0">
                <a:solidFill>
                  <a:srgbClr val="3D3D41"/>
                </a:solidFill>
                <a:latin typeface="Arial"/>
                <a:cs typeface="Arial"/>
              </a:rPr>
              <a:t>Provide examples of SMART objectives</a:t>
            </a:r>
          </a:p>
        </p:txBody>
      </p:sp>
      <p:pic>
        <p:nvPicPr>
          <p:cNvPr id="4" name="Picture 3">
            <a:extLst>
              <a:ext uri="{FF2B5EF4-FFF2-40B4-BE49-F238E27FC236}">
                <a16:creationId xmlns:a16="http://schemas.microsoft.com/office/drawing/2014/main" id="{57032987-98E1-6BC9-437B-1CED877B07A2}"/>
              </a:ext>
            </a:extLst>
          </p:cNvPr>
          <p:cNvPicPr>
            <a:picLocks noChangeAspect="1"/>
          </p:cNvPicPr>
          <p:nvPr/>
        </p:nvPicPr>
        <p:blipFill>
          <a:blip r:embed="rId3"/>
          <a:stretch>
            <a:fillRect/>
          </a:stretch>
        </p:blipFill>
        <p:spPr>
          <a:xfrm>
            <a:off x="533400" y="1600200"/>
            <a:ext cx="7005903" cy="4223300"/>
          </a:xfrm>
          <a:prstGeom prst="rect">
            <a:avLst/>
          </a:prstGeom>
        </p:spPr>
      </p:pic>
    </p:spTree>
    <p:extLst>
      <p:ext uri="{BB962C8B-B14F-4D97-AF65-F5344CB8AC3E}">
        <p14:creationId xmlns:p14="http://schemas.microsoft.com/office/powerpoint/2010/main" val="95518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D08C-C8EE-61EA-0454-F353FE7FE0A0}"/>
              </a:ext>
            </a:extLst>
          </p:cNvPr>
          <p:cNvSpPr>
            <a:spLocks noGrp="1"/>
          </p:cNvSpPr>
          <p:nvPr>
            <p:ph type="title"/>
          </p:nvPr>
        </p:nvSpPr>
        <p:spPr/>
        <p:txBody>
          <a:bodyPr/>
          <a:lstStyle/>
          <a:p>
            <a:r>
              <a:rPr lang="en-US" sz="3000" b="1" dirty="0">
                <a:solidFill>
                  <a:schemeClr val="tx2"/>
                </a:solidFill>
              </a:rPr>
              <a:t>Supporting Learning in Practice</a:t>
            </a:r>
            <a:endParaRPr lang="en-GB" sz="3000" dirty="0"/>
          </a:p>
        </p:txBody>
      </p:sp>
      <p:sp>
        <p:nvSpPr>
          <p:cNvPr id="3" name="object 6">
            <a:extLst>
              <a:ext uri="{FF2B5EF4-FFF2-40B4-BE49-F238E27FC236}">
                <a16:creationId xmlns:a16="http://schemas.microsoft.com/office/drawing/2014/main" id="{5F51EE05-DB5D-6DB4-2DBB-F162155F31D3}"/>
              </a:ext>
            </a:extLst>
          </p:cNvPr>
          <p:cNvSpPr txBox="1"/>
          <p:nvPr/>
        </p:nvSpPr>
        <p:spPr>
          <a:xfrm>
            <a:off x="1369484" y="1718733"/>
            <a:ext cx="9296400" cy="3902094"/>
          </a:xfrm>
          <a:prstGeom prst="rect">
            <a:avLst/>
          </a:prstGeom>
        </p:spPr>
        <p:txBody>
          <a:bodyPr vert="horz" wrap="square" lIns="0" tIns="8890" rIns="0" bIns="0" rtlCol="0">
            <a:spAutoFit/>
          </a:bodyPr>
          <a:lstStyle/>
          <a:p>
            <a:pPr marL="372110" marR="5080" indent="-360045">
              <a:lnSpc>
                <a:spcPct val="101400"/>
              </a:lnSpc>
              <a:spcBef>
                <a:spcPts val="70"/>
              </a:spcBef>
              <a:buSzPct val="95652"/>
              <a:buFont typeface="Arial"/>
              <a:buChar char="►"/>
              <a:tabLst>
                <a:tab pos="372110" algn="l"/>
                <a:tab pos="374650" algn="l"/>
                <a:tab pos="2103755" algn="l"/>
              </a:tabLst>
            </a:pPr>
            <a:r>
              <a:rPr sz="2400" dirty="0">
                <a:solidFill>
                  <a:srgbClr val="0A4D9E"/>
                </a:solidFill>
                <a:latin typeface="Arial"/>
                <a:cs typeface="Arial"/>
              </a:rPr>
              <a:t>	</a:t>
            </a:r>
            <a:r>
              <a:rPr sz="2400" b="1" dirty="0">
                <a:solidFill>
                  <a:srgbClr val="3F3F3F"/>
                </a:solidFill>
                <a:latin typeface="Arial"/>
                <a:cs typeface="Arial"/>
              </a:rPr>
              <a:t>Coaching</a:t>
            </a:r>
            <a:r>
              <a:rPr sz="2400" b="1" spc="345" dirty="0">
                <a:solidFill>
                  <a:srgbClr val="3F3F3F"/>
                </a:solidFill>
                <a:latin typeface="Arial"/>
                <a:cs typeface="Arial"/>
              </a:rPr>
              <a:t> </a:t>
            </a:r>
            <a:r>
              <a:rPr sz="2400" spc="-50" dirty="0">
                <a:solidFill>
                  <a:srgbClr val="3F3F3F"/>
                </a:solidFill>
                <a:latin typeface="Arial"/>
                <a:cs typeface="Arial"/>
              </a:rPr>
              <a:t>-</a:t>
            </a:r>
            <a:r>
              <a:rPr sz="2400" dirty="0">
                <a:solidFill>
                  <a:srgbClr val="3F3F3F"/>
                </a:solidFill>
                <a:latin typeface="Arial"/>
                <a:cs typeface="Arial"/>
              </a:rPr>
              <a:t>	guiding</a:t>
            </a:r>
            <a:r>
              <a:rPr sz="2400" spc="165" dirty="0">
                <a:solidFill>
                  <a:srgbClr val="3F3F3F"/>
                </a:solidFill>
                <a:latin typeface="Arial"/>
                <a:cs typeface="Arial"/>
              </a:rPr>
              <a:t> </a:t>
            </a:r>
            <a:r>
              <a:rPr sz="2400" dirty="0">
                <a:solidFill>
                  <a:srgbClr val="3F3F3F"/>
                </a:solidFill>
                <a:latin typeface="Arial"/>
                <a:cs typeface="Arial"/>
              </a:rPr>
              <a:t>someone</a:t>
            </a:r>
            <a:r>
              <a:rPr sz="2400" spc="120" dirty="0">
                <a:solidFill>
                  <a:srgbClr val="3F3F3F"/>
                </a:solidFill>
                <a:latin typeface="Arial"/>
                <a:cs typeface="Arial"/>
              </a:rPr>
              <a:t> </a:t>
            </a:r>
            <a:r>
              <a:rPr sz="2400" spc="65" dirty="0">
                <a:solidFill>
                  <a:srgbClr val="3F3F3F"/>
                </a:solidFill>
                <a:latin typeface="Arial"/>
                <a:cs typeface="Arial"/>
              </a:rPr>
              <a:t>to</a:t>
            </a:r>
            <a:r>
              <a:rPr sz="2400" spc="-100" dirty="0">
                <a:solidFill>
                  <a:srgbClr val="3F3F3F"/>
                </a:solidFill>
                <a:latin typeface="Arial"/>
                <a:cs typeface="Arial"/>
              </a:rPr>
              <a:t> </a:t>
            </a:r>
            <a:r>
              <a:rPr sz="2400" dirty="0">
                <a:solidFill>
                  <a:srgbClr val="3F3F3F"/>
                </a:solidFill>
                <a:latin typeface="Arial"/>
                <a:cs typeface="Arial"/>
              </a:rPr>
              <a:t>explore</a:t>
            </a:r>
            <a:r>
              <a:rPr sz="2400" spc="95" dirty="0">
                <a:solidFill>
                  <a:srgbClr val="3F3F3F"/>
                </a:solidFill>
                <a:latin typeface="Arial"/>
                <a:cs typeface="Arial"/>
              </a:rPr>
              <a:t> </a:t>
            </a:r>
            <a:r>
              <a:rPr sz="2400" dirty="0">
                <a:solidFill>
                  <a:srgbClr val="3F3F3F"/>
                </a:solidFill>
                <a:latin typeface="Arial"/>
                <a:cs typeface="Arial"/>
              </a:rPr>
              <a:t>all</a:t>
            </a:r>
            <a:r>
              <a:rPr sz="2400" spc="10" dirty="0">
                <a:solidFill>
                  <a:srgbClr val="3F3F3F"/>
                </a:solidFill>
                <a:latin typeface="Arial"/>
                <a:cs typeface="Arial"/>
              </a:rPr>
              <a:t> </a:t>
            </a:r>
            <a:r>
              <a:rPr sz="2400" dirty="0">
                <a:solidFill>
                  <a:srgbClr val="3F3F3F"/>
                </a:solidFill>
                <a:latin typeface="Arial"/>
                <a:cs typeface="Arial"/>
              </a:rPr>
              <a:t>potential</a:t>
            </a:r>
            <a:r>
              <a:rPr sz="2400" spc="105" dirty="0">
                <a:solidFill>
                  <a:srgbClr val="3F3F3F"/>
                </a:solidFill>
                <a:latin typeface="Arial"/>
                <a:cs typeface="Arial"/>
              </a:rPr>
              <a:t> </a:t>
            </a:r>
            <a:r>
              <a:rPr sz="2400" dirty="0">
                <a:solidFill>
                  <a:srgbClr val="3F3F3F"/>
                </a:solidFill>
                <a:latin typeface="Arial"/>
                <a:cs typeface="Arial"/>
              </a:rPr>
              <a:t>options</a:t>
            </a:r>
            <a:r>
              <a:rPr sz="2400" spc="90" dirty="0">
                <a:solidFill>
                  <a:srgbClr val="3F3F3F"/>
                </a:solidFill>
                <a:latin typeface="Arial"/>
                <a:cs typeface="Arial"/>
              </a:rPr>
              <a:t> </a:t>
            </a:r>
            <a:r>
              <a:rPr sz="2400" dirty="0">
                <a:solidFill>
                  <a:srgbClr val="3F3F3F"/>
                </a:solidFill>
                <a:latin typeface="Arial"/>
                <a:cs typeface="Arial"/>
              </a:rPr>
              <a:t>and</a:t>
            </a:r>
            <a:r>
              <a:rPr sz="2400" spc="-35" dirty="0">
                <a:solidFill>
                  <a:srgbClr val="3F3F3F"/>
                </a:solidFill>
                <a:latin typeface="Arial"/>
                <a:cs typeface="Arial"/>
              </a:rPr>
              <a:t> </a:t>
            </a:r>
            <a:r>
              <a:rPr sz="2400" dirty="0">
                <a:solidFill>
                  <a:srgbClr val="3F3F3F"/>
                </a:solidFill>
                <a:latin typeface="Arial"/>
                <a:cs typeface="Arial"/>
              </a:rPr>
              <a:t>decide</a:t>
            </a:r>
            <a:r>
              <a:rPr sz="2400" spc="90" dirty="0">
                <a:solidFill>
                  <a:srgbClr val="3F3F3F"/>
                </a:solidFill>
                <a:latin typeface="Arial"/>
                <a:cs typeface="Arial"/>
              </a:rPr>
              <a:t> </a:t>
            </a:r>
            <a:r>
              <a:rPr sz="2400" spc="-25" dirty="0">
                <a:solidFill>
                  <a:srgbClr val="3F3F3F"/>
                </a:solidFill>
                <a:latin typeface="Arial"/>
                <a:cs typeface="Arial"/>
              </a:rPr>
              <a:t>on </a:t>
            </a:r>
            <a:r>
              <a:rPr sz="2400" spc="50" dirty="0">
                <a:solidFill>
                  <a:srgbClr val="3F3F3F"/>
                </a:solidFill>
                <a:latin typeface="Arial"/>
                <a:cs typeface="Arial"/>
              </a:rPr>
              <a:t>a</a:t>
            </a:r>
            <a:r>
              <a:rPr sz="2400" dirty="0">
                <a:solidFill>
                  <a:srgbClr val="3F3F3F"/>
                </a:solidFill>
                <a:latin typeface="Arial"/>
                <a:cs typeface="Arial"/>
              </a:rPr>
              <a:t> way</a:t>
            </a:r>
            <a:r>
              <a:rPr sz="2400" spc="95" dirty="0">
                <a:solidFill>
                  <a:srgbClr val="3F3F3F"/>
                </a:solidFill>
                <a:latin typeface="Arial"/>
                <a:cs typeface="Arial"/>
              </a:rPr>
              <a:t> </a:t>
            </a:r>
            <a:r>
              <a:rPr sz="2400" spc="-10" dirty="0">
                <a:solidFill>
                  <a:srgbClr val="3F3F3F"/>
                </a:solidFill>
                <a:latin typeface="Arial"/>
                <a:cs typeface="Arial"/>
              </a:rPr>
              <a:t>forward</a:t>
            </a:r>
            <a:endParaRPr sz="2400" dirty="0">
              <a:latin typeface="Arial"/>
              <a:cs typeface="Arial"/>
            </a:endParaRPr>
          </a:p>
          <a:p>
            <a:pPr marL="373380" marR="207645" indent="-361315">
              <a:lnSpc>
                <a:spcPct val="101400"/>
              </a:lnSpc>
              <a:spcBef>
                <a:spcPts val="1055"/>
              </a:spcBef>
              <a:buSzPct val="95652"/>
              <a:buFont typeface="Arial"/>
              <a:buChar char="►"/>
              <a:tabLst>
                <a:tab pos="373380" algn="l"/>
                <a:tab pos="375920" algn="l"/>
                <a:tab pos="2002155" algn="l"/>
              </a:tabLst>
            </a:pPr>
            <a:r>
              <a:rPr sz="2400" dirty="0">
                <a:solidFill>
                  <a:srgbClr val="0A4D9E"/>
                </a:solidFill>
                <a:latin typeface="Arial"/>
                <a:cs typeface="Arial"/>
              </a:rPr>
              <a:t>	</a:t>
            </a:r>
            <a:r>
              <a:rPr sz="2400" b="1" dirty="0">
                <a:solidFill>
                  <a:srgbClr val="3F3F3F"/>
                </a:solidFill>
                <a:latin typeface="Arial"/>
                <a:cs typeface="Arial"/>
              </a:rPr>
              <a:t>Advising</a:t>
            </a:r>
            <a:r>
              <a:rPr sz="2400" b="1" spc="305" dirty="0">
                <a:solidFill>
                  <a:srgbClr val="3F3F3F"/>
                </a:solidFill>
                <a:latin typeface="Arial"/>
                <a:cs typeface="Arial"/>
              </a:rPr>
              <a:t> </a:t>
            </a:r>
            <a:r>
              <a:rPr sz="2400" spc="-50" dirty="0">
                <a:solidFill>
                  <a:srgbClr val="3F3F3F"/>
                </a:solidFill>
                <a:latin typeface="Arial"/>
                <a:cs typeface="Arial"/>
              </a:rPr>
              <a:t>-</a:t>
            </a:r>
            <a:r>
              <a:rPr sz="2400" dirty="0">
                <a:solidFill>
                  <a:srgbClr val="3F3F3F"/>
                </a:solidFill>
                <a:latin typeface="Arial"/>
                <a:cs typeface="Arial"/>
              </a:rPr>
              <a:t>	giving</a:t>
            </a:r>
            <a:r>
              <a:rPr sz="2400" spc="160" dirty="0">
                <a:solidFill>
                  <a:srgbClr val="3F3F3F"/>
                </a:solidFill>
                <a:latin typeface="Arial"/>
                <a:cs typeface="Arial"/>
              </a:rPr>
              <a:t> </a:t>
            </a:r>
            <a:r>
              <a:rPr sz="2400" dirty="0">
                <a:solidFill>
                  <a:srgbClr val="3F3F3F"/>
                </a:solidFill>
                <a:latin typeface="Arial"/>
                <a:cs typeface="Arial"/>
              </a:rPr>
              <a:t>opinions</a:t>
            </a:r>
            <a:r>
              <a:rPr sz="2400" spc="110" dirty="0">
                <a:solidFill>
                  <a:srgbClr val="3F3F3F"/>
                </a:solidFill>
                <a:latin typeface="Arial"/>
                <a:cs typeface="Arial"/>
              </a:rPr>
              <a:t> </a:t>
            </a:r>
            <a:r>
              <a:rPr sz="2400" dirty="0">
                <a:solidFill>
                  <a:srgbClr val="3F3F3F"/>
                </a:solidFill>
                <a:latin typeface="Arial"/>
                <a:cs typeface="Arial"/>
              </a:rPr>
              <a:t>or</a:t>
            </a:r>
            <a:r>
              <a:rPr sz="2400" spc="20" dirty="0">
                <a:solidFill>
                  <a:srgbClr val="3F3F3F"/>
                </a:solidFill>
                <a:latin typeface="Arial"/>
                <a:cs typeface="Arial"/>
              </a:rPr>
              <a:t> </a:t>
            </a:r>
            <a:r>
              <a:rPr sz="2400" dirty="0">
                <a:solidFill>
                  <a:srgbClr val="3F3F3F"/>
                </a:solidFill>
                <a:latin typeface="Arial"/>
                <a:cs typeface="Arial"/>
              </a:rPr>
              <a:t>information</a:t>
            </a:r>
            <a:r>
              <a:rPr sz="2400" spc="114" dirty="0">
                <a:solidFill>
                  <a:srgbClr val="3F3F3F"/>
                </a:solidFill>
                <a:latin typeface="Arial"/>
                <a:cs typeface="Arial"/>
              </a:rPr>
              <a:t> </a:t>
            </a:r>
            <a:r>
              <a:rPr sz="2400" dirty="0">
                <a:solidFill>
                  <a:srgbClr val="3F3F3F"/>
                </a:solidFill>
                <a:latin typeface="Arial"/>
                <a:cs typeface="Arial"/>
              </a:rPr>
              <a:t>which</a:t>
            </a:r>
            <a:r>
              <a:rPr sz="2400" spc="75" dirty="0">
                <a:solidFill>
                  <a:srgbClr val="3F3F3F"/>
                </a:solidFill>
                <a:latin typeface="Arial"/>
                <a:cs typeface="Arial"/>
              </a:rPr>
              <a:t> </a:t>
            </a:r>
            <a:r>
              <a:rPr sz="2400" dirty="0">
                <a:solidFill>
                  <a:srgbClr val="3F3F3F"/>
                </a:solidFill>
                <a:latin typeface="Arial"/>
                <a:cs typeface="Arial"/>
              </a:rPr>
              <a:t>may</a:t>
            </a:r>
            <a:r>
              <a:rPr sz="2400" spc="45" dirty="0">
                <a:solidFill>
                  <a:srgbClr val="3F3F3F"/>
                </a:solidFill>
                <a:latin typeface="Arial"/>
                <a:cs typeface="Arial"/>
              </a:rPr>
              <a:t> </a:t>
            </a:r>
            <a:r>
              <a:rPr sz="2400" dirty="0">
                <a:solidFill>
                  <a:srgbClr val="3F3F3F"/>
                </a:solidFill>
                <a:latin typeface="Arial"/>
                <a:cs typeface="Arial"/>
              </a:rPr>
              <a:t>or</a:t>
            </a:r>
            <a:r>
              <a:rPr sz="2400" spc="20" dirty="0">
                <a:solidFill>
                  <a:srgbClr val="3F3F3F"/>
                </a:solidFill>
                <a:latin typeface="Arial"/>
                <a:cs typeface="Arial"/>
              </a:rPr>
              <a:t> </a:t>
            </a:r>
            <a:r>
              <a:rPr sz="2400" dirty="0">
                <a:solidFill>
                  <a:srgbClr val="3F3F3F"/>
                </a:solidFill>
                <a:latin typeface="Arial"/>
                <a:cs typeface="Arial"/>
              </a:rPr>
              <a:t>may</a:t>
            </a:r>
            <a:r>
              <a:rPr sz="2400" spc="65" dirty="0">
                <a:solidFill>
                  <a:srgbClr val="3F3F3F"/>
                </a:solidFill>
                <a:latin typeface="Arial"/>
                <a:cs typeface="Arial"/>
              </a:rPr>
              <a:t> </a:t>
            </a:r>
            <a:r>
              <a:rPr sz="2400" dirty="0">
                <a:solidFill>
                  <a:srgbClr val="3F3F3F"/>
                </a:solidFill>
                <a:latin typeface="Arial"/>
                <a:cs typeface="Arial"/>
              </a:rPr>
              <a:t>not</a:t>
            </a:r>
            <a:r>
              <a:rPr sz="2400" spc="-60" dirty="0">
                <a:solidFill>
                  <a:srgbClr val="3F3F3F"/>
                </a:solidFill>
                <a:latin typeface="Arial"/>
                <a:cs typeface="Arial"/>
              </a:rPr>
              <a:t> </a:t>
            </a:r>
            <a:r>
              <a:rPr sz="2400" spc="60" dirty="0">
                <a:solidFill>
                  <a:srgbClr val="3F3F3F"/>
                </a:solidFill>
                <a:latin typeface="Arial"/>
                <a:cs typeface="Arial"/>
              </a:rPr>
              <a:t>be</a:t>
            </a:r>
            <a:r>
              <a:rPr sz="2400" spc="-60" dirty="0">
                <a:solidFill>
                  <a:srgbClr val="3F3F3F"/>
                </a:solidFill>
                <a:latin typeface="Arial"/>
                <a:cs typeface="Arial"/>
              </a:rPr>
              <a:t> </a:t>
            </a:r>
            <a:r>
              <a:rPr sz="2400" spc="-10" dirty="0">
                <a:solidFill>
                  <a:srgbClr val="3F3F3F"/>
                </a:solidFill>
                <a:latin typeface="Arial"/>
                <a:cs typeface="Arial"/>
              </a:rPr>
              <a:t>taken, </a:t>
            </a:r>
            <a:r>
              <a:rPr sz="2400" dirty="0">
                <a:solidFill>
                  <a:srgbClr val="3F3F3F"/>
                </a:solidFill>
                <a:latin typeface="Arial"/>
                <a:cs typeface="Arial"/>
              </a:rPr>
              <a:t>generally</a:t>
            </a:r>
            <a:r>
              <a:rPr sz="2400" spc="160" dirty="0">
                <a:solidFill>
                  <a:srgbClr val="3F3F3F"/>
                </a:solidFill>
                <a:latin typeface="Arial"/>
                <a:cs typeface="Arial"/>
              </a:rPr>
              <a:t> </a:t>
            </a:r>
            <a:r>
              <a:rPr sz="2400" dirty="0">
                <a:solidFill>
                  <a:srgbClr val="3F3F3F"/>
                </a:solidFill>
                <a:latin typeface="Arial"/>
                <a:cs typeface="Arial"/>
              </a:rPr>
              <a:t>based</a:t>
            </a:r>
            <a:r>
              <a:rPr sz="2400" spc="60" dirty="0">
                <a:solidFill>
                  <a:srgbClr val="3F3F3F"/>
                </a:solidFill>
                <a:latin typeface="Arial"/>
                <a:cs typeface="Arial"/>
              </a:rPr>
              <a:t> </a:t>
            </a:r>
            <a:r>
              <a:rPr sz="2400" dirty="0">
                <a:solidFill>
                  <a:srgbClr val="3F3F3F"/>
                </a:solidFill>
                <a:latin typeface="Arial"/>
                <a:cs typeface="Arial"/>
              </a:rPr>
              <a:t>on</a:t>
            </a:r>
            <a:r>
              <a:rPr sz="2400" spc="20" dirty="0">
                <a:solidFill>
                  <a:srgbClr val="3F3F3F"/>
                </a:solidFill>
                <a:latin typeface="Arial"/>
                <a:cs typeface="Arial"/>
              </a:rPr>
              <a:t> </a:t>
            </a:r>
            <a:r>
              <a:rPr sz="2400" dirty="0">
                <a:solidFill>
                  <a:srgbClr val="3F3F3F"/>
                </a:solidFill>
                <a:latin typeface="Arial"/>
                <a:cs typeface="Arial"/>
              </a:rPr>
              <a:t>own</a:t>
            </a:r>
            <a:r>
              <a:rPr sz="2400" spc="55" dirty="0">
                <a:solidFill>
                  <a:srgbClr val="3F3F3F"/>
                </a:solidFill>
                <a:latin typeface="Arial"/>
                <a:cs typeface="Arial"/>
              </a:rPr>
              <a:t> </a:t>
            </a:r>
            <a:r>
              <a:rPr sz="2400" spc="-10" dirty="0">
                <a:solidFill>
                  <a:srgbClr val="3F3F3F"/>
                </a:solidFill>
                <a:latin typeface="Arial"/>
                <a:cs typeface="Arial"/>
              </a:rPr>
              <a:t>experience</a:t>
            </a:r>
            <a:endParaRPr sz="2400" dirty="0">
              <a:latin typeface="Arial"/>
              <a:cs typeface="Arial"/>
            </a:endParaRPr>
          </a:p>
          <a:p>
            <a:pPr marL="373380" marR="1089025" indent="-361315">
              <a:lnSpc>
                <a:spcPct val="101400"/>
              </a:lnSpc>
              <a:spcBef>
                <a:spcPts val="1055"/>
              </a:spcBef>
              <a:buSzPct val="95652"/>
              <a:buFont typeface="Arial"/>
              <a:buChar char="►"/>
              <a:tabLst>
                <a:tab pos="373380" algn="l"/>
                <a:tab pos="375285" algn="l"/>
                <a:tab pos="2288540" algn="l"/>
              </a:tabLst>
            </a:pPr>
            <a:r>
              <a:rPr sz="2400" dirty="0">
                <a:solidFill>
                  <a:srgbClr val="0A4D9E"/>
                </a:solidFill>
                <a:latin typeface="Arial"/>
                <a:cs typeface="Arial"/>
              </a:rPr>
              <a:t>	</a:t>
            </a:r>
            <a:r>
              <a:rPr sz="2400" b="1" dirty="0">
                <a:solidFill>
                  <a:srgbClr val="3F3F3F"/>
                </a:solidFill>
                <a:latin typeface="Arial"/>
                <a:cs typeface="Arial"/>
              </a:rPr>
              <a:t>Instructing</a:t>
            </a:r>
            <a:r>
              <a:rPr sz="2400" b="1" spc="380" dirty="0">
                <a:solidFill>
                  <a:srgbClr val="3F3F3F"/>
                </a:solidFill>
                <a:latin typeface="Arial"/>
                <a:cs typeface="Arial"/>
              </a:rPr>
              <a:t> </a:t>
            </a:r>
            <a:r>
              <a:rPr sz="2400" spc="-50" dirty="0">
                <a:solidFill>
                  <a:srgbClr val="3F3F3F"/>
                </a:solidFill>
                <a:latin typeface="Arial"/>
                <a:cs typeface="Arial"/>
              </a:rPr>
              <a:t>-</a:t>
            </a:r>
            <a:r>
              <a:rPr sz="2400" dirty="0">
                <a:solidFill>
                  <a:srgbClr val="3F3F3F"/>
                </a:solidFill>
                <a:latin typeface="Arial"/>
                <a:cs typeface="Arial"/>
              </a:rPr>
              <a:t>	giving</a:t>
            </a:r>
            <a:r>
              <a:rPr sz="2400" spc="120" dirty="0">
                <a:solidFill>
                  <a:srgbClr val="3F3F3F"/>
                </a:solidFill>
                <a:latin typeface="Arial"/>
                <a:cs typeface="Arial"/>
              </a:rPr>
              <a:t> </a:t>
            </a:r>
            <a:r>
              <a:rPr sz="2400" dirty="0">
                <a:solidFill>
                  <a:srgbClr val="3F3F3F"/>
                </a:solidFill>
                <a:latin typeface="Arial"/>
                <a:cs typeface="Arial"/>
              </a:rPr>
              <a:t>someone</a:t>
            </a:r>
            <a:r>
              <a:rPr sz="2400" spc="145" dirty="0">
                <a:solidFill>
                  <a:srgbClr val="3F3F3F"/>
                </a:solidFill>
                <a:latin typeface="Arial"/>
                <a:cs typeface="Arial"/>
              </a:rPr>
              <a:t> </a:t>
            </a:r>
            <a:r>
              <a:rPr sz="2400" dirty="0">
                <a:solidFill>
                  <a:srgbClr val="3F3F3F"/>
                </a:solidFill>
                <a:latin typeface="Arial"/>
                <a:cs typeface="Arial"/>
              </a:rPr>
              <a:t>an</a:t>
            </a:r>
            <a:r>
              <a:rPr sz="2400" spc="25" dirty="0">
                <a:solidFill>
                  <a:srgbClr val="3F3F3F"/>
                </a:solidFill>
                <a:latin typeface="Arial"/>
                <a:cs typeface="Arial"/>
              </a:rPr>
              <a:t> </a:t>
            </a:r>
            <a:r>
              <a:rPr sz="2400" dirty="0">
                <a:solidFill>
                  <a:srgbClr val="3F3F3F"/>
                </a:solidFill>
                <a:latin typeface="Arial"/>
                <a:cs typeface="Arial"/>
              </a:rPr>
              <a:t>instruction,</a:t>
            </a:r>
            <a:r>
              <a:rPr sz="2400" spc="130" dirty="0">
                <a:solidFill>
                  <a:srgbClr val="3F3F3F"/>
                </a:solidFill>
                <a:latin typeface="Arial"/>
                <a:cs typeface="Arial"/>
              </a:rPr>
              <a:t> </a:t>
            </a:r>
            <a:r>
              <a:rPr sz="2400" dirty="0">
                <a:solidFill>
                  <a:srgbClr val="3F3F3F"/>
                </a:solidFill>
                <a:latin typeface="Arial"/>
                <a:cs typeface="Arial"/>
              </a:rPr>
              <a:t>telling</a:t>
            </a:r>
            <a:r>
              <a:rPr sz="2400" spc="55" dirty="0">
                <a:solidFill>
                  <a:srgbClr val="3F3F3F"/>
                </a:solidFill>
                <a:latin typeface="Arial"/>
                <a:cs typeface="Arial"/>
              </a:rPr>
              <a:t> </a:t>
            </a:r>
            <a:r>
              <a:rPr sz="2400" dirty="0">
                <a:solidFill>
                  <a:srgbClr val="3F3F3F"/>
                </a:solidFill>
                <a:latin typeface="Arial"/>
                <a:cs typeface="Arial"/>
              </a:rPr>
              <a:t>them</a:t>
            </a:r>
            <a:r>
              <a:rPr sz="2400" spc="70" dirty="0">
                <a:solidFill>
                  <a:srgbClr val="3F3F3F"/>
                </a:solidFill>
                <a:latin typeface="Arial"/>
                <a:cs typeface="Arial"/>
              </a:rPr>
              <a:t> </a:t>
            </a:r>
            <a:r>
              <a:rPr sz="2400" dirty="0">
                <a:solidFill>
                  <a:srgbClr val="3F3F3F"/>
                </a:solidFill>
                <a:latin typeface="Arial"/>
                <a:cs typeface="Arial"/>
              </a:rPr>
              <a:t>how</a:t>
            </a:r>
            <a:r>
              <a:rPr sz="2400" spc="30" dirty="0">
                <a:solidFill>
                  <a:srgbClr val="3F3F3F"/>
                </a:solidFill>
                <a:latin typeface="Arial"/>
                <a:cs typeface="Arial"/>
              </a:rPr>
              <a:t> </a:t>
            </a:r>
            <a:r>
              <a:rPr sz="2400" dirty="0">
                <a:solidFill>
                  <a:srgbClr val="3F3F3F"/>
                </a:solidFill>
                <a:latin typeface="Arial"/>
                <a:cs typeface="Arial"/>
              </a:rPr>
              <a:t>to</a:t>
            </a:r>
            <a:r>
              <a:rPr sz="2400" spc="-15" dirty="0">
                <a:solidFill>
                  <a:srgbClr val="3F3F3F"/>
                </a:solidFill>
                <a:latin typeface="Arial"/>
                <a:cs typeface="Arial"/>
              </a:rPr>
              <a:t> </a:t>
            </a:r>
            <a:r>
              <a:rPr sz="2400" spc="-25" dirty="0">
                <a:solidFill>
                  <a:srgbClr val="3F3F3F"/>
                </a:solidFill>
                <a:latin typeface="Arial"/>
                <a:cs typeface="Arial"/>
              </a:rPr>
              <a:t>do </a:t>
            </a:r>
            <a:r>
              <a:rPr sz="2400" spc="-10" dirty="0">
                <a:solidFill>
                  <a:srgbClr val="3F3F3F"/>
                </a:solidFill>
                <a:latin typeface="Arial"/>
                <a:cs typeface="Arial"/>
              </a:rPr>
              <a:t>something</a:t>
            </a:r>
            <a:endParaRPr sz="2400" dirty="0">
              <a:latin typeface="Arial"/>
              <a:cs typeface="Arial"/>
            </a:endParaRPr>
          </a:p>
          <a:p>
            <a:pPr marL="373380" marR="1148080" indent="-361315">
              <a:lnSpc>
                <a:spcPct val="103200"/>
              </a:lnSpc>
              <a:spcBef>
                <a:spcPts val="1000"/>
              </a:spcBef>
              <a:buSzPct val="95652"/>
              <a:buFont typeface="Arial"/>
              <a:buChar char="►"/>
              <a:tabLst>
                <a:tab pos="373380" algn="l"/>
                <a:tab pos="374650" algn="l"/>
                <a:tab pos="2462530" algn="l"/>
              </a:tabLst>
            </a:pPr>
            <a:r>
              <a:rPr sz="2400" dirty="0">
                <a:solidFill>
                  <a:srgbClr val="0A4D9E"/>
                </a:solidFill>
                <a:latin typeface="Arial"/>
                <a:cs typeface="Arial"/>
              </a:rPr>
              <a:t>	</a:t>
            </a:r>
            <a:r>
              <a:rPr sz="2400" b="1" dirty="0">
                <a:solidFill>
                  <a:srgbClr val="3F3F3F"/>
                </a:solidFill>
                <a:latin typeface="Arial"/>
                <a:cs typeface="Arial"/>
              </a:rPr>
              <a:t>Counselling</a:t>
            </a:r>
            <a:r>
              <a:rPr sz="2400" b="1" spc="450" dirty="0">
                <a:solidFill>
                  <a:srgbClr val="3F3F3F"/>
                </a:solidFill>
                <a:latin typeface="Arial"/>
                <a:cs typeface="Arial"/>
              </a:rPr>
              <a:t> </a:t>
            </a:r>
            <a:r>
              <a:rPr sz="2400" spc="-50" dirty="0">
                <a:solidFill>
                  <a:srgbClr val="3F3F3F"/>
                </a:solidFill>
                <a:latin typeface="Arial"/>
                <a:cs typeface="Arial"/>
              </a:rPr>
              <a:t>-</a:t>
            </a:r>
            <a:r>
              <a:rPr sz="2400" dirty="0">
                <a:solidFill>
                  <a:srgbClr val="3F3F3F"/>
                </a:solidFill>
                <a:latin typeface="Arial"/>
                <a:cs typeface="Arial"/>
              </a:rPr>
              <a:t>	helping</a:t>
            </a:r>
            <a:r>
              <a:rPr sz="2400" spc="220" dirty="0">
                <a:solidFill>
                  <a:srgbClr val="3F3F3F"/>
                </a:solidFill>
                <a:latin typeface="Arial"/>
                <a:cs typeface="Arial"/>
              </a:rPr>
              <a:t> </a:t>
            </a:r>
            <a:r>
              <a:rPr sz="2400" dirty="0">
                <a:solidFill>
                  <a:srgbClr val="3F3F3F"/>
                </a:solidFill>
                <a:latin typeface="Arial"/>
                <a:cs typeface="Arial"/>
              </a:rPr>
              <a:t>someone</a:t>
            </a:r>
            <a:r>
              <a:rPr sz="2400" spc="185" dirty="0">
                <a:solidFill>
                  <a:srgbClr val="3F3F3F"/>
                </a:solidFill>
                <a:latin typeface="Arial"/>
                <a:cs typeface="Arial"/>
              </a:rPr>
              <a:t> </a:t>
            </a:r>
            <a:r>
              <a:rPr sz="2400" dirty="0">
                <a:solidFill>
                  <a:srgbClr val="3F3F3F"/>
                </a:solidFill>
                <a:latin typeface="Arial"/>
                <a:cs typeface="Arial"/>
              </a:rPr>
              <a:t>to</a:t>
            </a:r>
            <a:r>
              <a:rPr sz="2400" spc="15" dirty="0">
                <a:solidFill>
                  <a:srgbClr val="3F3F3F"/>
                </a:solidFill>
                <a:latin typeface="Arial"/>
                <a:cs typeface="Arial"/>
              </a:rPr>
              <a:t> </a:t>
            </a:r>
            <a:r>
              <a:rPr sz="2400" dirty="0">
                <a:solidFill>
                  <a:srgbClr val="3F3F3F"/>
                </a:solidFill>
                <a:latin typeface="Arial"/>
                <a:cs typeface="Arial"/>
              </a:rPr>
              <a:t>accept</a:t>
            </a:r>
            <a:r>
              <a:rPr sz="2400" spc="185" dirty="0">
                <a:solidFill>
                  <a:srgbClr val="3F3F3F"/>
                </a:solidFill>
                <a:latin typeface="Arial"/>
                <a:cs typeface="Arial"/>
              </a:rPr>
              <a:t> </a:t>
            </a:r>
            <a:r>
              <a:rPr sz="2400" dirty="0">
                <a:solidFill>
                  <a:srgbClr val="3F3F3F"/>
                </a:solidFill>
                <a:latin typeface="Arial"/>
                <a:cs typeface="Arial"/>
              </a:rPr>
              <a:t>or</a:t>
            </a:r>
            <a:r>
              <a:rPr sz="2400" spc="40" dirty="0">
                <a:solidFill>
                  <a:srgbClr val="3F3F3F"/>
                </a:solidFill>
                <a:latin typeface="Arial"/>
                <a:cs typeface="Arial"/>
              </a:rPr>
              <a:t> </a:t>
            </a:r>
            <a:r>
              <a:rPr sz="2400" dirty="0">
                <a:solidFill>
                  <a:srgbClr val="3F3F3F"/>
                </a:solidFill>
                <a:latin typeface="Arial"/>
                <a:cs typeface="Arial"/>
              </a:rPr>
              <a:t>take</a:t>
            </a:r>
            <a:r>
              <a:rPr sz="2400" spc="10" dirty="0">
                <a:solidFill>
                  <a:srgbClr val="3F3F3F"/>
                </a:solidFill>
                <a:latin typeface="Arial"/>
                <a:cs typeface="Arial"/>
              </a:rPr>
              <a:t> </a:t>
            </a:r>
            <a:r>
              <a:rPr sz="2400" dirty="0">
                <a:solidFill>
                  <a:srgbClr val="3F3F3F"/>
                </a:solidFill>
                <a:latin typeface="Arial"/>
                <a:cs typeface="Arial"/>
              </a:rPr>
              <a:t>responsibility</a:t>
            </a:r>
            <a:r>
              <a:rPr sz="2400" spc="-20" dirty="0">
                <a:solidFill>
                  <a:srgbClr val="3F3F3F"/>
                </a:solidFill>
                <a:latin typeface="Arial"/>
                <a:cs typeface="Arial"/>
              </a:rPr>
              <a:t> </a:t>
            </a:r>
            <a:r>
              <a:rPr sz="2400" spc="-25" dirty="0">
                <a:solidFill>
                  <a:srgbClr val="3F3F3F"/>
                </a:solidFill>
                <a:latin typeface="Arial"/>
                <a:cs typeface="Arial"/>
              </a:rPr>
              <a:t>for </a:t>
            </a:r>
            <a:r>
              <a:rPr sz="2400" dirty="0">
                <a:solidFill>
                  <a:srgbClr val="3F3F3F"/>
                </a:solidFill>
                <a:latin typeface="Arial"/>
                <a:cs typeface="Arial"/>
              </a:rPr>
              <a:t>something</a:t>
            </a:r>
            <a:r>
              <a:rPr sz="2400" spc="165" dirty="0">
                <a:solidFill>
                  <a:srgbClr val="3F3F3F"/>
                </a:solidFill>
                <a:latin typeface="Arial"/>
                <a:cs typeface="Arial"/>
              </a:rPr>
              <a:t> </a:t>
            </a:r>
            <a:r>
              <a:rPr sz="2400" dirty="0">
                <a:solidFill>
                  <a:srgbClr val="3F3F3F"/>
                </a:solidFill>
                <a:latin typeface="Arial"/>
                <a:cs typeface="Arial"/>
              </a:rPr>
              <a:t>that</a:t>
            </a:r>
            <a:r>
              <a:rPr sz="2400" spc="15" dirty="0">
                <a:solidFill>
                  <a:srgbClr val="3F3F3F"/>
                </a:solidFill>
                <a:latin typeface="Arial"/>
                <a:cs typeface="Arial"/>
              </a:rPr>
              <a:t> </a:t>
            </a:r>
            <a:r>
              <a:rPr sz="2400" dirty="0">
                <a:solidFill>
                  <a:srgbClr val="3F3F3F"/>
                </a:solidFill>
                <a:latin typeface="Arial"/>
                <a:cs typeface="Arial"/>
              </a:rPr>
              <a:t>has</a:t>
            </a:r>
            <a:r>
              <a:rPr sz="2400" spc="25" dirty="0">
                <a:solidFill>
                  <a:srgbClr val="3F3F3F"/>
                </a:solidFill>
                <a:latin typeface="Arial"/>
                <a:cs typeface="Arial"/>
              </a:rPr>
              <a:t> </a:t>
            </a:r>
            <a:r>
              <a:rPr sz="2400" dirty="0">
                <a:solidFill>
                  <a:srgbClr val="3F3F3F"/>
                </a:solidFill>
                <a:latin typeface="Arial"/>
                <a:cs typeface="Arial"/>
              </a:rPr>
              <a:t>already</a:t>
            </a:r>
            <a:r>
              <a:rPr sz="2400" spc="165" dirty="0">
                <a:solidFill>
                  <a:srgbClr val="3F3F3F"/>
                </a:solidFill>
                <a:latin typeface="Arial"/>
                <a:cs typeface="Arial"/>
              </a:rPr>
              <a:t> </a:t>
            </a:r>
            <a:r>
              <a:rPr sz="2400" spc="-10" dirty="0">
                <a:solidFill>
                  <a:srgbClr val="3F3F3F"/>
                </a:solidFill>
                <a:latin typeface="Arial"/>
                <a:cs typeface="Arial"/>
              </a:rPr>
              <a:t>happened</a:t>
            </a:r>
            <a:endParaRPr lang="en-GB" sz="2400" spc="-10" dirty="0">
              <a:solidFill>
                <a:srgbClr val="3F3F3F"/>
              </a:solidFill>
              <a:latin typeface="Arial"/>
              <a:cs typeface="Arial"/>
            </a:endParaRPr>
          </a:p>
          <a:p>
            <a:pPr marL="373380" marR="1148080" indent="-361315">
              <a:lnSpc>
                <a:spcPct val="103200"/>
              </a:lnSpc>
              <a:spcBef>
                <a:spcPts val="1000"/>
              </a:spcBef>
              <a:buClr>
                <a:schemeClr val="tx2"/>
              </a:buClr>
              <a:buSzPct val="95652"/>
              <a:buFont typeface="Arial"/>
              <a:buChar char="►"/>
              <a:tabLst>
                <a:tab pos="373380" algn="l"/>
                <a:tab pos="374650" algn="l"/>
                <a:tab pos="2462530" algn="l"/>
              </a:tabLst>
            </a:pPr>
            <a:r>
              <a:rPr lang="en-GB" sz="2400" b="1" dirty="0">
                <a:solidFill>
                  <a:srgbClr val="3F3F3F"/>
                </a:solidFill>
                <a:latin typeface="Arial"/>
                <a:cs typeface="Arial"/>
              </a:rPr>
              <a:t>Mentoring</a:t>
            </a:r>
            <a:r>
              <a:rPr lang="en-GB" sz="2400" b="1" spc="200" dirty="0">
                <a:solidFill>
                  <a:srgbClr val="3F3F3F"/>
                </a:solidFill>
                <a:latin typeface="Arial"/>
                <a:cs typeface="Arial"/>
              </a:rPr>
              <a:t> </a:t>
            </a:r>
            <a:r>
              <a:rPr lang="en-GB" sz="2400" spc="-50" dirty="0">
                <a:solidFill>
                  <a:srgbClr val="3F3F3F"/>
                </a:solidFill>
                <a:latin typeface="Arial"/>
                <a:cs typeface="Arial"/>
              </a:rPr>
              <a:t>- </a:t>
            </a:r>
            <a:r>
              <a:rPr lang="en-GB" sz="2400" dirty="0">
                <a:solidFill>
                  <a:srgbClr val="3F3F3F"/>
                </a:solidFill>
                <a:latin typeface="Arial"/>
                <a:cs typeface="Arial"/>
              </a:rPr>
              <a:t>combines</a:t>
            </a:r>
            <a:r>
              <a:rPr lang="en-GB" sz="2400" spc="204" dirty="0">
                <a:solidFill>
                  <a:srgbClr val="3F3F3F"/>
                </a:solidFill>
                <a:latin typeface="Arial"/>
                <a:cs typeface="Arial"/>
              </a:rPr>
              <a:t> </a:t>
            </a:r>
            <a:r>
              <a:rPr lang="en-GB" sz="2400" dirty="0">
                <a:solidFill>
                  <a:srgbClr val="3F3F3F"/>
                </a:solidFill>
                <a:latin typeface="Arial"/>
                <a:cs typeface="Arial"/>
              </a:rPr>
              <a:t>elements</a:t>
            </a:r>
            <a:r>
              <a:rPr lang="en-GB" sz="2400" spc="185" dirty="0">
                <a:solidFill>
                  <a:srgbClr val="3F3F3F"/>
                </a:solidFill>
                <a:latin typeface="Arial"/>
                <a:cs typeface="Arial"/>
              </a:rPr>
              <a:t> </a:t>
            </a:r>
            <a:r>
              <a:rPr lang="en-GB" sz="2400" dirty="0">
                <a:solidFill>
                  <a:srgbClr val="3F3F3F"/>
                </a:solidFill>
                <a:latin typeface="Arial"/>
                <a:cs typeface="Arial"/>
              </a:rPr>
              <a:t>of</a:t>
            </a:r>
            <a:r>
              <a:rPr lang="en-GB" sz="2400" spc="35" dirty="0">
                <a:solidFill>
                  <a:srgbClr val="3F3F3F"/>
                </a:solidFill>
                <a:latin typeface="Arial"/>
                <a:cs typeface="Arial"/>
              </a:rPr>
              <a:t> </a:t>
            </a:r>
            <a:r>
              <a:rPr lang="en-GB" sz="2400" dirty="0">
                <a:solidFill>
                  <a:srgbClr val="3F3F3F"/>
                </a:solidFill>
                <a:latin typeface="Arial"/>
                <a:cs typeface="Arial"/>
              </a:rPr>
              <a:t>all</a:t>
            </a:r>
            <a:r>
              <a:rPr lang="en-GB" sz="2400" spc="30" dirty="0">
                <a:solidFill>
                  <a:srgbClr val="3F3F3F"/>
                </a:solidFill>
                <a:latin typeface="Arial"/>
                <a:cs typeface="Arial"/>
              </a:rPr>
              <a:t> </a:t>
            </a:r>
            <a:r>
              <a:rPr lang="en-GB" sz="2400" dirty="0">
                <a:solidFill>
                  <a:srgbClr val="3F3F3F"/>
                </a:solidFill>
                <a:latin typeface="Arial"/>
                <a:cs typeface="Arial"/>
              </a:rPr>
              <a:t>of</a:t>
            </a:r>
            <a:r>
              <a:rPr lang="en-GB" sz="2400" spc="-25" dirty="0">
                <a:solidFill>
                  <a:srgbClr val="3F3F3F"/>
                </a:solidFill>
                <a:latin typeface="Arial"/>
                <a:cs typeface="Arial"/>
              </a:rPr>
              <a:t> </a:t>
            </a:r>
            <a:r>
              <a:rPr lang="en-GB" sz="2400" dirty="0">
                <a:solidFill>
                  <a:srgbClr val="3F3F3F"/>
                </a:solidFill>
                <a:latin typeface="Arial"/>
                <a:cs typeface="Arial"/>
              </a:rPr>
              <a:t>the</a:t>
            </a:r>
            <a:r>
              <a:rPr lang="en-GB" sz="2400" spc="-5" dirty="0">
                <a:solidFill>
                  <a:srgbClr val="3F3F3F"/>
                </a:solidFill>
                <a:latin typeface="Arial"/>
                <a:cs typeface="Arial"/>
              </a:rPr>
              <a:t> </a:t>
            </a:r>
            <a:r>
              <a:rPr lang="en-GB" sz="2400" spc="-10" dirty="0">
                <a:solidFill>
                  <a:srgbClr val="3F3F3F"/>
                </a:solidFill>
                <a:latin typeface="Arial"/>
                <a:cs typeface="Arial"/>
              </a:rPr>
              <a:t>above</a:t>
            </a:r>
            <a:endParaRPr sz="2400" dirty="0">
              <a:latin typeface="Arial"/>
              <a:cs typeface="Arial"/>
            </a:endParaRPr>
          </a:p>
        </p:txBody>
      </p:sp>
    </p:spTree>
    <p:extLst>
      <p:ext uri="{BB962C8B-B14F-4D97-AF65-F5344CB8AC3E}">
        <p14:creationId xmlns:p14="http://schemas.microsoft.com/office/powerpoint/2010/main" val="108254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7905-9DD7-37D5-9BC9-20BD9AE5D909}"/>
              </a:ext>
            </a:extLst>
          </p:cNvPr>
          <p:cNvSpPr>
            <a:spLocks noGrp="1"/>
          </p:cNvSpPr>
          <p:nvPr>
            <p:ph type="title"/>
          </p:nvPr>
        </p:nvSpPr>
        <p:spPr/>
        <p:txBody>
          <a:bodyPr/>
          <a:lstStyle/>
          <a:p>
            <a:r>
              <a:rPr lang="en-US" sz="3200" b="1" dirty="0">
                <a:solidFill>
                  <a:schemeClr val="tx2"/>
                </a:solidFill>
                <a:latin typeface="Arial" panose="020B0604020202020204" pitchFamily="34" charset="0"/>
                <a:cs typeface="Arial" panose="020B0604020202020204" pitchFamily="34" charset="0"/>
              </a:rPr>
              <a:t>What is Assessment?</a:t>
            </a:r>
            <a:endParaRPr lang="en-GB" dirty="0"/>
          </a:p>
        </p:txBody>
      </p:sp>
      <p:sp>
        <p:nvSpPr>
          <p:cNvPr id="5" name="object 6">
            <a:extLst>
              <a:ext uri="{FF2B5EF4-FFF2-40B4-BE49-F238E27FC236}">
                <a16:creationId xmlns:a16="http://schemas.microsoft.com/office/drawing/2014/main" id="{734C7E28-B0DF-30EE-7A01-45F0BEC7F011}"/>
              </a:ext>
            </a:extLst>
          </p:cNvPr>
          <p:cNvSpPr txBox="1"/>
          <p:nvPr/>
        </p:nvSpPr>
        <p:spPr>
          <a:xfrm>
            <a:off x="1371600" y="1710267"/>
            <a:ext cx="9829800" cy="3724738"/>
          </a:xfrm>
          <a:prstGeom prst="rect">
            <a:avLst/>
          </a:prstGeom>
        </p:spPr>
        <p:txBody>
          <a:bodyPr vert="horz" wrap="square" lIns="0" tIns="94615" rIns="0" bIns="0" rtlCol="0" anchor="t">
            <a:spAutoFit/>
          </a:bodyPr>
          <a:lstStyle/>
          <a:p>
            <a:pPr marL="368300" indent="-355600">
              <a:spcBef>
                <a:spcPts val="745"/>
              </a:spcBef>
              <a:buClr>
                <a:srgbClr val="084B9A"/>
              </a:buClr>
              <a:buSzPct val="90322"/>
              <a:buChar char="►"/>
              <a:tabLst>
                <a:tab pos="368300" algn="l"/>
              </a:tabLst>
            </a:pPr>
            <a:r>
              <a:rPr sz="2000" dirty="0">
                <a:solidFill>
                  <a:srgbClr val="3F4146"/>
                </a:solidFill>
                <a:latin typeface="Arial"/>
                <a:cs typeface="Arial"/>
              </a:rPr>
              <a:t>Assess</a:t>
            </a:r>
            <a:r>
              <a:rPr lang="en-GB" sz="2000" dirty="0" err="1">
                <a:solidFill>
                  <a:srgbClr val="3F4146"/>
                </a:solidFill>
                <a:latin typeface="Arial"/>
                <a:cs typeface="Arial"/>
              </a:rPr>
              <a:t>ment</a:t>
            </a:r>
            <a:r>
              <a:rPr sz="2000" spc="145" dirty="0">
                <a:solidFill>
                  <a:srgbClr val="3F4146"/>
                </a:solidFill>
                <a:latin typeface="Arial"/>
                <a:cs typeface="Arial"/>
              </a:rPr>
              <a:t> </a:t>
            </a:r>
            <a:r>
              <a:rPr sz="2000" dirty="0">
                <a:solidFill>
                  <a:srgbClr val="214660"/>
                </a:solidFill>
                <a:latin typeface="Arial"/>
                <a:cs typeface="Arial"/>
              </a:rPr>
              <a:t>i</a:t>
            </a:r>
            <a:r>
              <a:rPr sz="2000" dirty="0">
                <a:solidFill>
                  <a:srgbClr val="3F4146"/>
                </a:solidFill>
                <a:latin typeface="Arial"/>
                <a:cs typeface="Arial"/>
              </a:rPr>
              <a:t>s</a:t>
            </a:r>
            <a:r>
              <a:rPr sz="2000" spc="30" dirty="0">
                <a:solidFill>
                  <a:srgbClr val="3F4146"/>
                </a:solidFill>
                <a:latin typeface="Arial"/>
                <a:cs typeface="Arial"/>
              </a:rPr>
              <a:t> </a:t>
            </a:r>
            <a:r>
              <a:rPr sz="2000" dirty="0">
                <a:solidFill>
                  <a:srgbClr val="3F4146"/>
                </a:solidFill>
                <a:latin typeface="Arial"/>
                <a:cs typeface="Arial"/>
              </a:rPr>
              <a:t>making</a:t>
            </a:r>
            <a:r>
              <a:rPr sz="2000" spc="100" dirty="0">
                <a:solidFill>
                  <a:srgbClr val="3F4146"/>
                </a:solidFill>
                <a:latin typeface="Arial"/>
                <a:cs typeface="Arial"/>
              </a:rPr>
              <a:t> </a:t>
            </a:r>
            <a:r>
              <a:rPr sz="2000" spc="55" dirty="0">
                <a:solidFill>
                  <a:srgbClr val="3F4146"/>
                </a:solidFill>
                <a:latin typeface="Arial"/>
                <a:cs typeface="Arial"/>
              </a:rPr>
              <a:t>an</a:t>
            </a:r>
            <a:r>
              <a:rPr sz="2000" spc="45" dirty="0">
                <a:solidFill>
                  <a:srgbClr val="3F4146"/>
                </a:solidFill>
                <a:latin typeface="Arial"/>
                <a:cs typeface="Arial"/>
              </a:rPr>
              <a:t> </a:t>
            </a:r>
            <a:r>
              <a:rPr sz="2000" dirty="0">
                <a:solidFill>
                  <a:srgbClr val="3F4146"/>
                </a:solidFill>
                <a:latin typeface="Arial"/>
                <a:cs typeface="Arial"/>
              </a:rPr>
              <a:t>evaluation</a:t>
            </a:r>
            <a:r>
              <a:rPr sz="2000" spc="160" dirty="0">
                <a:solidFill>
                  <a:srgbClr val="3F4146"/>
                </a:solidFill>
                <a:latin typeface="Arial"/>
                <a:cs typeface="Arial"/>
              </a:rPr>
              <a:t> </a:t>
            </a:r>
            <a:r>
              <a:rPr sz="2000" dirty="0">
                <a:solidFill>
                  <a:srgbClr val="3F4146"/>
                </a:solidFill>
                <a:latin typeface="Arial"/>
                <a:cs typeface="Arial"/>
              </a:rPr>
              <a:t>of</a:t>
            </a:r>
            <a:r>
              <a:rPr sz="2000" spc="75" dirty="0">
                <a:solidFill>
                  <a:srgbClr val="3F4146"/>
                </a:solidFill>
                <a:latin typeface="Arial"/>
                <a:cs typeface="Arial"/>
              </a:rPr>
              <a:t> </a:t>
            </a:r>
            <a:r>
              <a:rPr sz="2000" dirty="0">
                <a:solidFill>
                  <a:srgbClr val="3F4146"/>
                </a:solidFill>
                <a:latin typeface="Arial"/>
                <a:cs typeface="Arial"/>
              </a:rPr>
              <a:t>student</a:t>
            </a:r>
            <a:r>
              <a:rPr lang="en-US" sz="2000" spc="110" dirty="0">
                <a:solidFill>
                  <a:srgbClr val="3F4146"/>
                </a:solidFill>
                <a:latin typeface="Arial"/>
                <a:cs typeface="Arial"/>
              </a:rPr>
              <a:t>’s level of competence and should support learning. It m</a:t>
            </a:r>
            <a:r>
              <a:rPr lang="en-US" sz="2000" dirty="0">
                <a:solidFill>
                  <a:srgbClr val="3F4146"/>
                </a:solidFill>
                <a:latin typeface="Arial"/>
                <a:cs typeface="Arial"/>
              </a:rPr>
              <a:t>ay</a:t>
            </a:r>
            <a:r>
              <a:rPr sz="2000" spc="140" dirty="0">
                <a:solidFill>
                  <a:srgbClr val="3F4146"/>
                </a:solidFill>
                <a:latin typeface="Arial"/>
                <a:cs typeface="Arial"/>
              </a:rPr>
              <a:t> </a:t>
            </a:r>
            <a:r>
              <a:rPr sz="2000" dirty="0">
                <a:solidFill>
                  <a:srgbClr val="4F3833"/>
                </a:solidFill>
                <a:latin typeface="Arial"/>
                <a:cs typeface="Arial"/>
              </a:rPr>
              <a:t>in</a:t>
            </a:r>
            <a:r>
              <a:rPr sz="2000" dirty="0">
                <a:solidFill>
                  <a:srgbClr val="4F4F56"/>
                </a:solidFill>
                <a:latin typeface="Arial"/>
                <a:cs typeface="Arial"/>
              </a:rPr>
              <a:t>volve</a:t>
            </a:r>
            <a:r>
              <a:rPr sz="2000" spc="40" dirty="0">
                <a:solidFill>
                  <a:srgbClr val="4F4F56"/>
                </a:solidFill>
                <a:latin typeface="Arial"/>
                <a:cs typeface="Arial"/>
              </a:rPr>
              <a:t> </a:t>
            </a:r>
            <a:r>
              <a:rPr sz="2000" dirty="0">
                <a:solidFill>
                  <a:srgbClr val="3F4146"/>
                </a:solidFill>
                <a:latin typeface="Arial"/>
                <a:cs typeface="Arial"/>
              </a:rPr>
              <a:t>different</a:t>
            </a:r>
            <a:r>
              <a:rPr sz="2000" spc="204" dirty="0">
                <a:solidFill>
                  <a:srgbClr val="3F4146"/>
                </a:solidFill>
                <a:latin typeface="Arial"/>
                <a:cs typeface="Arial"/>
              </a:rPr>
              <a:t> </a:t>
            </a:r>
            <a:r>
              <a:rPr lang="en-US" sz="2000" spc="204" dirty="0">
                <a:solidFill>
                  <a:srgbClr val="3F4146"/>
                </a:solidFill>
                <a:latin typeface="Arial"/>
                <a:cs typeface="Arial"/>
              </a:rPr>
              <a:t>attributes </a:t>
            </a:r>
            <a:r>
              <a:rPr sz="2000" spc="-10" dirty="0">
                <a:solidFill>
                  <a:srgbClr val="4F3833"/>
                </a:solidFill>
                <a:latin typeface="Arial"/>
                <a:cs typeface="Arial"/>
              </a:rPr>
              <a:t>including:</a:t>
            </a:r>
            <a:endParaRPr lang="en-US" sz="2000" dirty="0">
              <a:latin typeface="Arial"/>
              <a:cs typeface="Arial"/>
            </a:endParaRPr>
          </a:p>
          <a:p>
            <a:pPr marL="766445" lvl="1" indent="-295910">
              <a:lnSpc>
                <a:spcPct val="100000"/>
              </a:lnSpc>
              <a:spcBef>
                <a:spcPts val="700"/>
              </a:spcBef>
              <a:buClr>
                <a:srgbClr val="084B9A"/>
              </a:buClr>
              <a:buSzPct val="90322"/>
              <a:buChar char="►"/>
              <a:tabLst>
                <a:tab pos="766445" algn="l"/>
              </a:tabLst>
            </a:pPr>
            <a:r>
              <a:rPr sz="2000" dirty="0">
                <a:solidFill>
                  <a:srgbClr val="3F4146"/>
                </a:solidFill>
                <a:latin typeface="Arial"/>
                <a:cs typeface="Arial"/>
              </a:rPr>
              <a:t>Skills</a:t>
            </a:r>
            <a:endParaRPr lang="en-US" sz="2000" dirty="0">
              <a:solidFill>
                <a:srgbClr val="3F4146"/>
              </a:solidFill>
              <a:latin typeface="Arial"/>
              <a:cs typeface="Arial"/>
            </a:endParaRPr>
          </a:p>
          <a:p>
            <a:pPr marL="766445" lvl="1" indent="-295910">
              <a:lnSpc>
                <a:spcPct val="100000"/>
              </a:lnSpc>
              <a:spcBef>
                <a:spcPts val="700"/>
              </a:spcBef>
              <a:buClr>
                <a:srgbClr val="084B9A"/>
              </a:buClr>
              <a:buSzPct val="90322"/>
              <a:buChar char="►"/>
              <a:tabLst>
                <a:tab pos="766445" algn="l"/>
              </a:tabLst>
            </a:pPr>
            <a:r>
              <a:rPr lang="en-GB" sz="2000" dirty="0">
                <a:solidFill>
                  <a:srgbClr val="3F4146"/>
                </a:solidFill>
                <a:latin typeface="Arial"/>
                <a:cs typeface="Arial"/>
              </a:rPr>
              <a:t>Knowledge</a:t>
            </a:r>
            <a:endParaRPr sz="2000" dirty="0">
              <a:latin typeface="Arial"/>
              <a:cs typeface="Arial"/>
            </a:endParaRPr>
          </a:p>
          <a:p>
            <a:pPr marL="769620" lvl="1" indent="-299085">
              <a:lnSpc>
                <a:spcPct val="100000"/>
              </a:lnSpc>
              <a:spcBef>
                <a:spcPts val="750"/>
              </a:spcBef>
              <a:buClr>
                <a:srgbClr val="084B9A"/>
              </a:buClr>
              <a:buSzPct val="90322"/>
              <a:buChar char="►"/>
              <a:tabLst>
                <a:tab pos="769620" algn="l"/>
              </a:tabLst>
            </a:pPr>
            <a:r>
              <a:rPr sz="2000" spc="-10" dirty="0">
                <a:solidFill>
                  <a:srgbClr val="3F4146"/>
                </a:solidFill>
                <a:latin typeface="Arial"/>
                <a:cs typeface="Arial"/>
              </a:rPr>
              <a:t>Att</a:t>
            </a:r>
            <a:r>
              <a:rPr sz="2000" spc="-10" dirty="0">
                <a:solidFill>
                  <a:srgbClr val="214660"/>
                </a:solidFill>
                <a:latin typeface="Arial"/>
                <a:cs typeface="Arial"/>
              </a:rPr>
              <a:t>i</a:t>
            </a:r>
            <a:r>
              <a:rPr sz="2000" spc="-10" dirty="0">
                <a:solidFill>
                  <a:srgbClr val="3F4146"/>
                </a:solidFill>
                <a:latin typeface="Arial"/>
                <a:cs typeface="Arial"/>
              </a:rPr>
              <a:t>tude</a:t>
            </a:r>
            <a:r>
              <a:rPr lang="en-US" sz="2000" spc="-10" dirty="0">
                <a:solidFill>
                  <a:srgbClr val="3F4146"/>
                </a:solidFill>
                <a:latin typeface="Arial"/>
                <a:cs typeface="Arial"/>
              </a:rPr>
              <a:t> and Values </a:t>
            </a:r>
            <a:endParaRPr sz="2000" dirty="0">
              <a:latin typeface="Arial"/>
              <a:cs typeface="Arial"/>
            </a:endParaRPr>
          </a:p>
          <a:p>
            <a:pPr marL="767715" lvl="1" indent="-297180">
              <a:lnSpc>
                <a:spcPct val="100000"/>
              </a:lnSpc>
              <a:spcBef>
                <a:spcPts val="700"/>
              </a:spcBef>
              <a:buClr>
                <a:srgbClr val="084B9A"/>
              </a:buClr>
              <a:buSzPct val="90322"/>
              <a:buChar char="►"/>
              <a:tabLst>
                <a:tab pos="767715" algn="l"/>
              </a:tabLst>
            </a:pPr>
            <a:r>
              <a:rPr sz="2000" spc="-10" dirty="0" err="1">
                <a:solidFill>
                  <a:srgbClr val="3F4146"/>
                </a:solidFill>
                <a:latin typeface="Arial"/>
                <a:cs typeface="Arial"/>
              </a:rPr>
              <a:t>Behaviours</a:t>
            </a:r>
            <a:endParaRPr sz="2000" dirty="0">
              <a:latin typeface="Arial"/>
              <a:cs typeface="Arial"/>
            </a:endParaRPr>
          </a:p>
          <a:p>
            <a:pPr marL="368300" indent="-355600">
              <a:spcBef>
                <a:spcPts val="745"/>
              </a:spcBef>
              <a:buClr>
                <a:srgbClr val="084B9A"/>
              </a:buClr>
              <a:buSzPct val="90322"/>
              <a:buChar char="►"/>
              <a:tabLst>
                <a:tab pos="368300" algn="l"/>
              </a:tabLst>
            </a:pPr>
            <a:r>
              <a:rPr sz="2000" dirty="0">
                <a:solidFill>
                  <a:srgbClr val="3F4146"/>
                </a:solidFill>
                <a:latin typeface="Arial"/>
                <a:cs typeface="Arial"/>
              </a:rPr>
              <a:t>Helps to improve performance and motivate a student</a:t>
            </a:r>
          </a:p>
          <a:p>
            <a:pPr marL="368300" marR="5080" indent="-355600">
              <a:spcBef>
                <a:spcPts val="745"/>
              </a:spcBef>
              <a:buClr>
                <a:srgbClr val="084B9A"/>
              </a:buClr>
              <a:buSzPct val="90322"/>
              <a:buChar char="►"/>
              <a:tabLst>
                <a:tab pos="368300" algn="l"/>
              </a:tabLst>
            </a:pPr>
            <a:r>
              <a:rPr sz="2000" dirty="0">
                <a:solidFill>
                  <a:srgbClr val="3F4146"/>
                </a:solidFill>
                <a:latin typeface="Arial"/>
                <a:cs typeface="Arial"/>
              </a:rPr>
              <a:t>Assessment is against certain criteria or standards identified in the</a:t>
            </a:r>
            <a:r>
              <a:rPr lang="en-GB" sz="2000" dirty="0">
                <a:solidFill>
                  <a:srgbClr val="3F4146"/>
                </a:solidFill>
                <a:latin typeface="Arial"/>
                <a:cs typeface="Arial"/>
              </a:rPr>
              <a:t> student assessment document (PAD/online assessment tool/ongoing record of achievement)</a:t>
            </a:r>
            <a:endParaRPr sz="2000" dirty="0">
              <a:solidFill>
                <a:srgbClr val="3F4146"/>
              </a:solidFill>
              <a:latin typeface="Arial"/>
              <a:cs typeface="Arial"/>
            </a:endParaRPr>
          </a:p>
        </p:txBody>
      </p:sp>
    </p:spTree>
    <p:extLst>
      <p:ext uri="{BB962C8B-B14F-4D97-AF65-F5344CB8AC3E}">
        <p14:creationId xmlns:p14="http://schemas.microsoft.com/office/powerpoint/2010/main" val="38620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839-E58B-30C1-AD9B-E8572BFE50A2}"/>
              </a:ext>
            </a:extLst>
          </p:cNvPr>
          <p:cNvSpPr>
            <a:spLocks noGrp="1"/>
          </p:cNvSpPr>
          <p:nvPr>
            <p:ph type="title"/>
          </p:nvPr>
        </p:nvSpPr>
        <p:spPr/>
        <p:txBody>
          <a:bodyPr/>
          <a:lstStyle/>
          <a:p>
            <a:r>
              <a:rPr lang="en-US" sz="3200" b="1" dirty="0">
                <a:solidFill>
                  <a:schemeClr val="tx2"/>
                </a:solidFill>
                <a:latin typeface="Arial" panose="020B0604020202020204" pitchFamily="34" charset="0"/>
                <a:cs typeface="Arial" panose="020B0604020202020204" pitchFamily="34" charset="0"/>
              </a:rPr>
              <a:t>Types of Assessment</a:t>
            </a:r>
            <a:endParaRPr lang="en-GB" dirty="0"/>
          </a:p>
        </p:txBody>
      </p:sp>
      <p:pic>
        <p:nvPicPr>
          <p:cNvPr id="5" name="Picture 4">
            <a:extLst>
              <a:ext uri="{FF2B5EF4-FFF2-40B4-BE49-F238E27FC236}">
                <a16:creationId xmlns:a16="http://schemas.microsoft.com/office/drawing/2014/main" id="{9049C6DE-459D-580C-9F25-20C310DC6C2F}"/>
              </a:ext>
            </a:extLst>
          </p:cNvPr>
          <p:cNvPicPr>
            <a:picLocks noChangeAspect="1"/>
          </p:cNvPicPr>
          <p:nvPr/>
        </p:nvPicPr>
        <p:blipFill>
          <a:blip r:embed="rId3"/>
          <a:stretch>
            <a:fillRect/>
          </a:stretch>
        </p:blipFill>
        <p:spPr>
          <a:xfrm>
            <a:off x="266700" y="1600200"/>
            <a:ext cx="11658600" cy="4183062"/>
          </a:xfrm>
          <a:prstGeom prst="rect">
            <a:avLst/>
          </a:prstGeom>
        </p:spPr>
      </p:pic>
    </p:spTree>
    <p:extLst>
      <p:ext uri="{BB962C8B-B14F-4D97-AF65-F5344CB8AC3E}">
        <p14:creationId xmlns:p14="http://schemas.microsoft.com/office/powerpoint/2010/main" val="29381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DB7-5AED-827A-3445-11FB9990C92E}"/>
              </a:ext>
            </a:extLst>
          </p:cNvPr>
          <p:cNvSpPr>
            <a:spLocks noGrp="1"/>
          </p:cNvSpPr>
          <p:nvPr>
            <p:ph type="title"/>
          </p:nvPr>
        </p:nvSpPr>
        <p:spPr/>
        <p:txBody>
          <a:bodyPr lIns="0" tIns="0" rIns="0" bIns="0" anchor="t"/>
          <a:lstStyle/>
          <a:p>
            <a:r>
              <a:rPr lang="en-US" sz="3000" b="1" dirty="0">
                <a:solidFill>
                  <a:schemeClr val="tx2"/>
                </a:solidFill>
              </a:rPr>
              <a:t>Activity 5: Areas and Methods of Assessment</a:t>
            </a:r>
            <a:endParaRPr lang="en-GB" sz="3000" dirty="0">
              <a:solidFill>
                <a:schemeClr val="tx2"/>
              </a:solidFill>
            </a:endParaRPr>
          </a:p>
        </p:txBody>
      </p:sp>
      <p:sp>
        <p:nvSpPr>
          <p:cNvPr id="4" name="Rectangle 3">
            <a:extLst>
              <a:ext uri="{FF2B5EF4-FFF2-40B4-BE49-F238E27FC236}">
                <a16:creationId xmlns:a16="http://schemas.microsoft.com/office/drawing/2014/main" id="{464CBFE6-E0A3-BFB1-595D-A5B888E44DC4}"/>
              </a:ext>
            </a:extLst>
          </p:cNvPr>
          <p:cNvSpPr/>
          <p:nvPr/>
        </p:nvSpPr>
        <p:spPr>
          <a:xfrm>
            <a:off x="1143000" y="1752600"/>
            <a:ext cx="9687634" cy="36576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2700">
              <a:spcBef>
                <a:spcPts val="1150"/>
              </a:spcBef>
              <a:buClr>
                <a:srgbClr val="084B9C"/>
              </a:buClr>
              <a:buSzPct val="90196"/>
              <a:tabLst>
                <a:tab pos="371475" algn="l"/>
              </a:tabLst>
            </a:pPr>
            <a:r>
              <a:rPr lang="en-US" sz="2400" dirty="0">
                <a:solidFill>
                  <a:srgbClr val="3D3D41"/>
                </a:solidFill>
                <a:latin typeface="Arial"/>
                <a:cs typeface="Arial"/>
              </a:rPr>
              <a:t>From your experience of working with students on placement and completing the e-learning modules:</a:t>
            </a:r>
          </a:p>
          <a:p>
            <a:pPr marL="813435" lvl="1" indent="-342900">
              <a:spcBef>
                <a:spcPts val="700"/>
              </a:spcBef>
              <a:buClr>
                <a:schemeClr val="accent1">
                  <a:lumMod val="75000"/>
                </a:schemeClr>
              </a:buClr>
              <a:buFont typeface="Arial" panose="020B0604020202020204" pitchFamily="34" charset="0"/>
              <a:buChar char="►"/>
              <a:tabLst>
                <a:tab pos="371475" algn="l"/>
              </a:tabLst>
            </a:pPr>
            <a:r>
              <a:rPr lang="en-US" sz="2400" dirty="0">
                <a:solidFill>
                  <a:srgbClr val="3D3D41"/>
                </a:solidFill>
                <a:latin typeface="Arial"/>
                <a:cs typeface="Arial"/>
              </a:rPr>
              <a:t>identify the key assessment components in the student assessment document</a:t>
            </a:r>
          </a:p>
          <a:p>
            <a:pPr marL="812800" lvl="1" indent="-342900">
              <a:lnSpc>
                <a:spcPct val="100000"/>
              </a:lnSpc>
              <a:spcBef>
                <a:spcPts val="1150"/>
              </a:spcBef>
              <a:buClr>
                <a:schemeClr val="accent1">
                  <a:lumMod val="75000"/>
                </a:schemeClr>
              </a:buClr>
              <a:buSzPct val="90196"/>
              <a:buFont typeface="Arial" panose="020B0604020202020204" pitchFamily="34" charset="0"/>
              <a:buChar char="►"/>
              <a:tabLst>
                <a:tab pos="371475" algn="l"/>
              </a:tabLst>
            </a:pPr>
            <a:r>
              <a:rPr lang="en-US" sz="2400" dirty="0">
                <a:solidFill>
                  <a:srgbClr val="3D3D41"/>
                </a:solidFill>
                <a:latin typeface="Arial"/>
                <a:cs typeface="Arial"/>
              </a:rPr>
              <a:t>list the different methods used to support assessment</a:t>
            </a:r>
          </a:p>
          <a:p>
            <a:pPr marL="812800" lvl="1" indent="-342900">
              <a:spcBef>
                <a:spcPts val="1150"/>
              </a:spcBef>
              <a:buClr>
                <a:schemeClr val="accent1">
                  <a:lumMod val="75000"/>
                </a:schemeClr>
              </a:buClr>
              <a:buSzPct val="90196"/>
              <a:buFont typeface="Arial" panose="020B0604020202020204" pitchFamily="34" charset="0"/>
              <a:buChar char="►"/>
              <a:tabLst>
                <a:tab pos="371475" algn="l"/>
              </a:tabLst>
            </a:pPr>
            <a:r>
              <a:rPr lang="en-US" sz="2400" dirty="0">
                <a:solidFill>
                  <a:srgbClr val="3D3D41"/>
                </a:solidFill>
                <a:latin typeface="Arial"/>
                <a:cs typeface="Arial"/>
              </a:rPr>
              <a:t>outline examples of supporting evidence that may be required to ensure all areas are effectively assessed</a:t>
            </a:r>
          </a:p>
        </p:txBody>
      </p:sp>
    </p:spTree>
    <p:extLst>
      <p:ext uri="{BB962C8B-B14F-4D97-AF65-F5344CB8AC3E}">
        <p14:creationId xmlns:p14="http://schemas.microsoft.com/office/powerpoint/2010/main" val="195142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9BBA-94AE-6729-F384-BE4E4E57DDE8}"/>
              </a:ext>
            </a:extLst>
          </p:cNvPr>
          <p:cNvSpPr>
            <a:spLocks noGrp="1"/>
          </p:cNvSpPr>
          <p:nvPr>
            <p:ph type="title"/>
          </p:nvPr>
        </p:nvSpPr>
        <p:spPr>
          <a:xfrm>
            <a:off x="1351128" y="887104"/>
            <a:ext cx="10442205" cy="492443"/>
          </a:xfrm>
        </p:spPr>
        <p:txBody>
          <a:bodyPr/>
          <a:lstStyle/>
          <a:p>
            <a:r>
              <a:rPr lang="en-US" sz="3200">
                <a:solidFill>
                  <a:schemeClr val="accent1">
                    <a:lumMod val="75000"/>
                  </a:schemeClr>
                </a:solidFill>
                <a:latin typeface="Arial" panose="020B0604020202020204" pitchFamily="34" charset="0"/>
                <a:cs typeface="Arial" panose="020B0604020202020204" pitchFamily="34" charset="0"/>
              </a:rPr>
              <a:t>Components </a:t>
            </a:r>
            <a:r>
              <a:rPr lang="en-US" sz="3200" dirty="0">
                <a:solidFill>
                  <a:schemeClr val="accent1">
                    <a:lumMod val="75000"/>
                  </a:schemeClr>
                </a:solidFill>
                <a:latin typeface="Arial" panose="020B0604020202020204" pitchFamily="34" charset="0"/>
                <a:cs typeface="Arial" panose="020B0604020202020204" pitchFamily="34" charset="0"/>
              </a:rPr>
              <a:t>of Assessment </a:t>
            </a:r>
            <a:endParaRPr lang="en-GB"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2CF50E6-EFE9-986D-9D0D-F25DF82ACB84}"/>
              </a:ext>
            </a:extLst>
          </p:cNvPr>
          <p:cNvSpPr/>
          <p:nvPr/>
        </p:nvSpPr>
        <p:spPr>
          <a:xfrm>
            <a:off x="1352550" y="1712383"/>
            <a:ext cx="9829800" cy="37338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lang="en-US" sz="2200" b="1" dirty="0">
              <a:solidFill>
                <a:schemeClr val="tx1"/>
              </a:solidFill>
              <a:latin typeface="Arial" panose="020B0604020202020204" pitchFamily="34" charset="0"/>
              <a:cs typeface="Arial" panose="020B0604020202020204" pitchFamily="34" charset="0"/>
            </a:endParaRPr>
          </a:p>
          <a:p>
            <a:pPr algn="l"/>
            <a:r>
              <a:rPr lang="en-US" sz="2200" b="1" dirty="0">
                <a:solidFill>
                  <a:schemeClr val="tx1"/>
                </a:solidFill>
                <a:latin typeface="Arial" panose="020B0604020202020204" pitchFamily="34" charset="0"/>
                <a:cs typeface="Arial" panose="020B0604020202020204" pitchFamily="34" charset="0"/>
              </a:rPr>
              <a:t>Initial, Mid-Point and Final interview </a:t>
            </a:r>
            <a:r>
              <a:rPr lang="en-US" sz="2200" dirty="0">
                <a:solidFill>
                  <a:schemeClr val="tx1"/>
                </a:solidFill>
                <a:latin typeface="Arial" panose="020B0604020202020204" pitchFamily="34" charset="0"/>
                <a:cs typeface="Arial" panose="020B0604020202020204" pitchFamily="34" charset="0"/>
              </a:rPr>
              <a:t>processes are core to the learning and assessment of students.</a:t>
            </a:r>
          </a:p>
          <a:p>
            <a:pPr algn="l"/>
            <a:endParaRPr lang="en-US" sz="2200" dirty="0">
              <a:solidFill>
                <a:schemeClr val="tx1"/>
              </a:solidFill>
              <a:latin typeface="Arial" panose="020B0604020202020204" pitchFamily="34" charset="0"/>
              <a:cs typeface="Arial" panose="020B0604020202020204" pitchFamily="34" charset="0"/>
            </a:endParaRPr>
          </a:p>
          <a:p>
            <a:pPr algn="l"/>
            <a:r>
              <a:rPr lang="en-US" sz="2200" dirty="0">
                <a:solidFill>
                  <a:schemeClr val="tx1"/>
                </a:solidFill>
                <a:latin typeface="Arial" panose="020B0604020202020204" pitchFamily="34" charset="0"/>
                <a:cs typeface="Arial" panose="020B0604020202020204" pitchFamily="34" charset="0"/>
              </a:rPr>
              <a:t>Components in the nursing and nursing associate PADS include:</a:t>
            </a:r>
          </a:p>
          <a:p>
            <a:pPr marL="342900" indent="-342900" algn="l">
              <a:buClr>
                <a:schemeClr val="accent1">
                  <a:lumMod val="75000"/>
                </a:schemeClr>
              </a:buClr>
              <a:buFont typeface="Wingdings" panose="05000000000000000000" pitchFamily="2" charset="2"/>
              <a:buChar char="§"/>
            </a:pPr>
            <a:r>
              <a:rPr lang="en-US" sz="2200" dirty="0">
                <a:solidFill>
                  <a:schemeClr val="tx1"/>
                </a:solidFill>
                <a:latin typeface="Arial"/>
                <a:cs typeface="Arial"/>
              </a:rPr>
              <a:t>Professional Values</a:t>
            </a:r>
            <a:endParaRPr lang="en-US" sz="2200" spc="-10" dirty="0">
              <a:solidFill>
                <a:schemeClr val="tx1"/>
              </a:solidFill>
              <a:latin typeface="Arial"/>
              <a:cs typeface="Arial"/>
            </a:endParaRPr>
          </a:p>
          <a:p>
            <a:pPr marL="342900" indent="-342900" algn="l">
              <a:buClr>
                <a:schemeClr val="accent1">
                  <a:lumMod val="75000"/>
                </a:schemeClr>
              </a:buClr>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Proficiencies (including cross over proficiencies)</a:t>
            </a:r>
          </a:p>
          <a:p>
            <a:pPr marL="342900" indent="-342900" algn="l">
              <a:buClr>
                <a:schemeClr val="accent1">
                  <a:lumMod val="75000"/>
                </a:schemeClr>
              </a:buClr>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Episodes of Care </a:t>
            </a:r>
          </a:p>
          <a:p>
            <a:pPr marL="342900" indent="-342900" algn="l">
              <a:buClr>
                <a:schemeClr val="accent1">
                  <a:lumMod val="75000"/>
                </a:schemeClr>
              </a:buClr>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Medicines Management </a:t>
            </a:r>
          </a:p>
          <a:p>
            <a:pPr marL="342900" indent="-342900" algn="l">
              <a:buClr>
                <a:schemeClr val="accent1">
                  <a:lumMod val="75000"/>
                </a:schemeClr>
              </a:buClr>
              <a:buFont typeface="Wingdings" panose="05000000000000000000" pitchFamily="2" charset="2"/>
              <a:buChar char="Ø"/>
            </a:pPr>
            <a:endParaRPr lang="en-US" sz="2200" dirty="0">
              <a:solidFill>
                <a:schemeClr val="tx1"/>
              </a:solidFill>
              <a:latin typeface="Arial" panose="020B0604020202020204" pitchFamily="34" charset="0"/>
              <a:cs typeface="Arial" panose="020B0604020202020204" pitchFamily="34" charset="0"/>
            </a:endParaRPr>
          </a:p>
          <a:p>
            <a:pPr algn="l"/>
            <a:r>
              <a:rPr lang="en-US" sz="2200" b="1" dirty="0">
                <a:solidFill>
                  <a:schemeClr val="tx1"/>
                </a:solidFill>
                <a:latin typeface="Arial" panose="020B0604020202020204" pitchFamily="34" charset="0"/>
                <a:cs typeface="Arial" panose="020B0604020202020204" pitchFamily="34" charset="0"/>
              </a:rPr>
              <a:t>Feedback</a:t>
            </a:r>
            <a:r>
              <a:rPr lang="en-US" sz="2200" dirty="0">
                <a:solidFill>
                  <a:schemeClr val="tx1"/>
                </a:solidFill>
                <a:latin typeface="Arial" panose="020B0604020202020204" pitchFamily="34" charset="0"/>
                <a:cs typeface="Arial" panose="020B0604020202020204" pitchFamily="34" charset="0"/>
              </a:rPr>
              <a:t> from a range of people also contributes positively to the overall learning and assessment process including: </a:t>
            </a:r>
          </a:p>
          <a:p>
            <a:pPr algn="l"/>
            <a:r>
              <a:rPr lang="en-US" sz="2200" dirty="0">
                <a:solidFill>
                  <a:schemeClr val="tx1"/>
                </a:solidFill>
                <a:latin typeface="Arial"/>
                <a:cs typeface="Arial"/>
              </a:rPr>
              <a:t>Practice supervisors; service users/carers; peers; other staff members</a:t>
            </a:r>
            <a:endParaRPr lang="en-GB" sz="2200" dirty="0">
              <a:solidFill>
                <a:schemeClr val="tx1"/>
              </a:solidFill>
              <a:latin typeface="Arial"/>
              <a:cs typeface="Arial"/>
            </a:endParaRPr>
          </a:p>
        </p:txBody>
      </p:sp>
    </p:spTree>
    <p:extLst>
      <p:ext uri="{BB962C8B-B14F-4D97-AF65-F5344CB8AC3E}">
        <p14:creationId xmlns:p14="http://schemas.microsoft.com/office/powerpoint/2010/main" val="3143112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E00E-E474-467E-EF40-009C0F7B5F27}"/>
              </a:ext>
            </a:extLst>
          </p:cNvPr>
          <p:cNvSpPr>
            <a:spLocks noGrp="1"/>
          </p:cNvSpPr>
          <p:nvPr>
            <p:ph type="title"/>
          </p:nvPr>
        </p:nvSpPr>
        <p:spPr/>
        <p:txBody>
          <a:bodyPr lIns="0" tIns="0" rIns="0" bIns="0" anchor="t"/>
          <a:lstStyle/>
          <a:p>
            <a:r>
              <a:rPr lang="en-US" sz="2800" b="1" dirty="0">
                <a:solidFill>
                  <a:schemeClr val="tx2"/>
                </a:solidFill>
              </a:rPr>
              <a:t>Methods of Assessment</a:t>
            </a:r>
            <a:endParaRPr lang="en-GB" sz="2800" dirty="0">
              <a:solidFill>
                <a:schemeClr val="tx2"/>
              </a:solidFill>
            </a:endParaRPr>
          </a:p>
        </p:txBody>
      </p:sp>
      <p:sp>
        <p:nvSpPr>
          <p:cNvPr id="3" name="object 6">
            <a:extLst>
              <a:ext uri="{FF2B5EF4-FFF2-40B4-BE49-F238E27FC236}">
                <a16:creationId xmlns:a16="http://schemas.microsoft.com/office/drawing/2014/main" id="{561A6BF6-6294-81B7-0BB6-0E9382E9738E}"/>
              </a:ext>
            </a:extLst>
          </p:cNvPr>
          <p:cNvSpPr txBox="1"/>
          <p:nvPr/>
        </p:nvSpPr>
        <p:spPr>
          <a:xfrm>
            <a:off x="1371600" y="1828800"/>
            <a:ext cx="7090409" cy="3422650"/>
          </a:xfrm>
          <a:prstGeom prst="rect">
            <a:avLst/>
          </a:prstGeom>
        </p:spPr>
        <p:txBody>
          <a:bodyPr vert="horz" wrap="square" lIns="0" tIns="115570" rIns="0" bIns="0" rtlCol="0">
            <a:spAutoFit/>
          </a:bodyPr>
          <a:lstStyle/>
          <a:p>
            <a:pPr marL="375285" indent="-362585">
              <a:lnSpc>
                <a:spcPct val="100000"/>
              </a:lnSpc>
              <a:spcBef>
                <a:spcPts val="910"/>
              </a:spcBef>
              <a:buClr>
                <a:srgbClr val="084B9C"/>
              </a:buClr>
              <a:buSzPct val="92000"/>
              <a:buChar char="►"/>
              <a:tabLst>
                <a:tab pos="375285" algn="l"/>
              </a:tabLst>
            </a:pPr>
            <a:r>
              <a:rPr sz="2500" spc="-10" dirty="0">
                <a:solidFill>
                  <a:srgbClr val="3D3D41"/>
                </a:solidFill>
                <a:latin typeface="Arial"/>
                <a:cs typeface="Arial"/>
              </a:rPr>
              <a:t>Observation</a:t>
            </a:r>
            <a:endParaRPr sz="2500" dirty="0">
              <a:latin typeface="Arial"/>
              <a:cs typeface="Arial"/>
            </a:endParaRPr>
          </a:p>
          <a:p>
            <a:pPr marL="376555" indent="-363855">
              <a:lnSpc>
                <a:spcPct val="100000"/>
              </a:lnSpc>
              <a:spcBef>
                <a:spcPts val="815"/>
              </a:spcBef>
              <a:buClr>
                <a:srgbClr val="084B9C"/>
              </a:buClr>
              <a:buSzPct val="92000"/>
              <a:buChar char="►"/>
              <a:tabLst>
                <a:tab pos="376555" algn="l"/>
              </a:tabLst>
            </a:pPr>
            <a:r>
              <a:rPr sz="2500" dirty="0">
                <a:solidFill>
                  <a:srgbClr val="3D3D41"/>
                </a:solidFill>
                <a:latin typeface="Arial"/>
                <a:cs typeface="Arial"/>
              </a:rPr>
              <a:t>Question</a:t>
            </a:r>
            <a:r>
              <a:rPr sz="2500" spc="260" dirty="0">
                <a:solidFill>
                  <a:srgbClr val="3D3D41"/>
                </a:solidFill>
                <a:latin typeface="Arial"/>
                <a:cs typeface="Arial"/>
              </a:rPr>
              <a:t> </a:t>
            </a:r>
            <a:r>
              <a:rPr sz="2500" spc="50" dirty="0">
                <a:solidFill>
                  <a:srgbClr val="3D3D41"/>
                </a:solidFill>
                <a:latin typeface="Arial"/>
                <a:cs typeface="Arial"/>
              </a:rPr>
              <a:t>and</a:t>
            </a:r>
            <a:r>
              <a:rPr sz="2500" spc="195" dirty="0">
                <a:solidFill>
                  <a:srgbClr val="3D3D41"/>
                </a:solidFill>
                <a:latin typeface="Arial"/>
                <a:cs typeface="Arial"/>
              </a:rPr>
              <a:t> </a:t>
            </a:r>
            <a:r>
              <a:rPr sz="2500" spc="-10" dirty="0">
                <a:solidFill>
                  <a:srgbClr val="3D3D41"/>
                </a:solidFill>
                <a:latin typeface="Arial"/>
                <a:cs typeface="Arial"/>
              </a:rPr>
              <a:t>answer</a:t>
            </a:r>
            <a:endParaRPr sz="2500" dirty="0">
              <a:latin typeface="Arial"/>
              <a:cs typeface="Arial"/>
            </a:endParaRPr>
          </a:p>
          <a:p>
            <a:pPr marL="374015" indent="-361315">
              <a:lnSpc>
                <a:spcPct val="100000"/>
              </a:lnSpc>
              <a:spcBef>
                <a:spcPts val="815"/>
              </a:spcBef>
              <a:buClr>
                <a:srgbClr val="084B9C"/>
              </a:buClr>
              <a:buSzPct val="92000"/>
              <a:buChar char="►"/>
              <a:tabLst>
                <a:tab pos="374015" algn="l"/>
              </a:tabLst>
            </a:pPr>
            <a:r>
              <a:rPr sz="2500" dirty="0">
                <a:solidFill>
                  <a:srgbClr val="3D3D41"/>
                </a:solidFill>
                <a:latin typeface="Arial"/>
                <a:cs typeface="Arial"/>
              </a:rPr>
              <a:t>Working</a:t>
            </a:r>
            <a:r>
              <a:rPr sz="2500" spc="350" dirty="0">
                <a:solidFill>
                  <a:srgbClr val="3D3D41"/>
                </a:solidFill>
                <a:latin typeface="Arial"/>
                <a:cs typeface="Arial"/>
              </a:rPr>
              <a:t> </a:t>
            </a:r>
            <a:r>
              <a:rPr sz="2500" dirty="0">
                <a:solidFill>
                  <a:srgbClr val="3D3D41"/>
                </a:solidFill>
                <a:latin typeface="Arial"/>
                <a:cs typeface="Arial"/>
              </a:rPr>
              <a:t>alongside</a:t>
            </a:r>
            <a:r>
              <a:rPr sz="2500" spc="285" dirty="0">
                <a:solidFill>
                  <a:srgbClr val="3D3D41"/>
                </a:solidFill>
                <a:latin typeface="Arial"/>
                <a:cs typeface="Arial"/>
              </a:rPr>
              <a:t> </a:t>
            </a:r>
            <a:r>
              <a:rPr sz="2500" spc="95" dirty="0">
                <a:solidFill>
                  <a:srgbClr val="3D3D41"/>
                </a:solidFill>
                <a:latin typeface="Arial"/>
                <a:cs typeface="Arial"/>
              </a:rPr>
              <a:t>a</a:t>
            </a:r>
            <a:r>
              <a:rPr sz="2500" spc="160" dirty="0">
                <a:solidFill>
                  <a:srgbClr val="3D3D41"/>
                </a:solidFill>
                <a:latin typeface="Arial"/>
                <a:cs typeface="Arial"/>
              </a:rPr>
              <a:t> </a:t>
            </a:r>
            <a:r>
              <a:rPr sz="2500" spc="-10" dirty="0">
                <a:solidFill>
                  <a:srgbClr val="3D3D41"/>
                </a:solidFill>
                <a:latin typeface="Arial"/>
                <a:cs typeface="Arial"/>
              </a:rPr>
              <a:t>student</a:t>
            </a:r>
            <a:endParaRPr sz="2500" dirty="0">
              <a:latin typeface="Arial"/>
              <a:cs typeface="Arial"/>
            </a:endParaRPr>
          </a:p>
          <a:p>
            <a:pPr marL="377190" indent="-364490">
              <a:lnSpc>
                <a:spcPct val="100000"/>
              </a:lnSpc>
              <a:spcBef>
                <a:spcPts val="815"/>
              </a:spcBef>
              <a:buClr>
                <a:srgbClr val="084B9C"/>
              </a:buClr>
              <a:buSzPct val="92000"/>
              <a:buChar char="►"/>
              <a:tabLst>
                <a:tab pos="377190" algn="l"/>
              </a:tabLst>
            </a:pPr>
            <a:r>
              <a:rPr sz="2500" dirty="0">
                <a:solidFill>
                  <a:srgbClr val="3D3D41"/>
                </a:solidFill>
                <a:latin typeface="Arial"/>
                <a:cs typeface="Arial"/>
              </a:rPr>
              <a:t>Feedback</a:t>
            </a:r>
            <a:r>
              <a:rPr sz="2500" spc="380" dirty="0">
                <a:solidFill>
                  <a:srgbClr val="3D3D41"/>
                </a:solidFill>
                <a:latin typeface="Arial"/>
                <a:cs typeface="Arial"/>
              </a:rPr>
              <a:t> </a:t>
            </a:r>
            <a:r>
              <a:rPr sz="2500" dirty="0">
                <a:solidFill>
                  <a:srgbClr val="3D3D41"/>
                </a:solidFill>
                <a:latin typeface="Arial"/>
                <a:cs typeface="Arial"/>
              </a:rPr>
              <a:t>from</a:t>
            </a:r>
            <a:r>
              <a:rPr sz="2500" spc="270" dirty="0">
                <a:solidFill>
                  <a:srgbClr val="3D3D41"/>
                </a:solidFill>
                <a:latin typeface="Arial"/>
                <a:cs typeface="Arial"/>
              </a:rPr>
              <a:t> </a:t>
            </a:r>
            <a:r>
              <a:rPr sz="2500" spc="-10" dirty="0">
                <a:solidFill>
                  <a:srgbClr val="3D3D41"/>
                </a:solidFill>
                <a:latin typeface="Arial"/>
                <a:cs typeface="Arial"/>
              </a:rPr>
              <a:t>others</a:t>
            </a:r>
            <a:endParaRPr sz="2500" dirty="0">
              <a:latin typeface="Arial"/>
              <a:cs typeface="Arial"/>
            </a:endParaRPr>
          </a:p>
          <a:p>
            <a:pPr marL="372110" indent="-359410">
              <a:lnSpc>
                <a:spcPct val="100000"/>
              </a:lnSpc>
              <a:spcBef>
                <a:spcPts val="810"/>
              </a:spcBef>
              <a:buClr>
                <a:srgbClr val="084B9C"/>
              </a:buClr>
              <a:buSzPct val="92000"/>
              <a:buChar char="►"/>
              <a:tabLst>
                <a:tab pos="372110" algn="l"/>
                <a:tab pos="2348865" algn="l"/>
              </a:tabLst>
            </a:pPr>
            <a:r>
              <a:rPr sz="2500" dirty="0">
                <a:solidFill>
                  <a:srgbClr val="3D3D41"/>
                </a:solidFill>
                <a:latin typeface="Arial"/>
                <a:cs typeface="Arial"/>
              </a:rPr>
              <a:t>Discussion</a:t>
            </a:r>
            <a:r>
              <a:rPr sz="2500" spc="390" dirty="0">
                <a:solidFill>
                  <a:srgbClr val="3D3D41"/>
                </a:solidFill>
                <a:latin typeface="Arial"/>
                <a:cs typeface="Arial"/>
              </a:rPr>
              <a:t> </a:t>
            </a:r>
            <a:r>
              <a:rPr sz="2500" spc="-50" dirty="0">
                <a:solidFill>
                  <a:srgbClr val="3D3D41"/>
                </a:solidFill>
                <a:latin typeface="Arial"/>
                <a:cs typeface="Arial"/>
              </a:rPr>
              <a:t>-</a:t>
            </a:r>
            <a:r>
              <a:rPr sz="2500" dirty="0">
                <a:solidFill>
                  <a:srgbClr val="3D3D41"/>
                </a:solidFill>
                <a:latin typeface="Arial"/>
                <a:cs typeface="Arial"/>
              </a:rPr>
              <a:t>	particularly</a:t>
            </a:r>
            <a:r>
              <a:rPr sz="2500" spc="360" dirty="0">
                <a:solidFill>
                  <a:srgbClr val="3D3D41"/>
                </a:solidFill>
                <a:latin typeface="Arial"/>
                <a:cs typeface="Arial"/>
              </a:rPr>
              <a:t> </a:t>
            </a:r>
            <a:r>
              <a:rPr sz="2500" dirty="0">
                <a:solidFill>
                  <a:srgbClr val="3D3D41"/>
                </a:solidFill>
                <a:latin typeface="Arial"/>
                <a:cs typeface="Arial"/>
              </a:rPr>
              <a:t>based</a:t>
            </a:r>
            <a:r>
              <a:rPr sz="2500" spc="254" dirty="0">
                <a:solidFill>
                  <a:srgbClr val="3D3D41"/>
                </a:solidFill>
                <a:latin typeface="Arial"/>
                <a:cs typeface="Arial"/>
              </a:rPr>
              <a:t> </a:t>
            </a:r>
            <a:r>
              <a:rPr sz="2500" spc="65" dirty="0">
                <a:solidFill>
                  <a:srgbClr val="3D3D41"/>
                </a:solidFill>
                <a:latin typeface="Arial"/>
                <a:cs typeface="Arial"/>
              </a:rPr>
              <a:t>on</a:t>
            </a:r>
            <a:r>
              <a:rPr sz="2500" spc="195" dirty="0">
                <a:solidFill>
                  <a:srgbClr val="3D3D41"/>
                </a:solidFill>
                <a:latin typeface="Arial"/>
                <a:cs typeface="Arial"/>
              </a:rPr>
              <a:t> </a:t>
            </a:r>
            <a:r>
              <a:rPr sz="2500" dirty="0">
                <a:solidFill>
                  <a:srgbClr val="3D3D41"/>
                </a:solidFill>
                <a:latin typeface="Arial"/>
                <a:cs typeface="Arial"/>
              </a:rPr>
              <a:t>case</a:t>
            </a:r>
            <a:r>
              <a:rPr sz="2500" spc="215" dirty="0">
                <a:solidFill>
                  <a:srgbClr val="3D3D41"/>
                </a:solidFill>
                <a:latin typeface="Arial"/>
                <a:cs typeface="Arial"/>
              </a:rPr>
              <a:t> </a:t>
            </a:r>
            <a:r>
              <a:rPr sz="2500" spc="-20" dirty="0">
                <a:solidFill>
                  <a:srgbClr val="3D3D41"/>
                </a:solidFill>
                <a:latin typeface="Arial"/>
                <a:cs typeface="Arial"/>
              </a:rPr>
              <a:t>study</a:t>
            </a:r>
            <a:endParaRPr sz="2500" dirty="0">
              <a:latin typeface="Arial"/>
              <a:cs typeface="Arial"/>
            </a:endParaRPr>
          </a:p>
          <a:p>
            <a:pPr marL="378460" indent="-365760">
              <a:lnSpc>
                <a:spcPct val="100000"/>
              </a:lnSpc>
              <a:spcBef>
                <a:spcPts val="815"/>
              </a:spcBef>
              <a:buClr>
                <a:srgbClr val="084B9C"/>
              </a:buClr>
              <a:buSzPct val="92000"/>
              <a:buChar char="►"/>
              <a:tabLst>
                <a:tab pos="378460" algn="l"/>
              </a:tabLst>
            </a:pPr>
            <a:r>
              <a:rPr sz="2500" spc="-10" dirty="0">
                <a:solidFill>
                  <a:srgbClr val="3D3D41"/>
                </a:solidFill>
                <a:latin typeface="Arial"/>
                <a:cs typeface="Arial"/>
              </a:rPr>
              <a:t>Presentation</a:t>
            </a:r>
            <a:endParaRPr sz="2500" dirty="0">
              <a:latin typeface="Arial"/>
              <a:cs typeface="Arial"/>
            </a:endParaRPr>
          </a:p>
          <a:p>
            <a:pPr marL="371475" indent="-358775">
              <a:lnSpc>
                <a:spcPct val="100000"/>
              </a:lnSpc>
              <a:spcBef>
                <a:spcPts val="865"/>
              </a:spcBef>
              <a:buClr>
                <a:srgbClr val="084B9C"/>
              </a:buClr>
              <a:buSzPct val="92000"/>
              <a:buChar char="►"/>
              <a:tabLst>
                <a:tab pos="371475" algn="l"/>
              </a:tabLst>
            </a:pPr>
            <a:r>
              <a:rPr sz="2500" dirty="0">
                <a:solidFill>
                  <a:srgbClr val="3D3D41"/>
                </a:solidFill>
                <a:latin typeface="Arial"/>
                <a:cs typeface="Arial"/>
              </a:rPr>
              <a:t>Reflective</a:t>
            </a:r>
            <a:r>
              <a:rPr sz="2500" spc="440" dirty="0">
                <a:solidFill>
                  <a:srgbClr val="3D3D41"/>
                </a:solidFill>
                <a:latin typeface="Arial"/>
                <a:cs typeface="Arial"/>
              </a:rPr>
              <a:t> </a:t>
            </a:r>
            <a:r>
              <a:rPr sz="2500" spc="-10" dirty="0">
                <a:solidFill>
                  <a:srgbClr val="3D3D41"/>
                </a:solidFill>
                <a:latin typeface="Arial"/>
                <a:cs typeface="Arial"/>
              </a:rPr>
              <a:t>questioning</a:t>
            </a:r>
            <a:endParaRPr sz="2500" dirty="0">
              <a:latin typeface="Arial"/>
              <a:cs typeface="Arial"/>
            </a:endParaRPr>
          </a:p>
        </p:txBody>
      </p:sp>
    </p:spTree>
    <p:extLst>
      <p:ext uri="{BB962C8B-B14F-4D97-AF65-F5344CB8AC3E}">
        <p14:creationId xmlns:p14="http://schemas.microsoft.com/office/powerpoint/2010/main" val="196484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5F21-A600-F0D5-85B8-10A321966F73}"/>
              </a:ext>
            </a:extLst>
          </p:cNvPr>
          <p:cNvSpPr>
            <a:spLocks noGrp="1"/>
          </p:cNvSpPr>
          <p:nvPr>
            <p:ph type="title"/>
          </p:nvPr>
        </p:nvSpPr>
        <p:spPr/>
        <p:txBody>
          <a:bodyPr/>
          <a:lstStyle/>
          <a:p>
            <a:r>
              <a:rPr lang="en-US" sz="3200" b="1" dirty="0">
                <a:solidFill>
                  <a:schemeClr val="tx2"/>
                </a:solidFill>
                <a:latin typeface="Arial" panose="020B0604020202020204" pitchFamily="34" charset="0"/>
                <a:cs typeface="Arial" panose="020B0604020202020204" pitchFamily="34" charset="0"/>
              </a:rPr>
              <a:t>Supporting Evidence</a:t>
            </a:r>
            <a:endParaRPr lang="en-GB" dirty="0">
              <a:solidFill>
                <a:schemeClr val="tx2"/>
              </a:solidFill>
            </a:endParaRPr>
          </a:p>
        </p:txBody>
      </p:sp>
      <p:sp>
        <p:nvSpPr>
          <p:cNvPr id="4" name="TextBox 3">
            <a:extLst>
              <a:ext uri="{FF2B5EF4-FFF2-40B4-BE49-F238E27FC236}">
                <a16:creationId xmlns:a16="http://schemas.microsoft.com/office/drawing/2014/main" id="{6FDF68ED-5AF1-FE98-3062-EADC4A7F0724}"/>
              </a:ext>
            </a:extLst>
          </p:cNvPr>
          <p:cNvSpPr txBox="1"/>
          <p:nvPr/>
        </p:nvSpPr>
        <p:spPr>
          <a:xfrm>
            <a:off x="1371600" y="1778396"/>
            <a:ext cx="8631766" cy="2778646"/>
          </a:xfrm>
          <a:prstGeom prst="rect">
            <a:avLst/>
          </a:prstGeom>
          <a:noFill/>
        </p:spPr>
        <p:txBody>
          <a:bodyPr wrap="square" lIns="91440" tIns="45720" rIns="91440" bIns="45720" anchor="t">
            <a:spAutoFit/>
          </a:bodyPr>
          <a:lstStyle/>
          <a:p>
            <a:pPr marL="35560" marR="5080" indent="-6985">
              <a:lnSpc>
                <a:spcPts val="3110"/>
              </a:lnSpc>
              <a:spcBef>
                <a:spcPts val="120"/>
              </a:spcBef>
            </a:pPr>
            <a:r>
              <a:rPr lang="en-GB" sz="2400" spc="60" dirty="0">
                <a:solidFill>
                  <a:srgbClr val="3D3D41"/>
                </a:solidFill>
                <a:latin typeface="Arial"/>
                <a:cs typeface="Arial"/>
              </a:rPr>
              <a:t>All</a:t>
            </a:r>
            <a:r>
              <a:rPr lang="en-GB" sz="2400" spc="195" dirty="0">
                <a:solidFill>
                  <a:srgbClr val="3D3D41"/>
                </a:solidFill>
                <a:latin typeface="Arial"/>
                <a:cs typeface="Arial"/>
              </a:rPr>
              <a:t> </a:t>
            </a:r>
            <a:r>
              <a:rPr lang="en-GB" sz="2400" dirty="0">
                <a:solidFill>
                  <a:srgbClr val="3D3D41"/>
                </a:solidFill>
                <a:latin typeface="Arial"/>
                <a:cs typeface="Arial"/>
              </a:rPr>
              <a:t>assessments</a:t>
            </a:r>
            <a:r>
              <a:rPr lang="en-GB" sz="2400" spc="459" dirty="0">
                <a:solidFill>
                  <a:srgbClr val="3D3D41"/>
                </a:solidFill>
                <a:latin typeface="Arial"/>
                <a:cs typeface="Arial"/>
              </a:rPr>
              <a:t> </a:t>
            </a:r>
            <a:r>
              <a:rPr lang="en-GB" sz="2400" dirty="0">
                <a:solidFill>
                  <a:srgbClr val="3D3D41"/>
                </a:solidFill>
                <a:latin typeface="Arial"/>
                <a:cs typeface="Arial"/>
              </a:rPr>
              <a:t>should</a:t>
            </a:r>
            <a:r>
              <a:rPr lang="en-GB" sz="2400" spc="380" dirty="0">
                <a:solidFill>
                  <a:srgbClr val="3D3D41"/>
                </a:solidFill>
                <a:latin typeface="Arial"/>
                <a:cs typeface="Arial"/>
              </a:rPr>
              <a:t> </a:t>
            </a:r>
            <a:r>
              <a:rPr lang="en-GB" sz="2400" dirty="0">
                <a:solidFill>
                  <a:srgbClr val="3D3D41"/>
                </a:solidFill>
                <a:latin typeface="Arial"/>
                <a:cs typeface="Arial"/>
              </a:rPr>
              <a:t>be based on</a:t>
            </a:r>
            <a:r>
              <a:rPr lang="en-GB" sz="2400" spc="340" dirty="0">
                <a:solidFill>
                  <a:srgbClr val="3D3D41"/>
                </a:solidFill>
                <a:latin typeface="Arial"/>
                <a:cs typeface="Arial"/>
              </a:rPr>
              <a:t> </a:t>
            </a:r>
            <a:r>
              <a:rPr lang="en-GB" sz="2400" dirty="0">
                <a:solidFill>
                  <a:srgbClr val="3D3D41"/>
                </a:solidFill>
                <a:latin typeface="Arial"/>
                <a:cs typeface="Arial"/>
              </a:rPr>
              <a:t>supporting</a:t>
            </a:r>
            <a:r>
              <a:rPr lang="en-GB" sz="2400" spc="400" dirty="0">
                <a:solidFill>
                  <a:srgbClr val="3D3D41"/>
                </a:solidFill>
                <a:latin typeface="Arial"/>
                <a:cs typeface="Arial"/>
              </a:rPr>
              <a:t> </a:t>
            </a:r>
            <a:r>
              <a:rPr lang="en-GB" sz="2400" dirty="0">
                <a:solidFill>
                  <a:srgbClr val="3D3D41"/>
                </a:solidFill>
                <a:latin typeface="Arial"/>
                <a:cs typeface="Arial"/>
              </a:rPr>
              <a:t>evidence,</a:t>
            </a:r>
            <a:r>
              <a:rPr lang="en-GB" sz="2400" spc="455" dirty="0">
                <a:solidFill>
                  <a:srgbClr val="3D3D41"/>
                </a:solidFill>
                <a:latin typeface="Arial"/>
                <a:cs typeface="Arial"/>
              </a:rPr>
              <a:t> </a:t>
            </a:r>
            <a:r>
              <a:rPr lang="en-GB" sz="2400" spc="-10" dirty="0">
                <a:solidFill>
                  <a:srgbClr val="3D3D41"/>
                </a:solidFill>
                <a:latin typeface="Arial"/>
                <a:cs typeface="Arial"/>
              </a:rPr>
              <a:t>for example:</a:t>
            </a:r>
            <a:endParaRPr lang="en-GB" sz="2400" dirty="0">
              <a:latin typeface="Arial"/>
              <a:cs typeface="Arial"/>
            </a:endParaRPr>
          </a:p>
          <a:p>
            <a:pPr marL="372745" indent="-360045">
              <a:lnSpc>
                <a:spcPct val="100000"/>
              </a:lnSpc>
              <a:spcBef>
                <a:spcPts val="1045"/>
              </a:spcBef>
              <a:buClr>
                <a:srgbClr val="084B9C"/>
              </a:buClr>
              <a:buSzPct val="92000"/>
              <a:buChar char="►"/>
              <a:tabLst>
                <a:tab pos="372745" algn="l"/>
              </a:tabLst>
            </a:pPr>
            <a:r>
              <a:rPr lang="en-GB" sz="2400" spc="50" dirty="0">
                <a:solidFill>
                  <a:srgbClr val="3D3D41"/>
                </a:solidFill>
                <a:latin typeface="Arial"/>
                <a:cs typeface="Arial"/>
              </a:rPr>
              <a:t>Notes</a:t>
            </a:r>
            <a:r>
              <a:rPr lang="en-GB" sz="2400" spc="265" dirty="0">
                <a:solidFill>
                  <a:srgbClr val="3D3D41"/>
                </a:solidFill>
                <a:latin typeface="Arial"/>
                <a:cs typeface="Arial"/>
              </a:rPr>
              <a:t> </a:t>
            </a:r>
            <a:r>
              <a:rPr lang="en-GB" sz="2400" dirty="0">
                <a:solidFill>
                  <a:srgbClr val="3D3D41"/>
                </a:solidFill>
                <a:latin typeface="Arial"/>
                <a:cs typeface="Arial"/>
              </a:rPr>
              <a:t>taken</a:t>
            </a:r>
            <a:r>
              <a:rPr lang="en-GB" sz="2400" spc="335" dirty="0">
                <a:solidFill>
                  <a:srgbClr val="3D3D41"/>
                </a:solidFill>
                <a:latin typeface="Arial"/>
                <a:cs typeface="Arial"/>
              </a:rPr>
              <a:t> </a:t>
            </a:r>
            <a:r>
              <a:rPr lang="en-GB" sz="2400" dirty="0">
                <a:solidFill>
                  <a:srgbClr val="3D3D41"/>
                </a:solidFill>
                <a:latin typeface="Arial"/>
                <a:cs typeface="Arial"/>
              </a:rPr>
              <a:t>during</a:t>
            </a:r>
            <a:r>
              <a:rPr lang="en-GB" sz="2400" spc="310" dirty="0">
                <a:solidFill>
                  <a:srgbClr val="3D3D41"/>
                </a:solidFill>
                <a:latin typeface="Arial"/>
                <a:cs typeface="Arial"/>
              </a:rPr>
              <a:t> </a:t>
            </a:r>
            <a:r>
              <a:rPr lang="en-GB" sz="2400" dirty="0">
                <a:solidFill>
                  <a:srgbClr val="3D3D41"/>
                </a:solidFill>
                <a:latin typeface="Arial"/>
                <a:cs typeface="Arial"/>
              </a:rPr>
              <a:t>observations</a:t>
            </a:r>
            <a:r>
              <a:rPr lang="en-GB" sz="2400" spc="484" dirty="0">
                <a:solidFill>
                  <a:srgbClr val="3D3D41"/>
                </a:solidFill>
                <a:latin typeface="Arial"/>
                <a:cs typeface="Arial"/>
              </a:rPr>
              <a:t> </a:t>
            </a:r>
            <a:r>
              <a:rPr lang="en-GB" sz="2400" dirty="0">
                <a:solidFill>
                  <a:srgbClr val="3D3D41"/>
                </a:solidFill>
                <a:latin typeface="Arial"/>
                <a:cs typeface="Arial"/>
              </a:rPr>
              <a:t>(or</a:t>
            </a:r>
            <a:r>
              <a:rPr lang="en-GB" sz="2400" spc="204" dirty="0">
                <a:solidFill>
                  <a:srgbClr val="3D3D41"/>
                </a:solidFill>
                <a:latin typeface="Arial"/>
                <a:cs typeface="Arial"/>
              </a:rPr>
              <a:t> </a:t>
            </a:r>
            <a:r>
              <a:rPr lang="en-GB" sz="2400" dirty="0">
                <a:solidFill>
                  <a:srgbClr val="3D3D41"/>
                </a:solidFill>
                <a:latin typeface="Arial"/>
                <a:cs typeface="Arial"/>
              </a:rPr>
              <a:t>immediately</a:t>
            </a:r>
            <a:r>
              <a:rPr lang="en-GB" sz="2400" spc="365" dirty="0">
                <a:solidFill>
                  <a:srgbClr val="3D3D41"/>
                </a:solidFill>
                <a:latin typeface="Arial"/>
                <a:cs typeface="Arial"/>
              </a:rPr>
              <a:t> </a:t>
            </a:r>
            <a:r>
              <a:rPr lang="en-GB" sz="2400" spc="-10" dirty="0">
                <a:solidFill>
                  <a:srgbClr val="3D3D41"/>
                </a:solidFill>
                <a:latin typeface="Arial"/>
                <a:cs typeface="Arial"/>
              </a:rPr>
              <a:t>after)</a:t>
            </a:r>
            <a:endParaRPr lang="en-GB" sz="2400" dirty="0">
              <a:latin typeface="Arial"/>
              <a:cs typeface="Arial"/>
            </a:endParaRPr>
          </a:p>
          <a:p>
            <a:pPr marL="375920" indent="-363220">
              <a:lnSpc>
                <a:spcPct val="100000"/>
              </a:lnSpc>
              <a:spcBef>
                <a:spcPts val="1115"/>
              </a:spcBef>
              <a:buClr>
                <a:srgbClr val="084B9C"/>
              </a:buClr>
              <a:buSzPct val="92000"/>
              <a:buChar char="►"/>
              <a:tabLst>
                <a:tab pos="375920" algn="l"/>
              </a:tabLst>
            </a:pPr>
            <a:r>
              <a:rPr lang="en-GB" sz="2400" dirty="0">
                <a:solidFill>
                  <a:srgbClr val="3D3D41"/>
                </a:solidFill>
                <a:latin typeface="Arial"/>
                <a:cs typeface="Arial"/>
              </a:rPr>
              <a:t>Student</a:t>
            </a:r>
            <a:r>
              <a:rPr lang="en-GB" sz="2400" spc="415" dirty="0">
                <a:solidFill>
                  <a:srgbClr val="3D3D41"/>
                </a:solidFill>
                <a:latin typeface="Arial"/>
                <a:cs typeface="Arial"/>
              </a:rPr>
              <a:t> </a:t>
            </a:r>
            <a:r>
              <a:rPr lang="en-GB" sz="2400" dirty="0">
                <a:solidFill>
                  <a:srgbClr val="3D3D41"/>
                </a:solidFill>
                <a:latin typeface="Arial"/>
                <a:cs typeface="Arial"/>
              </a:rPr>
              <a:t>reflections</a:t>
            </a:r>
            <a:r>
              <a:rPr lang="en-GB" sz="2400" spc="415" dirty="0">
                <a:solidFill>
                  <a:srgbClr val="3D3D41"/>
                </a:solidFill>
                <a:latin typeface="Arial"/>
                <a:cs typeface="Arial"/>
              </a:rPr>
              <a:t> </a:t>
            </a:r>
            <a:r>
              <a:rPr lang="en-GB" sz="2400" dirty="0">
                <a:solidFill>
                  <a:srgbClr val="3D3D41"/>
                </a:solidFill>
                <a:latin typeface="Arial"/>
                <a:cs typeface="Arial"/>
              </a:rPr>
              <a:t>during</a:t>
            </a:r>
            <a:r>
              <a:rPr lang="en-GB" sz="2400" spc="300" dirty="0">
                <a:solidFill>
                  <a:srgbClr val="3D3D41"/>
                </a:solidFill>
                <a:latin typeface="Arial"/>
                <a:cs typeface="Arial"/>
              </a:rPr>
              <a:t> </a:t>
            </a:r>
            <a:r>
              <a:rPr lang="en-GB" sz="2400" spc="-10" dirty="0">
                <a:solidFill>
                  <a:srgbClr val="3D3D41"/>
                </a:solidFill>
                <a:latin typeface="Arial"/>
                <a:cs typeface="Arial"/>
              </a:rPr>
              <a:t>assessment (where applicable)</a:t>
            </a:r>
            <a:endParaRPr lang="en-GB" sz="2400" dirty="0">
              <a:latin typeface="Arial"/>
              <a:cs typeface="Arial"/>
            </a:endParaRPr>
          </a:p>
          <a:p>
            <a:pPr marL="375920" marR="72390" indent="-363855">
              <a:lnSpc>
                <a:spcPct val="103699"/>
              </a:lnSpc>
              <a:spcBef>
                <a:spcPts val="1055"/>
              </a:spcBef>
              <a:buClr>
                <a:srgbClr val="084B9C"/>
              </a:buClr>
              <a:buSzPct val="92000"/>
              <a:buChar char="►"/>
              <a:tabLst>
                <a:tab pos="375920" algn="l"/>
              </a:tabLst>
            </a:pPr>
            <a:r>
              <a:rPr lang="en-GB" sz="2400" dirty="0">
                <a:solidFill>
                  <a:srgbClr val="3D3D41"/>
                </a:solidFill>
                <a:latin typeface="Arial"/>
                <a:cs typeface="Arial"/>
              </a:rPr>
              <a:t>Feedback</a:t>
            </a:r>
            <a:r>
              <a:rPr lang="en-GB" sz="2400" spc="400" dirty="0">
                <a:solidFill>
                  <a:srgbClr val="3D3D41"/>
                </a:solidFill>
                <a:latin typeface="Arial"/>
                <a:cs typeface="Arial"/>
              </a:rPr>
              <a:t> </a:t>
            </a:r>
            <a:r>
              <a:rPr lang="en-GB" sz="2400" dirty="0">
                <a:solidFill>
                  <a:srgbClr val="3D3D41"/>
                </a:solidFill>
                <a:latin typeface="Arial"/>
                <a:cs typeface="Arial"/>
              </a:rPr>
              <a:t>from</a:t>
            </a:r>
            <a:r>
              <a:rPr lang="en-GB" sz="2400" spc="290" dirty="0">
                <a:solidFill>
                  <a:srgbClr val="3D3D41"/>
                </a:solidFill>
                <a:latin typeface="Arial"/>
                <a:cs typeface="Arial"/>
              </a:rPr>
              <a:t> </a:t>
            </a:r>
            <a:r>
              <a:rPr lang="en-GB" sz="2400" dirty="0">
                <a:solidFill>
                  <a:srgbClr val="3D3D41"/>
                </a:solidFill>
                <a:latin typeface="Arial"/>
                <a:cs typeface="Arial"/>
              </a:rPr>
              <a:t>others: colleagues, </a:t>
            </a:r>
            <a:r>
              <a:rPr lang="en-GB" sz="2400" spc="445" dirty="0">
                <a:solidFill>
                  <a:srgbClr val="3D3D41"/>
                </a:solidFill>
                <a:latin typeface="Arial"/>
                <a:cs typeface="Arial"/>
              </a:rPr>
              <a:t>peers, </a:t>
            </a:r>
            <a:r>
              <a:rPr lang="en-GB" sz="2400" dirty="0">
                <a:solidFill>
                  <a:srgbClr val="3D3D41"/>
                </a:solidFill>
                <a:latin typeface="Arial"/>
                <a:cs typeface="Arial"/>
              </a:rPr>
              <a:t>service</a:t>
            </a:r>
            <a:r>
              <a:rPr lang="en-GB" sz="2400" spc="390" dirty="0">
                <a:solidFill>
                  <a:srgbClr val="3D3D41"/>
                </a:solidFill>
                <a:latin typeface="Arial"/>
                <a:cs typeface="Arial"/>
              </a:rPr>
              <a:t> </a:t>
            </a:r>
            <a:r>
              <a:rPr lang="en-GB" sz="2400" dirty="0">
                <a:solidFill>
                  <a:srgbClr val="3D3D41"/>
                </a:solidFill>
                <a:latin typeface="Arial"/>
                <a:cs typeface="Arial"/>
              </a:rPr>
              <a:t>users (see next slide),</a:t>
            </a:r>
            <a:r>
              <a:rPr lang="en-GB" sz="2400" spc="260" dirty="0">
                <a:solidFill>
                  <a:srgbClr val="3D3D41"/>
                </a:solidFill>
                <a:latin typeface="Arial"/>
                <a:cs typeface="Arial"/>
              </a:rPr>
              <a:t> </a:t>
            </a:r>
            <a:r>
              <a:rPr lang="en-GB" sz="2400" spc="-10" dirty="0">
                <a:solidFill>
                  <a:srgbClr val="3D3D41"/>
                </a:solidFill>
                <a:latin typeface="Arial"/>
                <a:cs typeface="Arial"/>
              </a:rPr>
              <a:t>other </a:t>
            </a:r>
            <a:r>
              <a:rPr lang="en-GB" sz="2400" dirty="0">
                <a:solidFill>
                  <a:srgbClr val="3D3D41"/>
                </a:solidFill>
                <a:latin typeface="Arial"/>
                <a:cs typeface="Arial"/>
              </a:rPr>
              <a:t>healthcare</a:t>
            </a:r>
            <a:r>
              <a:rPr lang="en-GB" sz="2400" spc="484" dirty="0">
                <a:solidFill>
                  <a:srgbClr val="3D3D41"/>
                </a:solidFill>
                <a:latin typeface="Arial"/>
                <a:cs typeface="Arial"/>
              </a:rPr>
              <a:t> </a:t>
            </a:r>
            <a:r>
              <a:rPr lang="en-GB" sz="2400" spc="40" dirty="0">
                <a:solidFill>
                  <a:srgbClr val="3D3D41"/>
                </a:solidFill>
                <a:latin typeface="Arial"/>
                <a:cs typeface="Arial"/>
              </a:rPr>
              <a:t>professionals</a:t>
            </a:r>
          </a:p>
        </p:txBody>
      </p:sp>
    </p:spTree>
    <p:extLst>
      <p:ext uri="{BB962C8B-B14F-4D97-AF65-F5344CB8AC3E}">
        <p14:creationId xmlns:p14="http://schemas.microsoft.com/office/powerpoint/2010/main" val="164041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D2B8-93A1-58F5-276A-7174CE2AF4E4}"/>
              </a:ext>
            </a:extLst>
          </p:cNvPr>
          <p:cNvSpPr>
            <a:spLocks noGrp="1"/>
          </p:cNvSpPr>
          <p:nvPr>
            <p:ph type="title"/>
          </p:nvPr>
        </p:nvSpPr>
        <p:spPr/>
        <p:txBody>
          <a:bodyPr/>
          <a:lstStyle/>
          <a:p>
            <a:r>
              <a:rPr lang="en-US" sz="3000" b="1" dirty="0">
                <a:solidFill>
                  <a:schemeClr val="tx2"/>
                </a:solidFill>
                <a:latin typeface="Arial" panose="020B0604020202020204" pitchFamily="34" charset="0"/>
                <a:cs typeface="Arial" panose="020B0604020202020204" pitchFamily="34" charset="0"/>
              </a:rPr>
              <a:t>Aim and Learning Outcomes</a:t>
            </a:r>
            <a:br>
              <a:rPr lang="en-GB" sz="3200" b="1" dirty="0">
                <a:solidFill>
                  <a:schemeClr val="tx2"/>
                </a:solidFill>
                <a:latin typeface="Arial" panose="020B0604020202020204" pitchFamily="34" charset="0"/>
                <a:cs typeface="Arial" panose="020B0604020202020204" pitchFamily="34" charset="0"/>
              </a:rPr>
            </a:br>
            <a:endParaRPr lang="en-GB" dirty="0"/>
          </a:p>
        </p:txBody>
      </p:sp>
      <p:sp>
        <p:nvSpPr>
          <p:cNvPr id="5" name="object 6">
            <a:extLst>
              <a:ext uri="{FF2B5EF4-FFF2-40B4-BE49-F238E27FC236}">
                <a16:creationId xmlns:a16="http://schemas.microsoft.com/office/drawing/2014/main" id="{CD2CFF2F-D969-145F-51C9-5459636539DA}"/>
              </a:ext>
            </a:extLst>
          </p:cNvPr>
          <p:cNvSpPr txBox="1"/>
          <p:nvPr/>
        </p:nvSpPr>
        <p:spPr>
          <a:xfrm>
            <a:off x="990601" y="1647315"/>
            <a:ext cx="10526072" cy="4440255"/>
          </a:xfrm>
          <a:prstGeom prst="rect">
            <a:avLst/>
          </a:prstGeom>
        </p:spPr>
        <p:txBody>
          <a:bodyPr vert="horz" wrap="square" lIns="0" tIns="15240" rIns="0" bIns="0" rtlCol="0" anchor="t">
            <a:spAutoFit/>
          </a:bodyPr>
          <a:lstStyle/>
          <a:p>
            <a:pPr marL="12065" marR="1765300">
              <a:lnSpc>
                <a:spcPts val="3110"/>
              </a:lnSpc>
              <a:spcBef>
                <a:spcPts val="120"/>
              </a:spcBef>
              <a:buClr>
                <a:srgbClr val="084B9C"/>
              </a:buClr>
              <a:buSzPct val="92000"/>
              <a:tabLst>
                <a:tab pos="376555" algn="l"/>
              </a:tabLst>
            </a:pPr>
            <a:r>
              <a:rPr lang="en-US" sz="2000" b="1" dirty="0">
                <a:solidFill>
                  <a:schemeClr val="tx1"/>
                </a:solidFill>
                <a:latin typeface="Arial"/>
                <a:cs typeface="Arial"/>
              </a:rPr>
              <a:t>Aim: </a:t>
            </a:r>
            <a:r>
              <a:rPr lang="en-US" sz="2000" dirty="0">
                <a:solidFill>
                  <a:schemeClr val="tx1"/>
                </a:solidFill>
                <a:latin typeface="Arial"/>
                <a:cs typeface="Arial"/>
              </a:rPr>
              <a:t>To consolidate  and enhance knowledge and skills related to the role of the practice supervisor in supporting learning and assessment in practice</a:t>
            </a:r>
          </a:p>
          <a:p>
            <a:pPr marL="12065" marR="1765300">
              <a:lnSpc>
                <a:spcPct val="0"/>
              </a:lnSpc>
              <a:buClr>
                <a:srgbClr val="084B9C"/>
              </a:buClr>
              <a:buSzPct val="92000"/>
              <a:tabLst>
                <a:tab pos="376555" algn="l"/>
              </a:tabLst>
            </a:pPr>
            <a:endParaRPr lang="en-GB" sz="2000" b="1" dirty="0">
              <a:solidFill>
                <a:schemeClr val="tx1"/>
              </a:solidFill>
              <a:latin typeface="Arial"/>
              <a:cs typeface="Arial"/>
            </a:endParaRPr>
          </a:p>
          <a:p>
            <a:pPr algn="l" rtl="0" fontAlgn="base">
              <a:lnSpc>
                <a:spcPts val="2229"/>
              </a:lnSpc>
            </a:pPr>
            <a:endParaRPr lang="en-GB" sz="2000" b="1" dirty="0">
              <a:solidFill>
                <a:schemeClr val="tx1"/>
              </a:solidFill>
              <a:latin typeface="Arial"/>
              <a:cs typeface="Arial"/>
            </a:endParaRPr>
          </a:p>
          <a:p>
            <a:pPr algn="l" rtl="0" fontAlgn="base">
              <a:lnSpc>
                <a:spcPts val="2229"/>
              </a:lnSpc>
            </a:pPr>
            <a:r>
              <a:rPr lang="en-GB" sz="2000" b="1" dirty="0">
                <a:solidFill>
                  <a:schemeClr val="tx1"/>
                </a:solidFill>
                <a:latin typeface="Arial"/>
                <a:cs typeface="Arial"/>
              </a:rPr>
              <a:t>Learning Outcomes:</a:t>
            </a:r>
          </a:p>
          <a:p>
            <a:pPr algn="l" rtl="0" fontAlgn="base">
              <a:lnSpc>
                <a:spcPts val="2229"/>
              </a:lnSpc>
            </a:pPr>
            <a:r>
              <a:rPr lang="en-US" sz="2000" dirty="0">
                <a:solidFill>
                  <a:srgbClr val="000000"/>
                </a:solidFill>
                <a:latin typeface="Arial" panose="020B0604020202020204" pitchFamily="34" charset="0"/>
              </a:rPr>
              <a:t>At</a:t>
            </a:r>
            <a:r>
              <a:rPr lang="en-US" sz="2000" i="0" u="none" strike="noStrike" dirty="0">
                <a:solidFill>
                  <a:srgbClr val="000000"/>
                </a:solidFill>
                <a:effectLst/>
                <a:latin typeface="Arial" panose="020B0604020202020204" pitchFamily="34" charset="0"/>
              </a:rPr>
              <a:t> the end of this workshop it is expected that the learner will be able to:</a:t>
            </a:r>
            <a:endParaRPr lang="en-US" sz="2000" i="0" u="none" strike="noStrike" dirty="0">
              <a:solidFill>
                <a:srgbClr val="000000"/>
              </a:solidFill>
              <a:effectLst/>
              <a:latin typeface="Arial" panose="020B0604020202020204" pitchFamily="34" charset="0"/>
              <a:cs typeface="Arial" panose="020B0604020202020204" pitchFamily="34" charset="0"/>
            </a:endParaRPr>
          </a:p>
          <a:p>
            <a:pPr marL="376555" marR="1765300" indent="-364490">
              <a:lnSpc>
                <a:spcPts val="3110"/>
              </a:lnSpc>
              <a:spcBef>
                <a:spcPts val="120"/>
              </a:spcBef>
              <a:buClr>
                <a:srgbClr val="084B9C"/>
              </a:buClr>
              <a:buSzPct val="92000"/>
              <a:buChar char="►"/>
              <a:tabLst>
                <a:tab pos="376555" algn="l"/>
              </a:tabLst>
            </a:pPr>
            <a:r>
              <a:rPr lang="en-US" sz="2000" dirty="0">
                <a:solidFill>
                  <a:schemeClr val="tx1"/>
                </a:solidFill>
                <a:latin typeface="Arial" panose="020B0604020202020204" pitchFamily="34" charset="0"/>
                <a:cs typeface="Arial" panose="020B0604020202020204" pitchFamily="34" charset="0"/>
              </a:rPr>
              <a:t>discuss the role of the practice supervisor on placement and/or simulated practice in the context of the NMC standards</a:t>
            </a:r>
            <a:r>
              <a:rPr lang="en-US" sz="2000" spc="110" dirty="0">
                <a:solidFill>
                  <a:schemeClr val="tx1"/>
                </a:solidFill>
                <a:latin typeface="Arial" panose="020B0604020202020204" pitchFamily="34" charset="0"/>
                <a:cs typeface="Arial" panose="020B0604020202020204" pitchFamily="34" charset="0"/>
              </a:rPr>
              <a:t> </a:t>
            </a:r>
          </a:p>
          <a:p>
            <a:pPr marL="376555" marR="1765300" indent="-364490">
              <a:lnSpc>
                <a:spcPts val="3110"/>
              </a:lnSpc>
              <a:spcBef>
                <a:spcPts val="120"/>
              </a:spcBef>
              <a:buClr>
                <a:srgbClr val="084B9C"/>
              </a:buClr>
              <a:buSzPct val="92000"/>
              <a:buChar char="►"/>
              <a:tabLst>
                <a:tab pos="376555" algn="l"/>
              </a:tabLst>
            </a:pPr>
            <a:r>
              <a:rPr lang="en-US" sz="2000" dirty="0">
                <a:solidFill>
                  <a:schemeClr val="tx1"/>
                </a:solidFill>
                <a:latin typeface="Arial" panose="020B0604020202020204" pitchFamily="34" charset="0"/>
                <a:cs typeface="Arial" panose="020B0604020202020204" pitchFamily="34" charset="0"/>
              </a:rPr>
              <a:t>identify individual student’s learning needs and demonstrate understanding of how to support neurodivergent students</a:t>
            </a:r>
          </a:p>
          <a:p>
            <a:pPr marL="376555" marR="1765300" indent="-364490">
              <a:lnSpc>
                <a:spcPts val="3110"/>
              </a:lnSpc>
              <a:spcBef>
                <a:spcPts val="120"/>
              </a:spcBef>
              <a:buClr>
                <a:srgbClr val="084B9C"/>
              </a:buClr>
              <a:buSzPct val="92000"/>
              <a:buChar char="►"/>
              <a:tabLst>
                <a:tab pos="376555" algn="l"/>
              </a:tabLst>
            </a:pPr>
            <a:r>
              <a:rPr lang="en-US" sz="2000" dirty="0">
                <a:solidFill>
                  <a:schemeClr val="tx1"/>
                </a:solidFill>
                <a:latin typeface="Arial" panose="020B0604020202020204" pitchFamily="34" charset="0"/>
                <a:cs typeface="Arial" panose="020B0604020202020204" pitchFamily="34" charset="0"/>
              </a:rPr>
              <a:t>demonstrate understanding of the student’s assessment requirements and the role of the practice supervisor in coaching and contributing to assessment, feedback and performance management</a:t>
            </a:r>
          </a:p>
        </p:txBody>
      </p:sp>
    </p:spTree>
    <p:extLst>
      <p:ext uri="{BB962C8B-B14F-4D97-AF65-F5344CB8AC3E}">
        <p14:creationId xmlns:p14="http://schemas.microsoft.com/office/powerpoint/2010/main" val="123283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7D68-B097-EE7C-D62D-1B7F9E8A0C5E}"/>
              </a:ext>
            </a:extLst>
          </p:cNvPr>
          <p:cNvSpPr>
            <a:spLocks noGrp="1"/>
          </p:cNvSpPr>
          <p:nvPr>
            <p:ph type="title"/>
          </p:nvPr>
        </p:nvSpPr>
        <p:spPr/>
        <p:txBody>
          <a:bodyPr/>
          <a:lstStyle/>
          <a:p>
            <a:r>
              <a:rPr lang="en-US" sz="3200" b="1" dirty="0">
                <a:solidFill>
                  <a:schemeClr val="tx2"/>
                </a:solidFill>
                <a:latin typeface="Arial" panose="020B0604020202020204" pitchFamily="34" charset="0"/>
                <a:cs typeface="Arial" panose="020B0604020202020204" pitchFamily="34" charset="0"/>
              </a:rPr>
              <a:t>Professional Values</a:t>
            </a:r>
            <a:endParaRPr lang="en-GB" dirty="0"/>
          </a:p>
        </p:txBody>
      </p:sp>
      <p:sp>
        <p:nvSpPr>
          <p:cNvPr id="3" name="object 27">
            <a:extLst>
              <a:ext uri="{FF2B5EF4-FFF2-40B4-BE49-F238E27FC236}">
                <a16:creationId xmlns:a16="http://schemas.microsoft.com/office/drawing/2014/main" id="{7333CAA8-FFF6-749B-EE90-85B08ACCA893}"/>
              </a:ext>
            </a:extLst>
          </p:cNvPr>
          <p:cNvSpPr txBox="1"/>
          <p:nvPr/>
        </p:nvSpPr>
        <p:spPr>
          <a:xfrm>
            <a:off x="1371600" y="1828800"/>
            <a:ext cx="9525000" cy="3504229"/>
          </a:xfrm>
          <a:prstGeom prst="rect">
            <a:avLst/>
          </a:prstGeom>
        </p:spPr>
        <p:txBody>
          <a:bodyPr vert="horz" wrap="square" lIns="0" tIns="40640" rIns="0" bIns="0" rtlCol="0">
            <a:spAutoFit/>
          </a:bodyPr>
          <a:lstStyle/>
          <a:p>
            <a:pPr marL="372110" marR="207010" indent="-360045">
              <a:lnSpc>
                <a:spcPts val="2610"/>
              </a:lnSpc>
              <a:spcBef>
                <a:spcPts val="320"/>
              </a:spcBef>
              <a:buClr>
                <a:schemeClr val="accent1">
                  <a:lumMod val="75000"/>
                </a:schemeClr>
              </a:buClr>
              <a:buSzPct val="95652"/>
              <a:buFont typeface="Arial"/>
              <a:buChar char="►"/>
              <a:tabLst>
                <a:tab pos="372110" algn="l"/>
                <a:tab pos="373380" algn="l"/>
              </a:tabLst>
            </a:pPr>
            <a:r>
              <a:rPr lang="en-GB" sz="2200" dirty="0">
                <a:solidFill>
                  <a:srgbClr val="413F41"/>
                </a:solidFill>
                <a:latin typeface="Arial"/>
                <a:cs typeface="Arial"/>
              </a:rPr>
              <a:t>Students are required to demonstrate high standards of professional conduct at all times</a:t>
            </a:r>
          </a:p>
          <a:p>
            <a:pPr marL="372110" marR="207010" indent="-360045">
              <a:lnSpc>
                <a:spcPts val="2610"/>
              </a:lnSpc>
              <a:spcBef>
                <a:spcPts val="320"/>
              </a:spcBef>
              <a:buClr>
                <a:schemeClr val="accent1">
                  <a:lumMod val="75000"/>
                </a:schemeClr>
              </a:buClr>
              <a:buSzPct val="95652"/>
              <a:buFont typeface="Arial"/>
              <a:buChar char="►"/>
              <a:tabLst>
                <a:tab pos="372110" algn="l"/>
                <a:tab pos="373380" algn="l"/>
              </a:tabLst>
            </a:pPr>
            <a:r>
              <a:rPr lang="en-GB" sz="2200" dirty="0">
                <a:solidFill>
                  <a:srgbClr val="413F41"/>
                </a:solidFill>
                <a:latin typeface="Arial"/>
                <a:cs typeface="Arial"/>
              </a:rPr>
              <a:t>Students should work within ethical and legal frameworks and be able to articulate the underpinning values of The Code (NMC, 2018)</a:t>
            </a:r>
          </a:p>
          <a:p>
            <a:pPr marL="372110" marR="207010" indent="-360045">
              <a:lnSpc>
                <a:spcPts val="2610"/>
              </a:lnSpc>
              <a:spcBef>
                <a:spcPts val="320"/>
              </a:spcBef>
              <a:buClr>
                <a:schemeClr val="accent1">
                  <a:lumMod val="75000"/>
                </a:schemeClr>
              </a:buClr>
              <a:buSzPct val="95652"/>
              <a:buFont typeface="Arial"/>
              <a:buChar char="►"/>
              <a:tabLst>
                <a:tab pos="372110" algn="l"/>
                <a:tab pos="373380" algn="l"/>
              </a:tabLst>
            </a:pPr>
            <a:r>
              <a:rPr sz="2200" dirty="0">
                <a:solidFill>
                  <a:srgbClr val="413F41"/>
                </a:solidFill>
                <a:latin typeface="Arial"/>
                <a:cs typeface="Arial"/>
              </a:rPr>
              <a:t>Practice</a:t>
            </a:r>
            <a:r>
              <a:rPr lang="en-GB" sz="2200" dirty="0">
                <a:solidFill>
                  <a:srgbClr val="413F41"/>
                </a:solidFill>
                <a:latin typeface="Arial"/>
                <a:cs typeface="Arial"/>
              </a:rPr>
              <a:t> sup</a:t>
            </a:r>
            <a:r>
              <a:rPr sz="2200" dirty="0" err="1">
                <a:solidFill>
                  <a:srgbClr val="413F41"/>
                </a:solidFill>
                <a:latin typeface="Arial"/>
                <a:cs typeface="Arial"/>
              </a:rPr>
              <a:t>ervisors</a:t>
            </a:r>
            <a:r>
              <a:rPr sz="2200" dirty="0">
                <a:solidFill>
                  <a:srgbClr val="413F41"/>
                </a:solidFill>
                <a:latin typeface="Arial"/>
                <a:cs typeface="Arial"/>
              </a:rPr>
              <a:t> can assess </a:t>
            </a:r>
            <a:r>
              <a:rPr lang="en-GB" sz="2200" dirty="0">
                <a:solidFill>
                  <a:srgbClr val="413F41"/>
                </a:solidFill>
                <a:latin typeface="Arial"/>
                <a:cs typeface="Arial"/>
              </a:rPr>
              <a:t>professional values </a:t>
            </a:r>
            <a:r>
              <a:rPr sz="2200" dirty="0">
                <a:solidFill>
                  <a:srgbClr val="413F41"/>
                </a:solidFill>
                <a:latin typeface="Arial"/>
                <a:cs typeface="Arial"/>
              </a:rPr>
              <a:t>at </a:t>
            </a:r>
            <a:r>
              <a:rPr lang="en-GB" sz="2200" dirty="0">
                <a:solidFill>
                  <a:srgbClr val="413F41"/>
                </a:solidFill>
                <a:latin typeface="Arial"/>
                <a:cs typeface="Arial"/>
              </a:rPr>
              <a:t>placement m</a:t>
            </a:r>
            <a:r>
              <a:rPr sz="2200" dirty="0">
                <a:solidFill>
                  <a:srgbClr val="413F41"/>
                </a:solidFill>
                <a:latin typeface="Arial"/>
                <a:cs typeface="Arial"/>
              </a:rPr>
              <a:t>id-point</a:t>
            </a:r>
            <a:r>
              <a:rPr lang="en-GB" sz="2200" dirty="0">
                <a:solidFill>
                  <a:srgbClr val="413F41"/>
                </a:solidFill>
                <a:latin typeface="Arial"/>
                <a:cs typeface="Arial"/>
              </a:rPr>
              <a:t>, reporting back to the practice assessor</a:t>
            </a:r>
          </a:p>
          <a:p>
            <a:pPr marL="372110" marR="207010" indent="-360045">
              <a:lnSpc>
                <a:spcPts val="2610"/>
              </a:lnSpc>
              <a:spcBef>
                <a:spcPts val="320"/>
              </a:spcBef>
              <a:buClr>
                <a:schemeClr val="accent1">
                  <a:lumMod val="75000"/>
                </a:schemeClr>
              </a:buClr>
              <a:buSzPct val="95652"/>
              <a:buFont typeface="Arial"/>
              <a:buChar char="►"/>
              <a:tabLst>
                <a:tab pos="372110" algn="l"/>
                <a:tab pos="373380" algn="l"/>
              </a:tabLst>
            </a:pPr>
            <a:r>
              <a:rPr sz="2200" dirty="0">
                <a:solidFill>
                  <a:srgbClr val="0A4D9C"/>
                </a:solidFill>
                <a:latin typeface="Arial"/>
                <a:cs typeface="Arial"/>
              </a:rPr>
              <a:t>	</a:t>
            </a:r>
            <a:r>
              <a:rPr sz="2200" dirty="0">
                <a:solidFill>
                  <a:srgbClr val="413F41"/>
                </a:solidFill>
                <a:latin typeface="Arial"/>
                <a:cs typeface="Arial"/>
              </a:rPr>
              <a:t>Practice </a:t>
            </a:r>
            <a:r>
              <a:rPr lang="en-GB" sz="2200" dirty="0">
                <a:solidFill>
                  <a:srgbClr val="413F41"/>
                </a:solidFill>
                <a:latin typeface="Arial"/>
                <a:cs typeface="Arial"/>
              </a:rPr>
              <a:t>as</a:t>
            </a:r>
            <a:r>
              <a:rPr sz="2200" dirty="0">
                <a:solidFill>
                  <a:srgbClr val="413F41"/>
                </a:solidFill>
                <a:latin typeface="Arial"/>
                <a:cs typeface="Arial"/>
              </a:rPr>
              <a:t>sessors must </a:t>
            </a:r>
            <a:r>
              <a:rPr lang="en-GB" sz="2200" dirty="0">
                <a:solidFill>
                  <a:srgbClr val="413F41"/>
                </a:solidFill>
                <a:latin typeface="Arial"/>
                <a:cs typeface="Arial"/>
              </a:rPr>
              <a:t>make the</a:t>
            </a:r>
            <a:r>
              <a:rPr sz="2200" dirty="0">
                <a:solidFill>
                  <a:srgbClr val="413F41"/>
                </a:solidFill>
                <a:latin typeface="Arial"/>
                <a:cs typeface="Arial"/>
              </a:rPr>
              <a:t> </a:t>
            </a:r>
            <a:r>
              <a:rPr sz="2200" dirty="0" err="1">
                <a:solidFill>
                  <a:srgbClr val="413F41"/>
                </a:solidFill>
                <a:latin typeface="Arial"/>
                <a:cs typeface="Arial"/>
              </a:rPr>
              <a:t>fina</a:t>
            </a:r>
            <a:r>
              <a:rPr lang="en-GB" sz="2200" dirty="0">
                <a:solidFill>
                  <a:srgbClr val="413F41"/>
                </a:solidFill>
                <a:latin typeface="Arial"/>
                <a:cs typeface="Arial"/>
              </a:rPr>
              <a:t>l assessment at the end of the placement</a:t>
            </a:r>
            <a:endParaRPr sz="2200" dirty="0">
              <a:solidFill>
                <a:srgbClr val="413F41"/>
              </a:solidFill>
              <a:latin typeface="Arial"/>
              <a:cs typeface="Arial"/>
            </a:endParaRPr>
          </a:p>
          <a:p>
            <a:pPr marL="372110" marR="207010" indent="-360045">
              <a:lnSpc>
                <a:spcPts val="2610"/>
              </a:lnSpc>
              <a:spcBef>
                <a:spcPts val="320"/>
              </a:spcBef>
              <a:buClr>
                <a:schemeClr val="accent1">
                  <a:lumMod val="75000"/>
                </a:schemeClr>
              </a:buClr>
              <a:buSzPct val="95652"/>
              <a:buFont typeface="Arial"/>
              <a:buChar char="►"/>
              <a:tabLst>
                <a:tab pos="372110" algn="l"/>
                <a:tab pos="373380" algn="l"/>
              </a:tabLst>
            </a:pPr>
            <a:r>
              <a:rPr sz="2200" dirty="0">
                <a:solidFill>
                  <a:srgbClr val="413F41"/>
                </a:solidFill>
                <a:latin typeface="Arial"/>
                <a:cs typeface="Arial"/>
              </a:rPr>
              <a:t>	</a:t>
            </a:r>
            <a:r>
              <a:rPr lang="en-GB" sz="2200" dirty="0">
                <a:solidFill>
                  <a:srgbClr val="413F41"/>
                </a:solidFill>
                <a:latin typeface="Arial"/>
                <a:cs typeface="Arial"/>
              </a:rPr>
              <a:t>Any lack of achievement by the student must be acted upon (see raising concerns slide) </a:t>
            </a:r>
          </a:p>
        </p:txBody>
      </p:sp>
    </p:spTree>
    <p:extLst>
      <p:ext uri="{BB962C8B-B14F-4D97-AF65-F5344CB8AC3E}">
        <p14:creationId xmlns:p14="http://schemas.microsoft.com/office/powerpoint/2010/main" val="71637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F1B7-7C98-76DE-9159-0F2901960182}"/>
              </a:ext>
            </a:extLst>
          </p:cNvPr>
          <p:cNvSpPr>
            <a:spLocks noGrp="1"/>
          </p:cNvSpPr>
          <p:nvPr>
            <p:ph type="title"/>
          </p:nvPr>
        </p:nvSpPr>
        <p:spPr/>
        <p:txBody>
          <a:bodyPr/>
          <a:lstStyle/>
          <a:p>
            <a:r>
              <a:rPr lang="en-US" sz="3200" b="1" dirty="0">
                <a:solidFill>
                  <a:schemeClr val="tx2"/>
                </a:solidFill>
                <a:latin typeface="Arial" panose="020B0604020202020204" pitchFamily="34" charset="0"/>
                <a:cs typeface="Arial" panose="020B0604020202020204" pitchFamily="34" charset="0"/>
              </a:rPr>
              <a:t>Proficiencies</a:t>
            </a:r>
            <a:endParaRPr lang="en-GB" dirty="0"/>
          </a:p>
        </p:txBody>
      </p:sp>
      <p:sp>
        <p:nvSpPr>
          <p:cNvPr id="3" name="object 9">
            <a:extLst>
              <a:ext uri="{FF2B5EF4-FFF2-40B4-BE49-F238E27FC236}">
                <a16:creationId xmlns:a16="http://schemas.microsoft.com/office/drawing/2014/main" id="{73043B70-FCDA-CA25-AD0D-778330C96021}"/>
              </a:ext>
            </a:extLst>
          </p:cNvPr>
          <p:cNvSpPr txBox="1"/>
          <p:nvPr/>
        </p:nvSpPr>
        <p:spPr>
          <a:xfrm>
            <a:off x="1371600" y="1821629"/>
            <a:ext cx="10134600" cy="4512069"/>
          </a:xfrm>
          <a:prstGeom prst="rect">
            <a:avLst/>
          </a:prstGeom>
        </p:spPr>
        <p:txBody>
          <a:bodyPr vert="horz" wrap="square" lIns="0" tIns="26670" rIns="0" bIns="0" rtlCol="0" anchor="t">
            <a:spAutoFit/>
          </a:bodyPr>
          <a:lstStyle/>
          <a:p>
            <a:pPr marL="372745" marR="5080" indent="-360045">
              <a:spcBef>
                <a:spcPts val="600"/>
              </a:spcBef>
              <a:buClr>
                <a:srgbClr val="084B9C"/>
              </a:buClr>
              <a:buSzPct val="92000"/>
              <a:buFont typeface="Arial"/>
              <a:buChar char="►"/>
              <a:tabLst>
                <a:tab pos="372745" algn="l"/>
              </a:tabLst>
            </a:pPr>
            <a:r>
              <a:rPr sz="2200" spc="50" dirty="0">
                <a:solidFill>
                  <a:srgbClr val="3D3D41"/>
                </a:solidFill>
                <a:latin typeface="Arial"/>
                <a:cs typeface="Arial"/>
              </a:rPr>
              <a:t>Practice </a:t>
            </a:r>
            <a:r>
              <a:rPr lang="en-GB" sz="2200" spc="50" dirty="0">
                <a:solidFill>
                  <a:srgbClr val="3D3D41"/>
                </a:solidFill>
                <a:latin typeface="Arial"/>
                <a:cs typeface="Arial"/>
              </a:rPr>
              <a:t>s</a:t>
            </a:r>
            <a:r>
              <a:rPr sz="2200" spc="50" dirty="0" err="1">
                <a:solidFill>
                  <a:srgbClr val="3D3D41"/>
                </a:solidFill>
                <a:latin typeface="Arial"/>
                <a:cs typeface="Arial"/>
              </a:rPr>
              <a:t>upervisors</a:t>
            </a:r>
            <a:r>
              <a:rPr lang="en-US" sz="2200" spc="50" dirty="0">
                <a:solidFill>
                  <a:srgbClr val="3D3D41"/>
                </a:solidFill>
                <a:latin typeface="Arial"/>
                <a:cs typeface="Arial"/>
              </a:rPr>
              <a:t>, who may be any registered</a:t>
            </a:r>
            <a:r>
              <a:rPr sz="2200" spc="50" dirty="0">
                <a:solidFill>
                  <a:srgbClr val="3D3D41"/>
                </a:solidFill>
                <a:latin typeface="Arial"/>
                <a:cs typeface="Arial"/>
              </a:rPr>
              <a:t> </a:t>
            </a:r>
            <a:r>
              <a:rPr lang="en-GB" sz="2200" spc="50" dirty="0">
                <a:solidFill>
                  <a:srgbClr val="3D3D41"/>
                </a:solidFill>
                <a:latin typeface="Arial"/>
                <a:cs typeface="Arial"/>
              </a:rPr>
              <a:t>health and social care </a:t>
            </a:r>
            <a:r>
              <a:rPr sz="2200" spc="50" dirty="0">
                <a:solidFill>
                  <a:srgbClr val="3D3D41"/>
                </a:solidFill>
                <a:latin typeface="Arial"/>
                <a:cs typeface="Arial"/>
              </a:rPr>
              <a:t>professionals</a:t>
            </a:r>
            <a:r>
              <a:rPr lang="en-US" sz="2200" spc="50" dirty="0">
                <a:solidFill>
                  <a:srgbClr val="3D3D41"/>
                </a:solidFill>
                <a:latin typeface="Arial"/>
                <a:cs typeface="Arial"/>
              </a:rPr>
              <a:t>,</a:t>
            </a:r>
            <a:r>
              <a:rPr sz="2200" spc="50" dirty="0">
                <a:solidFill>
                  <a:srgbClr val="3D3D41"/>
                </a:solidFill>
                <a:latin typeface="Arial"/>
                <a:cs typeface="Arial"/>
              </a:rPr>
              <a:t> </a:t>
            </a:r>
            <a:r>
              <a:rPr lang="en-US" sz="2200" spc="50" dirty="0">
                <a:solidFill>
                  <a:srgbClr val="3D3D41"/>
                </a:solidFill>
                <a:latin typeface="Arial"/>
                <a:cs typeface="Arial"/>
              </a:rPr>
              <a:t>can contribute to assessment </a:t>
            </a:r>
            <a:r>
              <a:rPr sz="2200" spc="50" dirty="0">
                <a:solidFill>
                  <a:srgbClr val="3D3D41"/>
                </a:solidFill>
                <a:latin typeface="Arial"/>
                <a:cs typeface="Arial"/>
              </a:rPr>
              <a:t> (</a:t>
            </a:r>
            <a:r>
              <a:rPr lang="en-US" sz="2200" spc="50" dirty="0">
                <a:solidFill>
                  <a:srgbClr val="3D3D41"/>
                </a:solidFill>
                <a:latin typeface="Arial"/>
                <a:cs typeface="Arial"/>
              </a:rPr>
              <a:t>NB </a:t>
            </a:r>
            <a:r>
              <a:rPr sz="2200" spc="50" dirty="0">
                <a:solidFill>
                  <a:srgbClr val="3D3D41"/>
                </a:solidFill>
                <a:latin typeface="Arial"/>
                <a:cs typeface="Arial"/>
              </a:rPr>
              <a:t>scope of practice)</a:t>
            </a:r>
            <a:endParaRPr lang="en-US" sz="2200" spc="50" dirty="0">
              <a:solidFill>
                <a:srgbClr val="3D3D41"/>
              </a:solidFill>
              <a:latin typeface="Arial"/>
              <a:cs typeface="Arial"/>
            </a:endParaRPr>
          </a:p>
          <a:p>
            <a:pPr marL="372745" marR="5080" indent="-360045">
              <a:spcBef>
                <a:spcPts val="600"/>
              </a:spcBef>
              <a:buClr>
                <a:srgbClr val="084B9C"/>
              </a:buClr>
              <a:buSzPct val="92000"/>
              <a:buFont typeface="Arial"/>
              <a:buChar char="►"/>
              <a:tabLst>
                <a:tab pos="372745" algn="l"/>
              </a:tabLst>
            </a:pPr>
            <a:r>
              <a:rPr lang="en-GB" sz="2200" spc="50" dirty="0">
                <a:solidFill>
                  <a:srgbClr val="3D3D41"/>
                </a:solidFill>
                <a:latin typeface="Arial"/>
                <a:cs typeface="Arial"/>
              </a:rPr>
              <a:t>Practice assessors have overall responsibility for the final assessment decision, based on evidence or through direct observation</a:t>
            </a:r>
          </a:p>
          <a:p>
            <a:pPr marL="372745" marR="5080" indent="-360045">
              <a:spcBef>
                <a:spcPts val="600"/>
              </a:spcBef>
              <a:buClr>
                <a:srgbClr val="084B9C"/>
              </a:buClr>
              <a:buSzPct val="92000"/>
              <a:buFont typeface="Arial"/>
              <a:buChar char="►"/>
              <a:tabLst>
                <a:tab pos="372745" algn="l"/>
              </a:tabLst>
            </a:pPr>
            <a:r>
              <a:rPr lang="en-GB" sz="2200" spc="50" dirty="0">
                <a:solidFill>
                  <a:srgbClr val="3D3D41"/>
                </a:solidFill>
                <a:latin typeface="Arial"/>
                <a:cs typeface="Arial"/>
              </a:rPr>
              <a:t>Most proficiencies are specific to the Part of the programme that the student is in and must be assessed/achieved by the end of that Part in order for the student to progress, </a:t>
            </a:r>
            <a:r>
              <a:rPr lang="en-GB" sz="2200" b="1" spc="50" dirty="0">
                <a:solidFill>
                  <a:srgbClr val="3D3D41"/>
                </a:solidFill>
                <a:latin typeface="Arial"/>
                <a:cs typeface="Arial"/>
              </a:rPr>
              <a:t>but</a:t>
            </a:r>
          </a:p>
          <a:p>
            <a:pPr marL="372745" marR="56515" indent="-360045">
              <a:spcBef>
                <a:spcPts val="600"/>
              </a:spcBef>
              <a:buClr>
                <a:srgbClr val="084B9C"/>
              </a:buClr>
              <a:buSzPct val="92000"/>
              <a:buFont typeface="Arial"/>
              <a:buChar char="►"/>
              <a:tabLst>
                <a:tab pos="372745" algn="l"/>
              </a:tabLst>
            </a:pPr>
            <a:r>
              <a:rPr lang="en-GB" sz="2200" spc="50" dirty="0">
                <a:solidFill>
                  <a:srgbClr val="3D3D41"/>
                </a:solidFill>
                <a:latin typeface="Arial"/>
                <a:cs typeface="Arial"/>
              </a:rPr>
              <a:t>Some proficiencies may be assessed/achieved across multiple Parts, depending on the learning opportunities available to the student</a:t>
            </a:r>
          </a:p>
          <a:p>
            <a:pPr marL="372745" marR="56515" indent="-360045">
              <a:spcBef>
                <a:spcPts val="600"/>
              </a:spcBef>
              <a:buClr>
                <a:srgbClr val="084B9C"/>
              </a:buClr>
              <a:buSzPct val="92000"/>
              <a:buFont typeface="Arial"/>
              <a:buChar char="►"/>
              <a:tabLst>
                <a:tab pos="372745" algn="l"/>
              </a:tabLst>
            </a:pPr>
            <a:r>
              <a:rPr lang="en-GB" sz="2200" spc="50" dirty="0">
                <a:solidFill>
                  <a:srgbClr val="3D3D41"/>
                </a:solidFill>
                <a:latin typeface="Arial"/>
                <a:cs typeface="Arial"/>
              </a:rPr>
              <a:t>Students are expected to maintain their level of performance and may be re-assessed where there are concerns (see Raising Concerns slide)</a:t>
            </a:r>
          </a:p>
          <a:p>
            <a:pPr marL="374015" marR="56515" indent="-361950">
              <a:lnSpc>
                <a:spcPct val="96200"/>
              </a:lnSpc>
              <a:spcBef>
                <a:spcPts val="980"/>
              </a:spcBef>
              <a:buSzPct val="86000"/>
              <a:buFont typeface="Arial"/>
              <a:buChar char="►"/>
              <a:tabLst>
                <a:tab pos="374015" algn="l"/>
                <a:tab pos="378460" algn="l"/>
                <a:tab pos="1480820" algn="l"/>
              </a:tabLst>
            </a:pPr>
            <a:endParaRPr sz="2200" dirty="0">
              <a:latin typeface="Arial"/>
              <a:cs typeface="Arial"/>
            </a:endParaRPr>
          </a:p>
        </p:txBody>
      </p:sp>
    </p:spTree>
    <p:extLst>
      <p:ext uri="{BB962C8B-B14F-4D97-AF65-F5344CB8AC3E}">
        <p14:creationId xmlns:p14="http://schemas.microsoft.com/office/powerpoint/2010/main" val="3277976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87ED7-F24D-36BC-37AF-7EC75C5761A8}"/>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70D49F1C-10FB-CEDF-67CA-4A8A33E57D72}"/>
              </a:ext>
            </a:extLst>
          </p:cNvPr>
          <p:cNvSpPr/>
          <p:nvPr/>
        </p:nvSpPr>
        <p:spPr>
          <a:xfrm>
            <a:off x="597160" y="3855439"/>
            <a:ext cx="6985" cy="144780"/>
          </a:xfrm>
          <a:custGeom>
            <a:avLst/>
            <a:gdLst/>
            <a:ahLst/>
            <a:cxnLst/>
            <a:rect l="l" t="t" r="r" b="b"/>
            <a:pathLst>
              <a:path w="6984" h="144779">
                <a:moveTo>
                  <a:pt x="6363" y="144166"/>
                </a:moveTo>
                <a:lnTo>
                  <a:pt x="0" y="144166"/>
                </a:lnTo>
                <a:lnTo>
                  <a:pt x="0" y="0"/>
                </a:lnTo>
                <a:lnTo>
                  <a:pt x="6363" y="0"/>
                </a:lnTo>
                <a:lnTo>
                  <a:pt x="6363" y="144166"/>
                </a:lnTo>
                <a:close/>
              </a:path>
            </a:pathLst>
          </a:custGeom>
          <a:solidFill>
            <a:srgbClr val="D8DFE6"/>
          </a:solidFill>
        </p:spPr>
        <p:txBody>
          <a:bodyPr wrap="square" lIns="0" tIns="0" rIns="0" bIns="0" rtlCol="0"/>
          <a:lstStyle/>
          <a:p>
            <a:endParaRPr/>
          </a:p>
        </p:txBody>
      </p:sp>
      <p:sp>
        <p:nvSpPr>
          <p:cNvPr id="7" name="object 7">
            <a:extLst>
              <a:ext uri="{FF2B5EF4-FFF2-40B4-BE49-F238E27FC236}">
                <a16:creationId xmlns:a16="http://schemas.microsoft.com/office/drawing/2014/main" id="{19681FC4-C111-C37A-950D-54407A76B5EB}"/>
              </a:ext>
            </a:extLst>
          </p:cNvPr>
          <p:cNvSpPr/>
          <p:nvPr/>
        </p:nvSpPr>
        <p:spPr>
          <a:xfrm>
            <a:off x="596310" y="5487060"/>
            <a:ext cx="6985" cy="144780"/>
          </a:xfrm>
          <a:custGeom>
            <a:avLst/>
            <a:gdLst/>
            <a:ahLst/>
            <a:cxnLst/>
            <a:rect l="l" t="t" r="r" b="b"/>
            <a:pathLst>
              <a:path w="6984" h="144779">
                <a:moveTo>
                  <a:pt x="6363" y="144166"/>
                </a:moveTo>
                <a:lnTo>
                  <a:pt x="0" y="144166"/>
                </a:lnTo>
                <a:lnTo>
                  <a:pt x="0" y="0"/>
                </a:lnTo>
                <a:lnTo>
                  <a:pt x="6363" y="0"/>
                </a:lnTo>
                <a:lnTo>
                  <a:pt x="6363" y="144166"/>
                </a:lnTo>
                <a:close/>
              </a:path>
            </a:pathLst>
          </a:custGeom>
          <a:solidFill>
            <a:srgbClr val="D8DFE6"/>
          </a:solidFill>
        </p:spPr>
        <p:txBody>
          <a:bodyPr wrap="square" lIns="0" tIns="0" rIns="0" bIns="0" rtlCol="0"/>
          <a:lstStyle/>
          <a:p>
            <a:endParaRPr/>
          </a:p>
        </p:txBody>
      </p:sp>
      <p:sp>
        <p:nvSpPr>
          <p:cNvPr id="9" name="object 9">
            <a:extLst>
              <a:ext uri="{FF2B5EF4-FFF2-40B4-BE49-F238E27FC236}">
                <a16:creationId xmlns:a16="http://schemas.microsoft.com/office/drawing/2014/main" id="{FD27749D-A4CA-7648-74F6-E6FF4FB2A79F}"/>
              </a:ext>
            </a:extLst>
          </p:cNvPr>
          <p:cNvSpPr txBox="1"/>
          <p:nvPr/>
        </p:nvSpPr>
        <p:spPr>
          <a:xfrm>
            <a:off x="1295401" y="1590014"/>
            <a:ext cx="9427848" cy="4523546"/>
          </a:xfrm>
          <a:prstGeom prst="rect">
            <a:avLst/>
          </a:prstGeom>
        </p:spPr>
        <p:txBody>
          <a:bodyPr vert="horz" wrap="square" lIns="0" tIns="26670" rIns="0" bIns="0" rtlCol="0">
            <a:spAutoFit/>
          </a:bodyPr>
          <a:lstStyle/>
          <a:p>
            <a:pPr marL="372745" marR="5080" indent="-360045">
              <a:lnSpc>
                <a:spcPct val="96600"/>
              </a:lnSpc>
              <a:spcBef>
                <a:spcPts val="600"/>
              </a:spcBef>
              <a:buClr>
                <a:srgbClr val="084B9C"/>
              </a:buClr>
              <a:buSzPct val="92000"/>
              <a:buFont typeface="Arial"/>
              <a:buChar char="►"/>
              <a:tabLst>
                <a:tab pos="372745" algn="l"/>
              </a:tabLst>
            </a:pPr>
            <a:r>
              <a:rPr lang="en-GB" sz="2000" spc="50" dirty="0">
                <a:solidFill>
                  <a:srgbClr val="3D3D41"/>
                </a:solidFill>
                <a:latin typeface="Arial" panose="020B0604020202020204" pitchFamily="34" charset="0"/>
                <a:cs typeface="Arial" panose="020B0604020202020204" pitchFamily="34" charset="0"/>
              </a:rPr>
              <a:t>Part 1 nursing students will complete a formative episode of care assessment in their first or second placement</a:t>
            </a:r>
          </a:p>
          <a:p>
            <a:pPr marL="372745" marR="5080" indent="-360045">
              <a:lnSpc>
                <a:spcPct val="96600"/>
              </a:lnSpc>
              <a:spcBef>
                <a:spcPts val="600"/>
              </a:spcBef>
              <a:buClr>
                <a:srgbClr val="084B9C"/>
              </a:buClr>
              <a:buSzPct val="92000"/>
              <a:buFont typeface="Arial"/>
              <a:buChar char="►"/>
              <a:tabLst>
                <a:tab pos="372745" algn="l"/>
              </a:tabLs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practice supervisor</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 only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assess the </a:t>
            </a: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formative</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Episode of Care; all summative</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Episode of Care</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assessments must be carried out by the </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practice assessor</a:t>
            </a:r>
            <a:endPar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72745" marR="5080" indent="-360045">
              <a:lnSpc>
                <a:spcPct val="96600"/>
              </a:lnSpc>
              <a:spcBef>
                <a:spcPts val="600"/>
              </a:spcBef>
              <a:buClr>
                <a:srgbClr val="084B9C"/>
              </a:buClr>
              <a:buSzPct val="92000"/>
              <a:buFont typeface="Arial"/>
              <a:buChar char="►"/>
              <a:tabLst>
                <a:tab pos="372745" algn="l"/>
              </a:tabLst>
            </a:pPr>
            <a:r>
              <a:rPr lang="en-GB" sz="2000" spc="50" dirty="0">
                <a:solidFill>
                  <a:srgbClr val="000000"/>
                </a:solidFill>
                <a:latin typeface="Arial" panose="020B0604020202020204" pitchFamily="34" charset="0"/>
                <a:cs typeface="Arial" panose="020B0604020202020204" pitchFamily="34" charset="0"/>
              </a:rPr>
              <a:t>The practice supervisor should help prepare the student for </a:t>
            </a:r>
            <a:r>
              <a:rPr lang="en-GB" sz="2000" b="1" spc="50" dirty="0">
                <a:solidFill>
                  <a:srgbClr val="000000"/>
                </a:solidFill>
                <a:latin typeface="Arial" panose="020B0604020202020204" pitchFamily="34" charset="0"/>
                <a:cs typeface="Arial" panose="020B0604020202020204" pitchFamily="34" charset="0"/>
              </a:rPr>
              <a:t>summative</a:t>
            </a:r>
            <a:r>
              <a:rPr lang="en-GB" sz="2000" spc="50" dirty="0">
                <a:solidFill>
                  <a:srgbClr val="000000"/>
                </a:solidFill>
                <a:latin typeface="Arial" panose="020B0604020202020204" pitchFamily="34" charset="0"/>
                <a:cs typeface="Arial" panose="020B0604020202020204" pitchFamily="34" charset="0"/>
              </a:rPr>
              <a:t> assessments by facilitating opportunities to practice</a:t>
            </a:r>
            <a:endParaRPr lang="en-GB" sz="2000" spc="50" dirty="0">
              <a:solidFill>
                <a:srgbClr val="3D3D41"/>
              </a:solidFill>
              <a:latin typeface="Arial" panose="020B0604020202020204" pitchFamily="34" charset="0"/>
              <a:cs typeface="Arial" panose="020B0604020202020204" pitchFamily="34" charset="0"/>
            </a:endParaRPr>
          </a:p>
          <a:p>
            <a:pPr marL="372745" marR="5080" indent="-360045">
              <a:lnSpc>
                <a:spcPct val="96600"/>
              </a:lnSpc>
              <a:spcBef>
                <a:spcPts val="600"/>
              </a:spcBef>
              <a:buClr>
                <a:srgbClr val="084B9C"/>
              </a:buClr>
              <a:buSzPct val="92000"/>
              <a:buFont typeface="Arial"/>
              <a:buChar char="►"/>
              <a:tabLst>
                <a:tab pos="372745" algn="l"/>
              </a:tabLst>
            </a:pPr>
            <a:r>
              <a:rPr lang="en-GB" sz="2000" spc="50" dirty="0">
                <a:solidFill>
                  <a:schemeClr val="tx1"/>
                </a:solidFill>
                <a:latin typeface="Arial" panose="020B0604020202020204" pitchFamily="34" charset="0"/>
                <a:cs typeface="Arial" panose="020B0604020202020204" pitchFamily="34" charset="0"/>
              </a:rPr>
              <a:t>To carry out an effective assessment the student must be given:</a:t>
            </a:r>
          </a:p>
          <a:p>
            <a:pPr marL="1252538" marR="5080" lvl="7" indent="-358775">
              <a:lnSpc>
                <a:spcPct val="96600"/>
              </a:lnSpc>
              <a:spcBef>
                <a:spcPts val="600"/>
              </a:spcBef>
              <a:buClr>
                <a:srgbClr val="084B9C"/>
              </a:buClr>
              <a:buSzPct val="92000"/>
              <a:buFont typeface="Wingdings" panose="05000000000000000000" pitchFamily="2" charset="2"/>
              <a:buChar char="§"/>
              <a:tabLst>
                <a:tab pos="1252538" algn="l"/>
              </a:tabLst>
            </a:pPr>
            <a:r>
              <a:rPr lang="en-GB" sz="2000" spc="50" dirty="0">
                <a:solidFill>
                  <a:schemeClr val="tx1"/>
                </a:solidFill>
                <a:latin typeface="Arial" panose="020B0604020202020204" pitchFamily="34" charset="0"/>
                <a:cs typeface="Arial" panose="020B0604020202020204" pitchFamily="34" charset="0"/>
              </a:rPr>
              <a:t>an opportunity to deliver a specific care activity under supervision</a:t>
            </a:r>
          </a:p>
          <a:p>
            <a:pPr marL="1252538" marR="5080" lvl="3" indent="-358775">
              <a:lnSpc>
                <a:spcPct val="96600"/>
              </a:lnSpc>
              <a:spcBef>
                <a:spcPts val="600"/>
              </a:spcBef>
              <a:buClr>
                <a:srgbClr val="084B9C"/>
              </a:buClr>
              <a:buSzPct val="92000"/>
              <a:buFont typeface="Wingdings" panose="05000000000000000000" pitchFamily="2" charset="2"/>
              <a:buChar char="§"/>
              <a:tabLst>
                <a:tab pos="1252538" algn="l"/>
              </a:tabLst>
            </a:pPr>
            <a:r>
              <a:rPr lang="en-GB" sz="2000" spc="50" dirty="0">
                <a:solidFill>
                  <a:schemeClr val="tx1"/>
                </a:solidFill>
                <a:latin typeface="Arial" panose="020B0604020202020204" pitchFamily="34" charset="0"/>
                <a:cs typeface="Arial" panose="020B0604020202020204" pitchFamily="34" charset="0"/>
              </a:rPr>
              <a:t>the opportunity to reflect on their individual performance</a:t>
            </a:r>
          </a:p>
          <a:p>
            <a:pPr marL="1252538" marR="5080" lvl="2" indent="-358775">
              <a:lnSpc>
                <a:spcPct val="96600"/>
              </a:lnSpc>
              <a:spcBef>
                <a:spcPts val="600"/>
              </a:spcBef>
              <a:buClr>
                <a:srgbClr val="084B9C"/>
              </a:buClr>
              <a:buSzPct val="92000"/>
              <a:buFont typeface="Wingdings" panose="05000000000000000000" pitchFamily="2" charset="2"/>
              <a:buChar char="§"/>
              <a:tabLst>
                <a:tab pos="1252538" algn="l"/>
              </a:tabLst>
            </a:pPr>
            <a:r>
              <a:rPr lang="en-GB" sz="2000" spc="50" dirty="0">
                <a:solidFill>
                  <a:schemeClr val="tx1"/>
                </a:solidFill>
                <a:latin typeface="Arial" panose="020B0604020202020204" pitchFamily="34" charset="0"/>
                <a:cs typeface="Arial" panose="020B0604020202020204" pitchFamily="34" charset="0"/>
              </a:rPr>
              <a:t>have specified time to discuss their reflection with their assessor</a:t>
            </a:r>
          </a:p>
          <a:p>
            <a:pPr marL="372745" marR="5080" lvl="2" indent="-360045">
              <a:lnSpc>
                <a:spcPct val="96600"/>
              </a:lnSpc>
              <a:spcBef>
                <a:spcPts val="600"/>
              </a:spcBef>
              <a:buClr>
                <a:srgbClr val="084B9C"/>
              </a:buClr>
              <a:buSzPct val="92000"/>
              <a:buFont typeface="Arial"/>
              <a:buChar char="►"/>
              <a:tabLst>
                <a:tab pos="372745" algn="l"/>
              </a:tabLst>
            </a:pPr>
            <a:r>
              <a:rPr lang="en-GB" sz="2000" spc="50" dirty="0">
                <a:solidFill>
                  <a:schemeClr val="tx1"/>
                </a:solidFill>
                <a:latin typeface="Arial" panose="020B0604020202020204" pitchFamily="34" charset="0"/>
                <a:cs typeface="Arial" panose="020B0604020202020204" pitchFamily="34" charset="0"/>
              </a:rPr>
              <a:t>The assessor must then provide the student with specific written feedback</a:t>
            </a:r>
          </a:p>
          <a:p>
            <a:pPr marL="372745" marR="5080" indent="-360045">
              <a:lnSpc>
                <a:spcPct val="96600"/>
              </a:lnSpc>
              <a:spcBef>
                <a:spcPts val="600"/>
              </a:spcBef>
              <a:buClr>
                <a:srgbClr val="084B9C"/>
              </a:buClr>
              <a:buSzPct val="92000"/>
              <a:buFont typeface="Arial"/>
              <a:buChar char="►"/>
              <a:tabLst>
                <a:tab pos="372745" algn="l"/>
              </a:tabLst>
            </a:pPr>
            <a:r>
              <a:rPr lang="en-GB" sz="2000" spc="50" dirty="0">
                <a:solidFill>
                  <a:schemeClr val="tx1"/>
                </a:solidFill>
                <a:latin typeface="Arial" panose="020B0604020202020204" pitchFamily="34" charset="0"/>
                <a:cs typeface="Arial" panose="020B0604020202020204" pitchFamily="34" charset="0"/>
              </a:rPr>
              <a:t>Please refer to additional assessment support materials</a:t>
            </a:r>
          </a:p>
        </p:txBody>
      </p:sp>
      <p:sp>
        <p:nvSpPr>
          <p:cNvPr id="14" name="Rectangle 13">
            <a:extLst>
              <a:ext uri="{FF2B5EF4-FFF2-40B4-BE49-F238E27FC236}">
                <a16:creationId xmlns:a16="http://schemas.microsoft.com/office/drawing/2014/main" id="{8A7FA9F2-F7FD-8654-908D-B7F16C6C9412}"/>
              </a:ext>
            </a:extLst>
          </p:cNvPr>
          <p:cNvSpPr/>
          <p:nvPr/>
        </p:nvSpPr>
        <p:spPr>
          <a:xfrm>
            <a:off x="1295400" y="838200"/>
            <a:ext cx="9601200" cy="581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dirty="0">
                <a:solidFill>
                  <a:schemeClr val="tx2"/>
                </a:solidFill>
                <a:latin typeface="Arial" panose="020B0604020202020204" pitchFamily="34" charset="0"/>
                <a:cs typeface="Arial" panose="020B0604020202020204" pitchFamily="34" charset="0"/>
              </a:rPr>
              <a:t>Formative Episode of Care</a:t>
            </a:r>
            <a:endParaRPr lang="en-GB"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23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7950-749E-AE13-4E1B-BFB8B19B0F20}"/>
              </a:ext>
            </a:extLst>
          </p:cNvPr>
          <p:cNvSpPr>
            <a:spLocks noGrp="1"/>
          </p:cNvSpPr>
          <p:nvPr>
            <p:ph type="title"/>
          </p:nvPr>
        </p:nvSpPr>
        <p:spPr/>
        <p:txBody>
          <a:bodyPr/>
          <a:lstStyle/>
          <a:p>
            <a:r>
              <a:rPr lang="en-US" sz="3200" b="1" dirty="0">
                <a:solidFill>
                  <a:schemeClr val="tx2"/>
                </a:solidFill>
                <a:latin typeface="Arial" panose="020B0604020202020204" pitchFamily="34" charset="0"/>
                <a:cs typeface="Arial" panose="020B0604020202020204" pitchFamily="34" charset="0"/>
              </a:rPr>
              <a:t>Service User Feedback</a:t>
            </a:r>
            <a:endParaRPr lang="en-GB" dirty="0">
              <a:solidFill>
                <a:schemeClr val="tx2"/>
              </a:solidFill>
            </a:endParaRPr>
          </a:p>
        </p:txBody>
      </p:sp>
      <p:sp>
        <p:nvSpPr>
          <p:cNvPr id="3" name="object 6">
            <a:extLst>
              <a:ext uri="{FF2B5EF4-FFF2-40B4-BE49-F238E27FC236}">
                <a16:creationId xmlns:a16="http://schemas.microsoft.com/office/drawing/2014/main" id="{F3F61D0B-1B63-BF36-1525-3A81538706DA}"/>
              </a:ext>
            </a:extLst>
          </p:cNvPr>
          <p:cNvSpPr txBox="1"/>
          <p:nvPr/>
        </p:nvSpPr>
        <p:spPr>
          <a:xfrm>
            <a:off x="1371600" y="1639217"/>
            <a:ext cx="9105900" cy="4304383"/>
          </a:xfrm>
          <a:prstGeom prst="rect">
            <a:avLst/>
          </a:prstGeom>
        </p:spPr>
        <p:txBody>
          <a:bodyPr vert="horz" wrap="square" lIns="0" tIns="48895" rIns="0" bIns="0" rtlCol="0">
            <a:spAutoFit/>
          </a:bodyPr>
          <a:lstStyle/>
          <a:p>
            <a:pPr marL="365125" marR="341630" indent="-353060">
              <a:spcBef>
                <a:spcPts val="385"/>
              </a:spcBef>
              <a:buClr>
                <a:srgbClr val="0F4D9A"/>
              </a:buClr>
              <a:buSzPct val="93103"/>
              <a:buChar char="►"/>
              <a:tabLst>
                <a:tab pos="367665" algn="l"/>
              </a:tabLst>
            </a:pPr>
            <a:r>
              <a:rPr dirty="0">
                <a:solidFill>
                  <a:srgbClr val="464244"/>
                </a:solidFill>
                <a:latin typeface="Arial"/>
                <a:cs typeface="Arial"/>
              </a:rPr>
              <a:t>Service</a:t>
            </a:r>
            <a:r>
              <a:rPr spc="114" dirty="0">
                <a:solidFill>
                  <a:srgbClr val="464244"/>
                </a:solidFill>
                <a:latin typeface="Arial"/>
                <a:cs typeface="Arial"/>
              </a:rPr>
              <a:t> </a:t>
            </a:r>
            <a:r>
              <a:rPr dirty="0">
                <a:solidFill>
                  <a:srgbClr val="464244"/>
                </a:solidFill>
                <a:latin typeface="Arial"/>
                <a:cs typeface="Arial"/>
              </a:rPr>
              <a:t>users</a:t>
            </a:r>
            <a:r>
              <a:rPr spc="75" dirty="0">
                <a:solidFill>
                  <a:srgbClr val="464244"/>
                </a:solidFill>
                <a:latin typeface="Arial"/>
                <a:cs typeface="Arial"/>
              </a:rPr>
              <a:t> </a:t>
            </a:r>
            <a:r>
              <a:rPr lang="en-GB" dirty="0">
                <a:solidFill>
                  <a:srgbClr val="464244"/>
                </a:solidFill>
                <a:latin typeface="Arial"/>
                <a:cs typeface="Arial"/>
              </a:rPr>
              <a:t>should</a:t>
            </a:r>
            <a:r>
              <a:rPr spc="65" dirty="0">
                <a:solidFill>
                  <a:srgbClr val="464244"/>
                </a:solidFill>
                <a:latin typeface="Arial"/>
                <a:cs typeface="Arial"/>
              </a:rPr>
              <a:t> </a:t>
            </a:r>
            <a:r>
              <a:rPr dirty="0">
                <a:solidFill>
                  <a:srgbClr val="344256"/>
                </a:solidFill>
                <a:latin typeface="Arial"/>
                <a:cs typeface="Arial"/>
              </a:rPr>
              <a:t>not</a:t>
            </a:r>
            <a:r>
              <a:rPr spc="5" dirty="0">
                <a:solidFill>
                  <a:srgbClr val="344256"/>
                </a:solidFill>
                <a:latin typeface="Arial"/>
                <a:cs typeface="Arial"/>
              </a:rPr>
              <a:t> </a:t>
            </a:r>
            <a:r>
              <a:rPr dirty="0">
                <a:solidFill>
                  <a:srgbClr val="464244"/>
                </a:solidFill>
                <a:latin typeface="Arial"/>
                <a:cs typeface="Arial"/>
              </a:rPr>
              <a:t>feel</a:t>
            </a:r>
            <a:r>
              <a:rPr spc="45" dirty="0">
                <a:solidFill>
                  <a:srgbClr val="464244"/>
                </a:solidFill>
                <a:latin typeface="Arial"/>
                <a:cs typeface="Arial"/>
              </a:rPr>
              <a:t> </a:t>
            </a:r>
            <a:r>
              <a:rPr dirty="0">
                <a:solidFill>
                  <a:srgbClr val="464244"/>
                </a:solidFill>
                <a:latin typeface="Arial"/>
                <a:cs typeface="Arial"/>
              </a:rPr>
              <a:t>pressured</a:t>
            </a:r>
            <a:r>
              <a:rPr spc="90" dirty="0">
                <a:solidFill>
                  <a:srgbClr val="464244"/>
                </a:solidFill>
                <a:latin typeface="Arial"/>
                <a:cs typeface="Arial"/>
              </a:rPr>
              <a:t> </a:t>
            </a:r>
            <a:r>
              <a:rPr dirty="0">
                <a:solidFill>
                  <a:srgbClr val="464244"/>
                </a:solidFill>
                <a:latin typeface="Arial"/>
                <a:cs typeface="Arial"/>
              </a:rPr>
              <a:t>to</a:t>
            </a:r>
            <a:r>
              <a:rPr spc="25" dirty="0">
                <a:solidFill>
                  <a:srgbClr val="464244"/>
                </a:solidFill>
                <a:latin typeface="Arial"/>
                <a:cs typeface="Arial"/>
              </a:rPr>
              <a:t> </a:t>
            </a:r>
            <a:r>
              <a:rPr dirty="0">
                <a:solidFill>
                  <a:srgbClr val="464244"/>
                </a:solidFill>
                <a:latin typeface="Arial"/>
                <a:cs typeface="Arial"/>
              </a:rPr>
              <a:t>give</a:t>
            </a:r>
            <a:r>
              <a:rPr spc="90" dirty="0">
                <a:solidFill>
                  <a:srgbClr val="464244"/>
                </a:solidFill>
                <a:latin typeface="Arial"/>
                <a:cs typeface="Arial"/>
              </a:rPr>
              <a:t> </a:t>
            </a:r>
            <a:r>
              <a:rPr dirty="0">
                <a:solidFill>
                  <a:srgbClr val="464244"/>
                </a:solidFill>
                <a:latin typeface="Arial"/>
                <a:cs typeface="Arial"/>
              </a:rPr>
              <a:t>feedback.</a:t>
            </a:r>
            <a:r>
              <a:rPr spc="114" dirty="0">
                <a:solidFill>
                  <a:srgbClr val="464244"/>
                </a:solidFill>
                <a:latin typeface="Arial"/>
                <a:cs typeface="Arial"/>
              </a:rPr>
              <a:t> </a:t>
            </a:r>
            <a:r>
              <a:rPr dirty="0">
                <a:solidFill>
                  <a:srgbClr val="344256"/>
                </a:solidFill>
                <a:latin typeface="Arial"/>
                <a:cs typeface="Arial"/>
              </a:rPr>
              <a:t>They</a:t>
            </a:r>
            <a:r>
              <a:rPr spc="50" dirty="0">
                <a:solidFill>
                  <a:srgbClr val="344256"/>
                </a:solidFill>
                <a:latin typeface="Arial"/>
                <a:cs typeface="Arial"/>
              </a:rPr>
              <a:t> </a:t>
            </a:r>
            <a:r>
              <a:rPr spc="-25" dirty="0">
                <a:solidFill>
                  <a:srgbClr val="464244"/>
                </a:solidFill>
                <a:latin typeface="Arial"/>
                <a:cs typeface="Arial"/>
              </a:rPr>
              <a:t>may </a:t>
            </a:r>
            <a:r>
              <a:rPr dirty="0">
                <a:solidFill>
                  <a:srgbClr val="464244"/>
                </a:solidFill>
                <a:latin typeface="Arial"/>
                <a:cs typeface="Arial"/>
              </a:rPr>
              <a:t>decline</a:t>
            </a:r>
            <a:r>
              <a:rPr spc="90" dirty="0">
                <a:solidFill>
                  <a:srgbClr val="464244"/>
                </a:solidFill>
                <a:latin typeface="Arial"/>
                <a:cs typeface="Arial"/>
              </a:rPr>
              <a:t> </a:t>
            </a:r>
            <a:r>
              <a:rPr dirty="0">
                <a:solidFill>
                  <a:srgbClr val="464244"/>
                </a:solidFill>
                <a:latin typeface="Arial"/>
                <a:cs typeface="Arial"/>
              </a:rPr>
              <a:t>to</a:t>
            </a:r>
            <a:r>
              <a:rPr spc="5" dirty="0">
                <a:solidFill>
                  <a:srgbClr val="464244"/>
                </a:solidFill>
                <a:latin typeface="Arial"/>
                <a:cs typeface="Arial"/>
              </a:rPr>
              <a:t> </a:t>
            </a:r>
            <a:r>
              <a:rPr spc="-10" dirty="0">
                <a:solidFill>
                  <a:srgbClr val="464244"/>
                </a:solidFill>
                <a:latin typeface="Arial"/>
                <a:cs typeface="Arial"/>
              </a:rPr>
              <a:t>participate</a:t>
            </a:r>
            <a:r>
              <a:rPr lang="en-GB" spc="-10" dirty="0">
                <a:solidFill>
                  <a:srgbClr val="464244"/>
                </a:solidFill>
                <a:latin typeface="Arial"/>
                <a:cs typeface="Arial"/>
              </a:rPr>
              <a:t>.</a:t>
            </a:r>
            <a:r>
              <a:rPr lang="en-GB" spc="-10" dirty="0">
                <a:latin typeface="Arial"/>
                <a:cs typeface="Arial"/>
              </a:rPr>
              <a:t> </a:t>
            </a:r>
            <a:r>
              <a:rPr dirty="0">
                <a:solidFill>
                  <a:srgbClr val="464244"/>
                </a:solidFill>
                <a:latin typeface="Arial"/>
                <a:cs typeface="Arial"/>
              </a:rPr>
              <a:t>They</a:t>
            </a:r>
            <a:r>
              <a:rPr spc="135" dirty="0">
                <a:solidFill>
                  <a:srgbClr val="464244"/>
                </a:solidFill>
                <a:latin typeface="Arial"/>
                <a:cs typeface="Arial"/>
              </a:rPr>
              <a:t> </a:t>
            </a:r>
            <a:r>
              <a:rPr dirty="0">
                <a:solidFill>
                  <a:srgbClr val="464244"/>
                </a:solidFill>
                <a:latin typeface="Arial"/>
                <a:cs typeface="Arial"/>
              </a:rPr>
              <a:t>should</a:t>
            </a:r>
            <a:r>
              <a:rPr spc="85" dirty="0">
                <a:solidFill>
                  <a:srgbClr val="464244"/>
                </a:solidFill>
                <a:latin typeface="Arial"/>
                <a:cs typeface="Arial"/>
              </a:rPr>
              <a:t> </a:t>
            </a:r>
            <a:r>
              <a:rPr dirty="0">
                <a:solidFill>
                  <a:srgbClr val="464244"/>
                </a:solidFill>
                <a:latin typeface="Arial"/>
                <a:cs typeface="Arial"/>
              </a:rPr>
              <a:t>not</a:t>
            </a:r>
            <a:r>
              <a:rPr spc="20" dirty="0">
                <a:solidFill>
                  <a:srgbClr val="464244"/>
                </a:solidFill>
                <a:latin typeface="Arial"/>
                <a:cs typeface="Arial"/>
              </a:rPr>
              <a:t> </a:t>
            </a:r>
            <a:r>
              <a:rPr dirty="0">
                <a:solidFill>
                  <a:srgbClr val="464244"/>
                </a:solidFill>
                <a:latin typeface="Arial"/>
                <a:cs typeface="Arial"/>
              </a:rPr>
              <a:t>fee</a:t>
            </a:r>
            <a:r>
              <a:rPr dirty="0">
                <a:solidFill>
                  <a:srgbClr val="694444"/>
                </a:solidFill>
                <a:latin typeface="Arial"/>
                <a:cs typeface="Arial"/>
              </a:rPr>
              <a:t>l</a:t>
            </a:r>
            <a:r>
              <a:rPr spc="5" dirty="0">
                <a:solidFill>
                  <a:srgbClr val="694444"/>
                </a:solidFill>
                <a:latin typeface="Arial"/>
                <a:cs typeface="Arial"/>
              </a:rPr>
              <a:t> </a:t>
            </a:r>
            <a:r>
              <a:rPr dirty="0">
                <a:solidFill>
                  <a:srgbClr val="464244"/>
                </a:solidFill>
                <a:latin typeface="Arial"/>
                <a:cs typeface="Arial"/>
              </a:rPr>
              <a:t>responsible</a:t>
            </a:r>
            <a:r>
              <a:rPr spc="195" dirty="0">
                <a:solidFill>
                  <a:srgbClr val="464244"/>
                </a:solidFill>
                <a:latin typeface="Arial"/>
                <a:cs typeface="Arial"/>
              </a:rPr>
              <a:t> </a:t>
            </a:r>
            <a:r>
              <a:rPr dirty="0">
                <a:solidFill>
                  <a:srgbClr val="464244"/>
                </a:solidFill>
                <a:latin typeface="Arial"/>
                <a:cs typeface="Arial"/>
              </a:rPr>
              <a:t>for</a:t>
            </a:r>
            <a:r>
              <a:rPr spc="75" dirty="0">
                <a:solidFill>
                  <a:srgbClr val="464244"/>
                </a:solidFill>
                <a:latin typeface="Arial"/>
                <a:cs typeface="Arial"/>
              </a:rPr>
              <a:t> </a:t>
            </a:r>
            <a:r>
              <a:rPr dirty="0">
                <a:solidFill>
                  <a:srgbClr val="464244"/>
                </a:solidFill>
                <a:latin typeface="Arial"/>
                <a:cs typeface="Arial"/>
              </a:rPr>
              <a:t>any</a:t>
            </a:r>
            <a:r>
              <a:rPr spc="55" dirty="0">
                <a:solidFill>
                  <a:srgbClr val="464244"/>
                </a:solidFill>
                <a:latin typeface="Arial"/>
                <a:cs typeface="Arial"/>
              </a:rPr>
              <a:t> </a:t>
            </a:r>
            <a:r>
              <a:rPr dirty="0">
                <a:solidFill>
                  <a:srgbClr val="464244"/>
                </a:solidFill>
                <a:latin typeface="Arial"/>
                <a:cs typeface="Arial"/>
              </a:rPr>
              <a:t>ultimate</a:t>
            </a:r>
            <a:r>
              <a:rPr spc="100" dirty="0">
                <a:solidFill>
                  <a:srgbClr val="464244"/>
                </a:solidFill>
                <a:latin typeface="Arial"/>
                <a:cs typeface="Arial"/>
              </a:rPr>
              <a:t> </a:t>
            </a:r>
            <a:r>
              <a:rPr dirty="0">
                <a:solidFill>
                  <a:srgbClr val="464244"/>
                </a:solidFill>
                <a:latin typeface="Arial"/>
                <a:cs typeface="Arial"/>
              </a:rPr>
              <a:t>decision</a:t>
            </a:r>
            <a:r>
              <a:rPr spc="100" dirty="0">
                <a:solidFill>
                  <a:srgbClr val="464244"/>
                </a:solidFill>
                <a:latin typeface="Arial"/>
                <a:cs typeface="Arial"/>
              </a:rPr>
              <a:t> </a:t>
            </a:r>
            <a:r>
              <a:rPr dirty="0">
                <a:solidFill>
                  <a:srgbClr val="464244"/>
                </a:solidFill>
                <a:latin typeface="Arial"/>
                <a:cs typeface="Arial"/>
              </a:rPr>
              <a:t>affecting</a:t>
            </a:r>
            <a:r>
              <a:rPr spc="85" dirty="0">
                <a:solidFill>
                  <a:srgbClr val="464244"/>
                </a:solidFill>
                <a:latin typeface="Arial"/>
                <a:cs typeface="Arial"/>
              </a:rPr>
              <a:t> </a:t>
            </a:r>
            <a:r>
              <a:rPr dirty="0">
                <a:solidFill>
                  <a:srgbClr val="464244"/>
                </a:solidFill>
                <a:latin typeface="Arial"/>
                <a:cs typeface="Arial"/>
              </a:rPr>
              <a:t>a</a:t>
            </a:r>
            <a:r>
              <a:rPr spc="110" dirty="0">
                <a:solidFill>
                  <a:srgbClr val="464244"/>
                </a:solidFill>
                <a:latin typeface="Arial"/>
                <a:cs typeface="Arial"/>
              </a:rPr>
              <a:t> </a:t>
            </a:r>
            <a:r>
              <a:rPr dirty="0">
                <a:solidFill>
                  <a:srgbClr val="464244"/>
                </a:solidFill>
                <a:latin typeface="Arial"/>
                <a:cs typeface="Arial"/>
              </a:rPr>
              <a:t>student's</a:t>
            </a:r>
            <a:r>
              <a:rPr spc="90" dirty="0">
                <a:solidFill>
                  <a:srgbClr val="464244"/>
                </a:solidFill>
                <a:latin typeface="Arial"/>
                <a:cs typeface="Arial"/>
              </a:rPr>
              <a:t> </a:t>
            </a:r>
            <a:r>
              <a:rPr dirty="0">
                <a:solidFill>
                  <a:srgbClr val="464244"/>
                </a:solidFill>
                <a:latin typeface="Arial"/>
                <a:cs typeface="Arial"/>
              </a:rPr>
              <a:t>progression</a:t>
            </a:r>
            <a:endParaRPr lang="en-GB" dirty="0">
              <a:latin typeface="Arial"/>
              <a:cs typeface="Arial"/>
            </a:endParaRPr>
          </a:p>
          <a:p>
            <a:pPr marL="365760" indent="-353060">
              <a:lnSpc>
                <a:spcPct val="100000"/>
              </a:lnSpc>
              <a:spcBef>
                <a:spcPts val="670"/>
              </a:spcBef>
              <a:buClr>
                <a:srgbClr val="0F4D9A"/>
              </a:buClr>
              <a:buSzPct val="93103"/>
              <a:buChar char="►"/>
              <a:tabLst>
                <a:tab pos="365760" algn="l"/>
              </a:tabLst>
            </a:pPr>
            <a:r>
              <a:rPr lang="en-GB" dirty="0">
                <a:solidFill>
                  <a:srgbClr val="464244"/>
                </a:solidFill>
                <a:latin typeface="Arial"/>
                <a:cs typeface="Arial"/>
              </a:rPr>
              <a:t>Patients</a:t>
            </a:r>
            <a:r>
              <a:rPr lang="en-GB" spc="35" dirty="0">
                <a:solidFill>
                  <a:srgbClr val="464244"/>
                </a:solidFill>
                <a:latin typeface="Arial"/>
                <a:cs typeface="Arial"/>
              </a:rPr>
              <a:t> </a:t>
            </a:r>
            <a:r>
              <a:rPr lang="en-GB" dirty="0">
                <a:solidFill>
                  <a:srgbClr val="5D5960"/>
                </a:solidFill>
                <a:latin typeface="Arial"/>
                <a:cs typeface="Arial"/>
              </a:rPr>
              <a:t>w</a:t>
            </a:r>
            <a:r>
              <a:rPr lang="en-GB" dirty="0">
                <a:solidFill>
                  <a:srgbClr val="464244"/>
                </a:solidFill>
                <a:latin typeface="Arial"/>
                <a:cs typeface="Arial"/>
              </a:rPr>
              <a:t>ho</a:t>
            </a:r>
            <a:r>
              <a:rPr lang="en-GB" spc="100" dirty="0">
                <a:solidFill>
                  <a:srgbClr val="464244"/>
                </a:solidFill>
                <a:latin typeface="Arial"/>
                <a:cs typeface="Arial"/>
              </a:rPr>
              <a:t> </a:t>
            </a:r>
            <a:r>
              <a:rPr lang="en-GB" dirty="0">
                <a:solidFill>
                  <a:srgbClr val="464244"/>
                </a:solidFill>
                <a:latin typeface="Arial"/>
                <a:cs typeface="Arial"/>
              </a:rPr>
              <a:t>are too</a:t>
            </a:r>
            <a:r>
              <a:rPr lang="en-GB" spc="10" dirty="0">
                <a:solidFill>
                  <a:srgbClr val="464244"/>
                </a:solidFill>
                <a:latin typeface="Arial"/>
                <a:cs typeface="Arial"/>
              </a:rPr>
              <a:t> </a:t>
            </a:r>
            <a:r>
              <a:rPr lang="en-GB" dirty="0">
                <a:solidFill>
                  <a:srgbClr val="344256"/>
                </a:solidFill>
                <a:latin typeface="Arial"/>
                <a:cs typeface="Arial"/>
              </a:rPr>
              <a:t>ill</a:t>
            </a:r>
            <a:r>
              <a:rPr lang="en-GB" spc="114" dirty="0">
                <a:solidFill>
                  <a:srgbClr val="344256"/>
                </a:solidFill>
                <a:latin typeface="Arial"/>
                <a:cs typeface="Arial"/>
              </a:rPr>
              <a:t> </a:t>
            </a:r>
            <a:r>
              <a:rPr lang="en-GB" dirty="0">
                <a:solidFill>
                  <a:srgbClr val="464244"/>
                </a:solidFill>
                <a:latin typeface="Arial"/>
                <a:cs typeface="Arial"/>
              </a:rPr>
              <a:t>or</a:t>
            </a:r>
            <a:r>
              <a:rPr lang="en-GB" spc="55" dirty="0">
                <a:solidFill>
                  <a:srgbClr val="464244"/>
                </a:solidFill>
                <a:latin typeface="Arial"/>
                <a:cs typeface="Arial"/>
              </a:rPr>
              <a:t> </a:t>
            </a:r>
            <a:r>
              <a:rPr lang="en-GB" dirty="0">
                <a:solidFill>
                  <a:srgbClr val="464244"/>
                </a:solidFill>
                <a:latin typeface="Arial"/>
                <a:cs typeface="Arial"/>
              </a:rPr>
              <a:t>vu</a:t>
            </a:r>
            <a:r>
              <a:rPr lang="en-GB" dirty="0">
                <a:solidFill>
                  <a:srgbClr val="694444"/>
                </a:solidFill>
                <a:latin typeface="Arial"/>
                <a:cs typeface="Arial"/>
              </a:rPr>
              <a:t>l</a:t>
            </a:r>
            <a:r>
              <a:rPr lang="en-GB" dirty="0">
                <a:solidFill>
                  <a:srgbClr val="464244"/>
                </a:solidFill>
                <a:latin typeface="Arial"/>
                <a:cs typeface="Arial"/>
              </a:rPr>
              <a:t>nerable</a:t>
            </a:r>
            <a:r>
              <a:rPr lang="en-GB" spc="100" dirty="0">
                <a:solidFill>
                  <a:srgbClr val="464244"/>
                </a:solidFill>
                <a:latin typeface="Arial"/>
                <a:cs typeface="Arial"/>
              </a:rPr>
              <a:t> </a:t>
            </a:r>
            <a:r>
              <a:rPr lang="en-GB" dirty="0">
                <a:solidFill>
                  <a:srgbClr val="464244"/>
                </a:solidFill>
                <a:latin typeface="Arial"/>
                <a:cs typeface="Arial"/>
              </a:rPr>
              <a:t>may</a:t>
            </a:r>
            <a:r>
              <a:rPr lang="en-GB" spc="125" dirty="0">
                <a:solidFill>
                  <a:srgbClr val="464244"/>
                </a:solidFill>
                <a:latin typeface="Arial"/>
                <a:cs typeface="Arial"/>
              </a:rPr>
              <a:t> </a:t>
            </a:r>
            <a:r>
              <a:rPr lang="en-GB" dirty="0">
                <a:solidFill>
                  <a:srgbClr val="464244"/>
                </a:solidFill>
                <a:latin typeface="Arial"/>
                <a:cs typeface="Arial"/>
              </a:rPr>
              <a:t>not</a:t>
            </a:r>
            <a:r>
              <a:rPr lang="en-GB" spc="40" dirty="0">
                <a:solidFill>
                  <a:srgbClr val="464244"/>
                </a:solidFill>
                <a:latin typeface="Arial"/>
                <a:cs typeface="Arial"/>
              </a:rPr>
              <a:t> </a:t>
            </a:r>
            <a:r>
              <a:rPr lang="en-GB" dirty="0">
                <a:solidFill>
                  <a:srgbClr val="464244"/>
                </a:solidFill>
                <a:latin typeface="Arial"/>
                <a:cs typeface="Arial"/>
              </a:rPr>
              <a:t>make</a:t>
            </a:r>
            <a:r>
              <a:rPr lang="en-GB" spc="140" dirty="0">
                <a:solidFill>
                  <a:srgbClr val="464244"/>
                </a:solidFill>
                <a:latin typeface="Arial"/>
                <a:cs typeface="Arial"/>
              </a:rPr>
              <a:t> </a:t>
            </a:r>
            <a:r>
              <a:rPr lang="en-GB" dirty="0">
                <a:solidFill>
                  <a:srgbClr val="464244"/>
                </a:solidFill>
                <a:latin typeface="Arial"/>
                <a:cs typeface="Arial"/>
              </a:rPr>
              <a:t>an</a:t>
            </a:r>
            <a:r>
              <a:rPr lang="en-GB" spc="60" dirty="0">
                <a:solidFill>
                  <a:srgbClr val="464244"/>
                </a:solidFill>
                <a:latin typeface="Arial"/>
                <a:cs typeface="Arial"/>
              </a:rPr>
              <a:t> </a:t>
            </a:r>
            <a:r>
              <a:rPr lang="en-GB" dirty="0">
                <a:solidFill>
                  <a:srgbClr val="464244"/>
                </a:solidFill>
                <a:latin typeface="Arial"/>
                <a:cs typeface="Arial"/>
              </a:rPr>
              <a:t>informed</a:t>
            </a:r>
            <a:r>
              <a:rPr lang="en-GB" spc="75" dirty="0">
                <a:solidFill>
                  <a:srgbClr val="464244"/>
                </a:solidFill>
                <a:latin typeface="Arial"/>
                <a:cs typeface="Arial"/>
              </a:rPr>
              <a:t> </a:t>
            </a:r>
            <a:r>
              <a:rPr lang="en-GB" spc="-10" dirty="0">
                <a:solidFill>
                  <a:srgbClr val="344256"/>
                </a:solidFill>
                <a:latin typeface="Arial"/>
                <a:cs typeface="Arial"/>
              </a:rPr>
              <a:t>judgement</a:t>
            </a:r>
            <a:endParaRPr lang="en-GB" dirty="0">
              <a:latin typeface="Arial"/>
              <a:cs typeface="Arial"/>
            </a:endParaRPr>
          </a:p>
          <a:p>
            <a:pPr marL="363220" indent="-350520">
              <a:lnSpc>
                <a:spcPct val="100000"/>
              </a:lnSpc>
              <a:spcBef>
                <a:spcPts val="770"/>
              </a:spcBef>
              <a:buClr>
                <a:srgbClr val="0F4D9A"/>
              </a:buClr>
              <a:buSzPct val="93103"/>
              <a:buChar char="►"/>
              <a:tabLst>
                <a:tab pos="363220" algn="l"/>
              </a:tabLst>
            </a:pPr>
            <a:r>
              <a:rPr dirty="0">
                <a:solidFill>
                  <a:srgbClr val="464244"/>
                </a:solidFill>
                <a:latin typeface="Arial"/>
                <a:cs typeface="Arial"/>
              </a:rPr>
              <a:t>There</a:t>
            </a:r>
            <a:r>
              <a:rPr spc="95" dirty="0">
                <a:solidFill>
                  <a:srgbClr val="464244"/>
                </a:solidFill>
                <a:latin typeface="Arial"/>
                <a:cs typeface="Arial"/>
              </a:rPr>
              <a:t> </a:t>
            </a:r>
            <a:r>
              <a:rPr dirty="0">
                <a:solidFill>
                  <a:srgbClr val="464244"/>
                </a:solidFill>
                <a:latin typeface="Arial"/>
                <a:cs typeface="Arial"/>
              </a:rPr>
              <a:t>may</a:t>
            </a:r>
            <a:r>
              <a:rPr spc="100" dirty="0">
                <a:solidFill>
                  <a:srgbClr val="464244"/>
                </a:solidFill>
                <a:latin typeface="Arial"/>
                <a:cs typeface="Arial"/>
              </a:rPr>
              <a:t> </a:t>
            </a:r>
            <a:r>
              <a:rPr spc="50" dirty="0">
                <a:solidFill>
                  <a:srgbClr val="464244"/>
                </a:solidFill>
                <a:latin typeface="Arial"/>
                <a:cs typeface="Arial"/>
              </a:rPr>
              <a:t>be</a:t>
            </a:r>
            <a:r>
              <a:rPr spc="30" dirty="0">
                <a:solidFill>
                  <a:srgbClr val="464244"/>
                </a:solidFill>
                <a:latin typeface="Arial"/>
                <a:cs typeface="Arial"/>
              </a:rPr>
              <a:t> </a:t>
            </a:r>
            <a:r>
              <a:rPr dirty="0">
                <a:solidFill>
                  <a:srgbClr val="464244"/>
                </a:solidFill>
                <a:latin typeface="Arial"/>
                <a:cs typeface="Arial"/>
              </a:rPr>
              <a:t>concerns</a:t>
            </a:r>
            <a:r>
              <a:rPr spc="75" dirty="0">
                <a:solidFill>
                  <a:srgbClr val="464244"/>
                </a:solidFill>
                <a:latin typeface="Arial"/>
                <a:cs typeface="Arial"/>
              </a:rPr>
              <a:t> </a:t>
            </a:r>
            <a:r>
              <a:rPr dirty="0">
                <a:solidFill>
                  <a:srgbClr val="464244"/>
                </a:solidFill>
                <a:latin typeface="Arial"/>
                <a:cs typeface="Arial"/>
              </a:rPr>
              <a:t>about</a:t>
            </a:r>
            <a:r>
              <a:rPr spc="90" dirty="0">
                <a:solidFill>
                  <a:srgbClr val="464244"/>
                </a:solidFill>
                <a:latin typeface="Arial"/>
                <a:cs typeface="Arial"/>
              </a:rPr>
              <a:t> </a:t>
            </a:r>
            <a:r>
              <a:rPr spc="-10" dirty="0">
                <a:solidFill>
                  <a:srgbClr val="464244"/>
                </a:solidFill>
                <a:latin typeface="Arial"/>
                <a:cs typeface="Arial"/>
              </a:rPr>
              <a:t>anonymity</a:t>
            </a:r>
            <a:r>
              <a:rPr lang="en-GB" spc="-10" dirty="0">
                <a:solidFill>
                  <a:srgbClr val="464244"/>
                </a:solidFill>
                <a:latin typeface="Arial"/>
                <a:cs typeface="Arial"/>
              </a:rPr>
              <a:t>. The person giving feedback must not be identifiable. The feedback is signed off by the supervisor in the PAD/online tool.</a:t>
            </a:r>
            <a:endParaRPr dirty="0">
              <a:latin typeface="Arial"/>
              <a:cs typeface="Arial"/>
            </a:endParaRPr>
          </a:p>
          <a:p>
            <a:pPr marL="365125" indent="-352425">
              <a:lnSpc>
                <a:spcPct val="100000"/>
              </a:lnSpc>
              <a:spcBef>
                <a:spcPts val="670"/>
              </a:spcBef>
              <a:buClr>
                <a:srgbClr val="0F4D9A"/>
              </a:buClr>
              <a:buSzPct val="93103"/>
              <a:buChar char="►"/>
              <a:tabLst>
                <a:tab pos="365125" algn="l"/>
              </a:tabLst>
            </a:pPr>
            <a:r>
              <a:rPr dirty="0">
                <a:solidFill>
                  <a:srgbClr val="464244"/>
                </a:solidFill>
                <a:latin typeface="Arial"/>
                <a:cs typeface="Arial"/>
              </a:rPr>
              <a:t>Service</a:t>
            </a:r>
            <a:r>
              <a:rPr spc="130" dirty="0">
                <a:solidFill>
                  <a:srgbClr val="464244"/>
                </a:solidFill>
                <a:latin typeface="Arial"/>
                <a:cs typeface="Arial"/>
              </a:rPr>
              <a:t> </a:t>
            </a:r>
            <a:r>
              <a:rPr dirty="0">
                <a:solidFill>
                  <a:srgbClr val="464244"/>
                </a:solidFill>
                <a:latin typeface="Arial"/>
                <a:cs typeface="Arial"/>
              </a:rPr>
              <a:t>users</a:t>
            </a:r>
            <a:r>
              <a:rPr spc="90" dirty="0">
                <a:solidFill>
                  <a:srgbClr val="464244"/>
                </a:solidFill>
                <a:latin typeface="Arial"/>
                <a:cs typeface="Arial"/>
              </a:rPr>
              <a:t> </a:t>
            </a:r>
            <a:r>
              <a:rPr dirty="0">
                <a:solidFill>
                  <a:srgbClr val="464244"/>
                </a:solidFill>
                <a:latin typeface="Arial"/>
                <a:cs typeface="Arial"/>
              </a:rPr>
              <a:t>may</a:t>
            </a:r>
            <a:r>
              <a:rPr spc="114" dirty="0">
                <a:solidFill>
                  <a:srgbClr val="464244"/>
                </a:solidFill>
                <a:latin typeface="Arial"/>
                <a:cs typeface="Arial"/>
              </a:rPr>
              <a:t> </a:t>
            </a:r>
            <a:r>
              <a:rPr dirty="0">
                <a:solidFill>
                  <a:srgbClr val="344256"/>
                </a:solidFill>
                <a:latin typeface="Arial"/>
                <a:cs typeface="Arial"/>
              </a:rPr>
              <a:t>have</a:t>
            </a:r>
            <a:r>
              <a:rPr spc="100" dirty="0">
                <a:solidFill>
                  <a:srgbClr val="344256"/>
                </a:solidFill>
                <a:latin typeface="Arial"/>
                <a:cs typeface="Arial"/>
              </a:rPr>
              <a:t> </a:t>
            </a:r>
            <a:r>
              <a:rPr dirty="0">
                <a:solidFill>
                  <a:srgbClr val="464244"/>
                </a:solidFill>
                <a:latin typeface="Arial"/>
                <a:cs typeface="Arial"/>
              </a:rPr>
              <a:t>preconceived</a:t>
            </a:r>
            <a:r>
              <a:rPr spc="160" dirty="0">
                <a:solidFill>
                  <a:srgbClr val="464244"/>
                </a:solidFill>
                <a:latin typeface="Arial"/>
                <a:cs typeface="Arial"/>
              </a:rPr>
              <a:t> </a:t>
            </a:r>
            <a:r>
              <a:rPr dirty="0">
                <a:solidFill>
                  <a:srgbClr val="464244"/>
                </a:solidFill>
                <a:latin typeface="Arial"/>
                <a:cs typeface="Arial"/>
              </a:rPr>
              <a:t>ideas</a:t>
            </a:r>
            <a:r>
              <a:rPr spc="30" dirty="0">
                <a:solidFill>
                  <a:srgbClr val="464244"/>
                </a:solidFill>
                <a:latin typeface="Arial"/>
                <a:cs typeface="Arial"/>
              </a:rPr>
              <a:t> </a:t>
            </a:r>
            <a:r>
              <a:rPr dirty="0">
                <a:solidFill>
                  <a:srgbClr val="464244"/>
                </a:solidFill>
                <a:latin typeface="Arial"/>
                <a:cs typeface="Arial"/>
              </a:rPr>
              <a:t>or</a:t>
            </a:r>
            <a:r>
              <a:rPr spc="75" dirty="0">
                <a:solidFill>
                  <a:srgbClr val="464244"/>
                </a:solidFill>
                <a:latin typeface="Arial"/>
                <a:cs typeface="Arial"/>
              </a:rPr>
              <a:t> </a:t>
            </a:r>
            <a:r>
              <a:rPr lang="en-GB" spc="75" dirty="0">
                <a:solidFill>
                  <a:srgbClr val="464244"/>
                </a:solidFill>
                <a:latin typeface="Arial"/>
                <a:cs typeface="Arial"/>
              </a:rPr>
              <a:t>expect </a:t>
            </a:r>
            <a:r>
              <a:rPr dirty="0">
                <a:solidFill>
                  <a:srgbClr val="464244"/>
                </a:solidFill>
                <a:latin typeface="Arial"/>
                <a:cs typeface="Arial"/>
              </a:rPr>
              <a:t>different</a:t>
            </a:r>
            <a:r>
              <a:rPr spc="95" dirty="0">
                <a:solidFill>
                  <a:srgbClr val="464244"/>
                </a:solidFill>
                <a:latin typeface="Arial"/>
                <a:cs typeface="Arial"/>
              </a:rPr>
              <a:t> </a:t>
            </a:r>
            <a:r>
              <a:rPr dirty="0">
                <a:solidFill>
                  <a:srgbClr val="464244"/>
                </a:solidFill>
                <a:latin typeface="Arial"/>
                <a:cs typeface="Arial"/>
              </a:rPr>
              <a:t>standards</a:t>
            </a:r>
            <a:r>
              <a:rPr spc="190" dirty="0">
                <a:solidFill>
                  <a:srgbClr val="464244"/>
                </a:solidFill>
                <a:latin typeface="Arial"/>
                <a:cs typeface="Arial"/>
              </a:rPr>
              <a:t> </a:t>
            </a:r>
            <a:r>
              <a:rPr dirty="0">
                <a:solidFill>
                  <a:srgbClr val="464244"/>
                </a:solidFill>
                <a:latin typeface="Arial"/>
                <a:cs typeface="Arial"/>
              </a:rPr>
              <a:t>of</a:t>
            </a:r>
            <a:r>
              <a:rPr spc="-15" dirty="0">
                <a:solidFill>
                  <a:srgbClr val="464244"/>
                </a:solidFill>
                <a:latin typeface="Arial"/>
                <a:cs typeface="Arial"/>
              </a:rPr>
              <a:t> </a:t>
            </a:r>
            <a:r>
              <a:rPr dirty="0">
                <a:solidFill>
                  <a:srgbClr val="464244"/>
                </a:solidFill>
                <a:latin typeface="Arial"/>
                <a:cs typeface="Arial"/>
              </a:rPr>
              <a:t>care</a:t>
            </a:r>
            <a:endParaRPr dirty="0">
              <a:latin typeface="Arial"/>
              <a:cs typeface="Arial"/>
            </a:endParaRPr>
          </a:p>
          <a:p>
            <a:pPr marL="365125" indent="-352425">
              <a:lnSpc>
                <a:spcPct val="100000"/>
              </a:lnSpc>
              <a:spcBef>
                <a:spcPts val="720"/>
              </a:spcBef>
              <a:buClr>
                <a:srgbClr val="0F4D9A"/>
              </a:buClr>
              <a:buSzPct val="93103"/>
              <a:buChar char="►"/>
              <a:tabLst>
                <a:tab pos="365125" algn="l"/>
              </a:tabLst>
            </a:pPr>
            <a:r>
              <a:rPr dirty="0">
                <a:solidFill>
                  <a:srgbClr val="464244"/>
                </a:solidFill>
                <a:latin typeface="Arial"/>
                <a:cs typeface="Arial"/>
              </a:rPr>
              <a:t>Some</a:t>
            </a:r>
            <a:r>
              <a:rPr spc="90" dirty="0">
                <a:solidFill>
                  <a:srgbClr val="464244"/>
                </a:solidFill>
                <a:latin typeface="Arial"/>
                <a:cs typeface="Arial"/>
              </a:rPr>
              <a:t> </a:t>
            </a:r>
            <a:r>
              <a:rPr dirty="0">
                <a:solidFill>
                  <a:srgbClr val="464244"/>
                </a:solidFill>
                <a:latin typeface="Arial"/>
                <a:cs typeface="Arial"/>
              </a:rPr>
              <a:t>may</a:t>
            </a:r>
            <a:r>
              <a:rPr spc="75" dirty="0">
                <a:solidFill>
                  <a:srgbClr val="464244"/>
                </a:solidFill>
                <a:latin typeface="Arial"/>
                <a:cs typeface="Arial"/>
              </a:rPr>
              <a:t> </a:t>
            </a:r>
            <a:r>
              <a:rPr dirty="0">
                <a:solidFill>
                  <a:srgbClr val="464244"/>
                </a:solidFill>
                <a:latin typeface="Arial"/>
                <a:cs typeface="Arial"/>
              </a:rPr>
              <a:t>not</a:t>
            </a:r>
            <a:r>
              <a:rPr spc="35" dirty="0">
                <a:solidFill>
                  <a:srgbClr val="464244"/>
                </a:solidFill>
                <a:latin typeface="Arial"/>
                <a:cs typeface="Arial"/>
              </a:rPr>
              <a:t> </a:t>
            </a:r>
            <a:r>
              <a:rPr dirty="0">
                <a:solidFill>
                  <a:srgbClr val="464244"/>
                </a:solidFill>
                <a:latin typeface="Arial"/>
                <a:cs typeface="Arial"/>
              </a:rPr>
              <a:t>understand</a:t>
            </a:r>
            <a:r>
              <a:rPr spc="65" dirty="0">
                <a:solidFill>
                  <a:srgbClr val="464244"/>
                </a:solidFill>
                <a:latin typeface="Arial"/>
                <a:cs typeface="Arial"/>
              </a:rPr>
              <a:t> </a:t>
            </a:r>
            <a:r>
              <a:rPr dirty="0">
                <a:solidFill>
                  <a:srgbClr val="5D5960"/>
                </a:solidFill>
                <a:latin typeface="Arial"/>
                <a:cs typeface="Arial"/>
              </a:rPr>
              <a:t>w</a:t>
            </a:r>
            <a:r>
              <a:rPr dirty="0">
                <a:solidFill>
                  <a:srgbClr val="464244"/>
                </a:solidFill>
                <a:latin typeface="Arial"/>
                <a:cs typeface="Arial"/>
              </a:rPr>
              <a:t>hat</a:t>
            </a:r>
            <a:r>
              <a:rPr spc="85" dirty="0">
                <a:solidFill>
                  <a:srgbClr val="464244"/>
                </a:solidFill>
                <a:latin typeface="Arial"/>
                <a:cs typeface="Arial"/>
              </a:rPr>
              <a:t> </a:t>
            </a:r>
            <a:r>
              <a:rPr dirty="0">
                <a:solidFill>
                  <a:srgbClr val="464244"/>
                </a:solidFill>
                <a:latin typeface="Arial"/>
                <a:cs typeface="Arial"/>
              </a:rPr>
              <a:t>is</a:t>
            </a:r>
            <a:r>
              <a:rPr spc="160" dirty="0">
                <a:solidFill>
                  <a:srgbClr val="464244"/>
                </a:solidFill>
                <a:latin typeface="Arial"/>
                <a:cs typeface="Arial"/>
              </a:rPr>
              <a:t> </a:t>
            </a:r>
            <a:r>
              <a:rPr dirty="0">
                <a:solidFill>
                  <a:srgbClr val="464244"/>
                </a:solidFill>
                <a:latin typeface="Arial"/>
                <a:cs typeface="Arial"/>
              </a:rPr>
              <a:t>expected</a:t>
            </a:r>
            <a:r>
              <a:rPr spc="65" dirty="0">
                <a:solidFill>
                  <a:srgbClr val="464244"/>
                </a:solidFill>
                <a:latin typeface="Arial"/>
                <a:cs typeface="Arial"/>
              </a:rPr>
              <a:t> </a:t>
            </a:r>
            <a:r>
              <a:rPr dirty="0">
                <a:solidFill>
                  <a:srgbClr val="464244"/>
                </a:solidFill>
                <a:latin typeface="Arial"/>
                <a:cs typeface="Arial"/>
              </a:rPr>
              <a:t>of</a:t>
            </a:r>
            <a:r>
              <a:rPr spc="25" dirty="0">
                <a:solidFill>
                  <a:srgbClr val="464244"/>
                </a:solidFill>
                <a:latin typeface="Arial"/>
                <a:cs typeface="Arial"/>
              </a:rPr>
              <a:t> </a:t>
            </a:r>
            <a:r>
              <a:rPr dirty="0">
                <a:solidFill>
                  <a:srgbClr val="464244"/>
                </a:solidFill>
                <a:latin typeface="Arial"/>
                <a:cs typeface="Arial"/>
              </a:rPr>
              <a:t>them</a:t>
            </a:r>
            <a:r>
              <a:rPr spc="100" dirty="0">
                <a:solidFill>
                  <a:srgbClr val="464244"/>
                </a:solidFill>
                <a:latin typeface="Arial"/>
                <a:cs typeface="Arial"/>
              </a:rPr>
              <a:t> </a:t>
            </a:r>
            <a:r>
              <a:rPr dirty="0">
                <a:solidFill>
                  <a:srgbClr val="464244"/>
                </a:solidFill>
                <a:latin typeface="Arial"/>
                <a:cs typeface="Arial"/>
              </a:rPr>
              <a:t>in</a:t>
            </a:r>
            <a:r>
              <a:rPr spc="70" dirty="0">
                <a:solidFill>
                  <a:srgbClr val="464244"/>
                </a:solidFill>
                <a:latin typeface="Arial"/>
                <a:cs typeface="Arial"/>
              </a:rPr>
              <a:t> </a:t>
            </a:r>
            <a:r>
              <a:rPr dirty="0">
                <a:solidFill>
                  <a:srgbClr val="464244"/>
                </a:solidFill>
                <a:latin typeface="Arial"/>
                <a:cs typeface="Arial"/>
              </a:rPr>
              <a:t>terms</a:t>
            </a:r>
            <a:r>
              <a:rPr spc="75" dirty="0">
                <a:solidFill>
                  <a:srgbClr val="464244"/>
                </a:solidFill>
                <a:latin typeface="Arial"/>
                <a:cs typeface="Arial"/>
              </a:rPr>
              <a:t> </a:t>
            </a:r>
            <a:r>
              <a:rPr dirty="0">
                <a:solidFill>
                  <a:srgbClr val="464244"/>
                </a:solidFill>
                <a:latin typeface="Arial"/>
                <a:cs typeface="Arial"/>
              </a:rPr>
              <a:t>of</a:t>
            </a:r>
            <a:r>
              <a:rPr spc="90" dirty="0">
                <a:solidFill>
                  <a:srgbClr val="464244"/>
                </a:solidFill>
                <a:latin typeface="Arial"/>
                <a:cs typeface="Arial"/>
              </a:rPr>
              <a:t> </a:t>
            </a:r>
            <a:r>
              <a:rPr spc="-10" dirty="0">
                <a:solidFill>
                  <a:srgbClr val="464244"/>
                </a:solidFill>
                <a:latin typeface="Arial"/>
                <a:cs typeface="Arial"/>
              </a:rPr>
              <a:t>'feedback’</a:t>
            </a:r>
            <a:r>
              <a:rPr lang="en-GB" dirty="0">
                <a:latin typeface="Arial"/>
                <a:cs typeface="Arial"/>
              </a:rPr>
              <a:t> or</a:t>
            </a:r>
            <a:r>
              <a:rPr spc="95" dirty="0">
                <a:solidFill>
                  <a:srgbClr val="464244"/>
                </a:solidFill>
                <a:latin typeface="Arial"/>
                <a:cs typeface="Arial"/>
              </a:rPr>
              <a:t> </a:t>
            </a:r>
            <a:r>
              <a:rPr dirty="0">
                <a:solidFill>
                  <a:srgbClr val="464244"/>
                </a:solidFill>
                <a:latin typeface="Arial"/>
                <a:cs typeface="Arial"/>
              </a:rPr>
              <a:t>fee</a:t>
            </a:r>
            <a:r>
              <a:rPr dirty="0">
                <a:solidFill>
                  <a:srgbClr val="694444"/>
                </a:solidFill>
                <a:latin typeface="Arial"/>
                <a:cs typeface="Arial"/>
              </a:rPr>
              <a:t>l</a:t>
            </a:r>
            <a:r>
              <a:rPr spc="-10" dirty="0">
                <a:solidFill>
                  <a:srgbClr val="694444"/>
                </a:solidFill>
                <a:latin typeface="Arial"/>
                <a:cs typeface="Arial"/>
              </a:rPr>
              <a:t> </a:t>
            </a:r>
            <a:r>
              <a:rPr dirty="0">
                <a:solidFill>
                  <a:srgbClr val="464244"/>
                </a:solidFill>
                <a:latin typeface="Arial"/>
                <a:cs typeface="Arial"/>
              </a:rPr>
              <a:t>it</a:t>
            </a:r>
            <a:r>
              <a:rPr spc="40" dirty="0">
                <a:solidFill>
                  <a:srgbClr val="464244"/>
                </a:solidFill>
                <a:latin typeface="Arial"/>
                <a:cs typeface="Arial"/>
              </a:rPr>
              <a:t> </a:t>
            </a:r>
            <a:r>
              <a:rPr dirty="0">
                <a:solidFill>
                  <a:srgbClr val="464244"/>
                </a:solidFill>
                <a:latin typeface="Arial"/>
                <a:cs typeface="Arial"/>
              </a:rPr>
              <a:t>may</a:t>
            </a:r>
            <a:r>
              <a:rPr spc="65" dirty="0">
                <a:solidFill>
                  <a:srgbClr val="464244"/>
                </a:solidFill>
                <a:latin typeface="Arial"/>
                <a:cs typeface="Arial"/>
              </a:rPr>
              <a:t> </a:t>
            </a:r>
            <a:r>
              <a:rPr spc="50" dirty="0">
                <a:solidFill>
                  <a:srgbClr val="464244"/>
                </a:solidFill>
                <a:latin typeface="Arial"/>
                <a:cs typeface="Arial"/>
              </a:rPr>
              <a:t>be</a:t>
            </a:r>
            <a:r>
              <a:rPr spc="5" dirty="0">
                <a:solidFill>
                  <a:srgbClr val="464244"/>
                </a:solidFill>
                <a:latin typeface="Arial"/>
                <a:cs typeface="Arial"/>
              </a:rPr>
              <a:t> </a:t>
            </a:r>
            <a:r>
              <a:rPr dirty="0">
                <a:solidFill>
                  <a:srgbClr val="464244"/>
                </a:solidFill>
                <a:latin typeface="Arial"/>
                <a:cs typeface="Arial"/>
              </a:rPr>
              <a:t>detrimental</a:t>
            </a:r>
            <a:r>
              <a:rPr spc="165" dirty="0">
                <a:solidFill>
                  <a:srgbClr val="464244"/>
                </a:solidFill>
                <a:latin typeface="Arial"/>
                <a:cs typeface="Arial"/>
              </a:rPr>
              <a:t> </a:t>
            </a:r>
            <a:r>
              <a:rPr dirty="0">
                <a:solidFill>
                  <a:srgbClr val="464244"/>
                </a:solidFill>
                <a:latin typeface="Arial"/>
                <a:cs typeface="Arial"/>
              </a:rPr>
              <a:t>to</a:t>
            </a:r>
            <a:r>
              <a:rPr spc="50" dirty="0">
                <a:solidFill>
                  <a:srgbClr val="464244"/>
                </a:solidFill>
                <a:latin typeface="Arial"/>
                <a:cs typeface="Arial"/>
              </a:rPr>
              <a:t> </a:t>
            </a:r>
            <a:r>
              <a:rPr dirty="0">
                <a:solidFill>
                  <a:srgbClr val="344256"/>
                </a:solidFill>
                <a:latin typeface="Arial"/>
                <a:cs typeface="Arial"/>
              </a:rPr>
              <a:t>their</a:t>
            </a:r>
            <a:r>
              <a:rPr spc="70" dirty="0">
                <a:solidFill>
                  <a:srgbClr val="344256"/>
                </a:solidFill>
                <a:latin typeface="Arial"/>
                <a:cs typeface="Arial"/>
              </a:rPr>
              <a:t> </a:t>
            </a:r>
            <a:r>
              <a:rPr dirty="0">
                <a:solidFill>
                  <a:srgbClr val="464244"/>
                </a:solidFill>
                <a:latin typeface="Arial"/>
                <a:cs typeface="Arial"/>
              </a:rPr>
              <a:t>care if</a:t>
            </a:r>
            <a:r>
              <a:rPr spc="75" dirty="0">
                <a:solidFill>
                  <a:srgbClr val="464244"/>
                </a:solidFill>
                <a:latin typeface="Arial"/>
                <a:cs typeface="Arial"/>
              </a:rPr>
              <a:t> </a:t>
            </a:r>
            <a:r>
              <a:rPr dirty="0">
                <a:solidFill>
                  <a:srgbClr val="464244"/>
                </a:solidFill>
                <a:latin typeface="Arial"/>
                <a:cs typeface="Arial"/>
              </a:rPr>
              <a:t>they</a:t>
            </a:r>
            <a:r>
              <a:rPr spc="60" dirty="0">
                <a:solidFill>
                  <a:srgbClr val="464244"/>
                </a:solidFill>
                <a:latin typeface="Arial"/>
                <a:cs typeface="Arial"/>
              </a:rPr>
              <a:t> </a:t>
            </a:r>
            <a:r>
              <a:rPr dirty="0">
                <a:solidFill>
                  <a:srgbClr val="464244"/>
                </a:solidFill>
                <a:latin typeface="Arial"/>
                <a:cs typeface="Arial"/>
              </a:rPr>
              <a:t>provide</a:t>
            </a:r>
            <a:r>
              <a:rPr spc="114" dirty="0">
                <a:solidFill>
                  <a:srgbClr val="464244"/>
                </a:solidFill>
                <a:latin typeface="Arial"/>
                <a:cs typeface="Arial"/>
              </a:rPr>
              <a:t> </a:t>
            </a:r>
            <a:r>
              <a:rPr dirty="0">
                <a:solidFill>
                  <a:srgbClr val="344256"/>
                </a:solidFill>
                <a:latin typeface="Arial"/>
                <a:cs typeface="Arial"/>
              </a:rPr>
              <a:t>negative</a:t>
            </a:r>
            <a:r>
              <a:rPr spc="165" dirty="0">
                <a:solidFill>
                  <a:srgbClr val="344256"/>
                </a:solidFill>
                <a:latin typeface="Arial"/>
                <a:cs typeface="Arial"/>
              </a:rPr>
              <a:t> </a:t>
            </a:r>
            <a:r>
              <a:rPr spc="-10" dirty="0">
                <a:solidFill>
                  <a:srgbClr val="464244"/>
                </a:solidFill>
                <a:latin typeface="Arial"/>
                <a:cs typeface="Arial"/>
              </a:rPr>
              <a:t>feedback</a:t>
            </a:r>
            <a:endParaRPr dirty="0">
              <a:latin typeface="Arial"/>
              <a:cs typeface="Arial"/>
            </a:endParaRPr>
          </a:p>
          <a:p>
            <a:pPr marL="363220" indent="-350520">
              <a:lnSpc>
                <a:spcPct val="100000"/>
              </a:lnSpc>
              <a:spcBef>
                <a:spcPts val="670"/>
              </a:spcBef>
              <a:buClr>
                <a:srgbClr val="0F4D9A"/>
              </a:buClr>
              <a:buSzPct val="93103"/>
              <a:buChar char="►"/>
              <a:tabLst>
                <a:tab pos="363220" algn="l"/>
              </a:tabLst>
            </a:pPr>
            <a:r>
              <a:rPr dirty="0">
                <a:solidFill>
                  <a:srgbClr val="464244"/>
                </a:solidFill>
                <a:latin typeface="Arial"/>
                <a:cs typeface="Arial"/>
              </a:rPr>
              <a:t>The</a:t>
            </a:r>
            <a:r>
              <a:rPr lang="en-GB" dirty="0">
                <a:solidFill>
                  <a:srgbClr val="464244"/>
                </a:solidFill>
                <a:latin typeface="Arial"/>
                <a:cs typeface="Arial"/>
              </a:rPr>
              <a:t>re</a:t>
            </a:r>
            <a:r>
              <a:rPr spc="105" dirty="0">
                <a:solidFill>
                  <a:srgbClr val="464244"/>
                </a:solidFill>
                <a:latin typeface="Arial"/>
                <a:cs typeface="Arial"/>
              </a:rPr>
              <a:t> </a:t>
            </a:r>
            <a:r>
              <a:rPr dirty="0">
                <a:solidFill>
                  <a:srgbClr val="464244"/>
                </a:solidFill>
                <a:latin typeface="Arial"/>
                <a:cs typeface="Arial"/>
              </a:rPr>
              <a:t>can</a:t>
            </a:r>
            <a:r>
              <a:rPr spc="-5" dirty="0">
                <a:solidFill>
                  <a:srgbClr val="464244"/>
                </a:solidFill>
                <a:latin typeface="Arial"/>
                <a:cs typeface="Arial"/>
              </a:rPr>
              <a:t> </a:t>
            </a:r>
            <a:r>
              <a:rPr spc="50" dirty="0">
                <a:solidFill>
                  <a:srgbClr val="464244"/>
                </a:solidFill>
                <a:latin typeface="Arial"/>
                <a:cs typeface="Arial"/>
              </a:rPr>
              <a:t>be</a:t>
            </a:r>
            <a:r>
              <a:rPr spc="15" dirty="0">
                <a:solidFill>
                  <a:srgbClr val="464244"/>
                </a:solidFill>
                <a:latin typeface="Arial"/>
                <a:cs typeface="Arial"/>
              </a:rPr>
              <a:t> </a:t>
            </a:r>
            <a:r>
              <a:rPr spc="55" dirty="0">
                <a:solidFill>
                  <a:srgbClr val="464244"/>
                </a:solidFill>
                <a:latin typeface="Arial"/>
                <a:cs typeface="Arial"/>
              </a:rPr>
              <a:t>a</a:t>
            </a:r>
            <a:r>
              <a:rPr spc="65" dirty="0">
                <a:solidFill>
                  <a:srgbClr val="464244"/>
                </a:solidFill>
                <a:latin typeface="Arial"/>
                <a:cs typeface="Arial"/>
              </a:rPr>
              <a:t> </a:t>
            </a:r>
            <a:r>
              <a:rPr dirty="0">
                <a:solidFill>
                  <a:srgbClr val="464244"/>
                </a:solidFill>
                <a:latin typeface="Arial"/>
                <a:cs typeface="Arial"/>
              </a:rPr>
              <a:t>bias</a:t>
            </a:r>
            <a:r>
              <a:rPr spc="-10" dirty="0">
                <a:solidFill>
                  <a:srgbClr val="464244"/>
                </a:solidFill>
                <a:latin typeface="Arial"/>
                <a:cs typeface="Arial"/>
              </a:rPr>
              <a:t> </a:t>
            </a:r>
            <a:r>
              <a:rPr dirty="0">
                <a:solidFill>
                  <a:srgbClr val="464244"/>
                </a:solidFill>
                <a:latin typeface="Arial"/>
                <a:cs typeface="Arial"/>
              </a:rPr>
              <a:t>in</a:t>
            </a:r>
            <a:r>
              <a:rPr spc="85" dirty="0">
                <a:solidFill>
                  <a:srgbClr val="464244"/>
                </a:solidFill>
                <a:latin typeface="Arial"/>
                <a:cs typeface="Arial"/>
              </a:rPr>
              <a:t> </a:t>
            </a:r>
            <a:r>
              <a:rPr dirty="0">
                <a:solidFill>
                  <a:srgbClr val="464244"/>
                </a:solidFill>
                <a:latin typeface="Arial"/>
                <a:cs typeface="Arial"/>
              </a:rPr>
              <a:t>selection</a:t>
            </a:r>
            <a:r>
              <a:rPr spc="75" dirty="0">
                <a:solidFill>
                  <a:srgbClr val="464244"/>
                </a:solidFill>
                <a:latin typeface="Arial"/>
                <a:cs typeface="Arial"/>
              </a:rPr>
              <a:t> </a:t>
            </a:r>
            <a:r>
              <a:rPr dirty="0">
                <a:solidFill>
                  <a:srgbClr val="464244"/>
                </a:solidFill>
                <a:latin typeface="Arial"/>
                <a:cs typeface="Arial"/>
              </a:rPr>
              <a:t>of</a:t>
            </a:r>
            <a:r>
              <a:rPr spc="55" dirty="0">
                <a:solidFill>
                  <a:srgbClr val="464244"/>
                </a:solidFill>
                <a:latin typeface="Arial"/>
                <a:cs typeface="Arial"/>
              </a:rPr>
              <a:t> </a:t>
            </a:r>
            <a:r>
              <a:rPr dirty="0">
                <a:solidFill>
                  <a:srgbClr val="464244"/>
                </a:solidFill>
                <a:latin typeface="Arial"/>
                <a:cs typeface="Arial"/>
              </a:rPr>
              <a:t>service</a:t>
            </a:r>
            <a:r>
              <a:rPr spc="50" dirty="0">
                <a:solidFill>
                  <a:srgbClr val="464244"/>
                </a:solidFill>
                <a:latin typeface="Arial"/>
                <a:cs typeface="Arial"/>
              </a:rPr>
              <a:t> </a:t>
            </a:r>
            <a:r>
              <a:rPr spc="-10" dirty="0">
                <a:solidFill>
                  <a:srgbClr val="344256"/>
                </a:solidFill>
                <a:latin typeface="Arial"/>
                <a:cs typeface="Arial"/>
              </a:rPr>
              <a:t>users</a:t>
            </a:r>
            <a:endParaRPr dirty="0">
              <a:latin typeface="Arial"/>
              <a:cs typeface="Arial"/>
            </a:endParaRPr>
          </a:p>
          <a:p>
            <a:pPr marL="363220" indent="-350520">
              <a:lnSpc>
                <a:spcPct val="100000"/>
              </a:lnSpc>
              <a:spcBef>
                <a:spcPts val="715"/>
              </a:spcBef>
              <a:buClr>
                <a:srgbClr val="0F4D9A"/>
              </a:buClr>
              <a:buSzPct val="93103"/>
              <a:buChar char="►"/>
              <a:tabLst>
                <a:tab pos="363220" algn="l"/>
              </a:tabLst>
            </a:pPr>
            <a:r>
              <a:rPr dirty="0">
                <a:solidFill>
                  <a:srgbClr val="464244"/>
                </a:solidFill>
                <a:latin typeface="Arial"/>
                <a:cs typeface="Arial"/>
              </a:rPr>
              <a:t>The</a:t>
            </a:r>
            <a:r>
              <a:rPr spc="50" dirty="0">
                <a:solidFill>
                  <a:srgbClr val="464244"/>
                </a:solidFill>
                <a:latin typeface="Arial"/>
                <a:cs typeface="Arial"/>
              </a:rPr>
              <a:t> </a:t>
            </a:r>
            <a:r>
              <a:rPr dirty="0">
                <a:solidFill>
                  <a:srgbClr val="464244"/>
                </a:solidFill>
                <a:latin typeface="Arial"/>
                <a:cs typeface="Arial"/>
              </a:rPr>
              <a:t>standard</a:t>
            </a:r>
            <a:r>
              <a:rPr spc="10" dirty="0">
                <a:solidFill>
                  <a:srgbClr val="464244"/>
                </a:solidFill>
                <a:latin typeface="Arial"/>
                <a:cs typeface="Arial"/>
              </a:rPr>
              <a:t> </a:t>
            </a:r>
            <a:r>
              <a:rPr dirty="0">
                <a:solidFill>
                  <a:srgbClr val="464244"/>
                </a:solidFill>
                <a:latin typeface="Arial"/>
                <a:cs typeface="Arial"/>
              </a:rPr>
              <a:t>template</a:t>
            </a:r>
            <a:r>
              <a:rPr spc="125" dirty="0">
                <a:solidFill>
                  <a:srgbClr val="464244"/>
                </a:solidFill>
                <a:latin typeface="Arial"/>
                <a:cs typeface="Arial"/>
              </a:rPr>
              <a:t> </a:t>
            </a:r>
            <a:r>
              <a:rPr dirty="0">
                <a:solidFill>
                  <a:srgbClr val="344256"/>
                </a:solidFill>
                <a:latin typeface="Arial"/>
                <a:cs typeface="Arial"/>
              </a:rPr>
              <a:t>in</a:t>
            </a:r>
            <a:r>
              <a:rPr spc="135" dirty="0">
                <a:solidFill>
                  <a:srgbClr val="344256"/>
                </a:solidFill>
                <a:latin typeface="Arial"/>
                <a:cs typeface="Arial"/>
              </a:rPr>
              <a:t> </a:t>
            </a:r>
            <a:r>
              <a:rPr dirty="0">
                <a:solidFill>
                  <a:srgbClr val="344256"/>
                </a:solidFill>
                <a:latin typeface="Arial"/>
                <a:cs typeface="Arial"/>
              </a:rPr>
              <a:t>the</a:t>
            </a:r>
            <a:r>
              <a:rPr spc="20" dirty="0">
                <a:solidFill>
                  <a:srgbClr val="344256"/>
                </a:solidFill>
                <a:latin typeface="Arial"/>
                <a:cs typeface="Arial"/>
              </a:rPr>
              <a:t> </a:t>
            </a:r>
            <a:r>
              <a:rPr dirty="0">
                <a:solidFill>
                  <a:srgbClr val="464244"/>
                </a:solidFill>
                <a:latin typeface="Arial"/>
                <a:cs typeface="Arial"/>
              </a:rPr>
              <a:t>PAD</a:t>
            </a:r>
            <a:r>
              <a:rPr lang="en-GB" dirty="0">
                <a:solidFill>
                  <a:srgbClr val="464244"/>
                </a:solidFill>
                <a:latin typeface="Arial"/>
                <a:cs typeface="Arial"/>
              </a:rPr>
              <a:t>/online tool</a:t>
            </a:r>
            <a:r>
              <a:rPr spc="140" dirty="0">
                <a:solidFill>
                  <a:srgbClr val="464244"/>
                </a:solidFill>
                <a:latin typeface="Arial"/>
                <a:cs typeface="Arial"/>
              </a:rPr>
              <a:t> </a:t>
            </a:r>
            <a:r>
              <a:rPr lang="en-GB" dirty="0">
                <a:solidFill>
                  <a:srgbClr val="464244"/>
                </a:solidFill>
                <a:latin typeface="Arial"/>
                <a:cs typeface="Arial"/>
              </a:rPr>
              <a:t>must </a:t>
            </a:r>
            <a:r>
              <a:rPr dirty="0">
                <a:solidFill>
                  <a:srgbClr val="464244"/>
                </a:solidFill>
                <a:latin typeface="Arial"/>
                <a:cs typeface="Arial"/>
              </a:rPr>
              <a:t>be</a:t>
            </a:r>
            <a:r>
              <a:rPr spc="95" dirty="0">
                <a:solidFill>
                  <a:srgbClr val="464244"/>
                </a:solidFill>
                <a:latin typeface="Arial"/>
                <a:cs typeface="Arial"/>
              </a:rPr>
              <a:t> </a:t>
            </a:r>
            <a:r>
              <a:rPr spc="-20" dirty="0">
                <a:solidFill>
                  <a:srgbClr val="464244"/>
                </a:solidFill>
                <a:latin typeface="Arial"/>
                <a:cs typeface="Arial"/>
              </a:rPr>
              <a:t>used</a:t>
            </a:r>
            <a:r>
              <a:rPr lang="en-GB" spc="-20" dirty="0">
                <a:solidFill>
                  <a:srgbClr val="464244"/>
                </a:solidFill>
                <a:latin typeface="Arial"/>
                <a:cs typeface="Arial"/>
              </a:rPr>
              <a:t>; it can be provided on paper if the service user is not comfortable using tech, or devices are not permitted in the practice setting</a:t>
            </a:r>
            <a:endParaRPr dirty="0">
              <a:latin typeface="Arial"/>
              <a:cs typeface="Arial"/>
            </a:endParaRPr>
          </a:p>
        </p:txBody>
      </p:sp>
    </p:spTree>
    <p:extLst>
      <p:ext uri="{BB962C8B-B14F-4D97-AF65-F5344CB8AC3E}">
        <p14:creationId xmlns:p14="http://schemas.microsoft.com/office/powerpoint/2010/main" val="949430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8D59E-C252-06F1-A7E7-BA15C156C533}"/>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28B1D80B-937A-1F0B-DF90-50DCE76A27EC}"/>
              </a:ext>
            </a:extLst>
          </p:cNvPr>
          <p:cNvSpPr txBox="1"/>
          <p:nvPr/>
        </p:nvSpPr>
        <p:spPr>
          <a:xfrm>
            <a:off x="1450215" y="1717694"/>
            <a:ext cx="9603854" cy="4344778"/>
          </a:xfrm>
          <a:prstGeom prst="rect">
            <a:avLst/>
          </a:prstGeom>
        </p:spPr>
        <p:txBody>
          <a:bodyPr vert="horz" wrap="square" lIns="0" tIns="55879" rIns="0" bIns="0" rtlCol="0" anchor="t">
            <a:spAutoFit/>
          </a:bodyPr>
          <a:lstStyle/>
          <a:p>
            <a:pPr marL="24130" marR="568325" indent="-3810">
              <a:lnSpc>
                <a:spcPts val="1960"/>
              </a:lnSpc>
              <a:spcBef>
                <a:spcPts val="439"/>
              </a:spcBef>
            </a:pPr>
            <a:r>
              <a:rPr lang="en-GB" sz="2000" dirty="0">
                <a:solidFill>
                  <a:srgbClr val="3F3D42"/>
                </a:solidFill>
                <a:latin typeface="Arial"/>
                <a:cs typeface="Arial"/>
              </a:rPr>
              <a:t>What factors could contribute to an assessment being invalid or unfair?</a:t>
            </a:r>
            <a:endParaRPr sz="2000" dirty="0">
              <a:latin typeface="Arial"/>
              <a:cs typeface="Arial"/>
            </a:endParaRPr>
          </a:p>
          <a:p>
            <a:pPr marL="367030" marR="535305" indent="-354965">
              <a:lnSpc>
                <a:spcPct val="84700"/>
              </a:lnSpc>
              <a:spcBef>
                <a:spcPts val="985"/>
              </a:spcBef>
              <a:buChar char="►"/>
              <a:tabLst>
                <a:tab pos="367030" algn="l"/>
                <a:tab pos="370205" algn="l"/>
              </a:tabLst>
            </a:pPr>
            <a:r>
              <a:rPr sz="2000" dirty="0">
                <a:solidFill>
                  <a:srgbClr val="084B9C"/>
                </a:solidFill>
                <a:latin typeface="Arial"/>
                <a:cs typeface="Arial"/>
              </a:rPr>
              <a:t>	</a:t>
            </a:r>
            <a:r>
              <a:rPr lang="en-GB" sz="2000" dirty="0">
                <a:solidFill>
                  <a:schemeClr val="tx1"/>
                </a:solidFill>
                <a:latin typeface="Arial"/>
                <a:cs typeface="Arial"/>
              </a:rPr>
              <a:t>Inadequate feedback from practice supervisors, colleagues or others </a:t>
            </a:r>
          </a:p>
          <a:p>
            <a:pPr marL="367030" marR="535305" indent="-354965">
              <a:lnSpc>
                <a:spcPct val="84700"/>
              </a:lnSpc>
              <a:spcBef>
                <a:spcPts val="985"/>
              </a:spcBef>
              <a:buClr>
                <a:schemeClr val="accent1">
                  <a:lumMod val="75000"/>
                </a:schemeClr>
              </a:buClr>
              <a:buChar char="►"/>
              <a:tabLst>
                <a:tab pos="367030" algn="l"/>
                <a:tab pos="370205" algn="l"/>
              </a:tabLst>
            </a:pPr>
            <a:r>
              <a:rPr lang="en-GB" sz="2000" dirty="0">
                <a:latin typeface="Arial"/>
                <a:cs typeface="Arial"/>
              </a:rPr>
              <a:t>Bias towards / against the student</a:t>
            </a:r>
          </a:p>
          <a:p>
            <a:pPr marL="367030" marR="535305" indent="-354965">
              <a:lnSpc>
                <a:spcPct val="84700"/>
              </a:lnSpc>
              <a:spcBef>
                <a:spcPts val="985"/>
              </a:spcBef>
              <a:buClr>
                <a:schemeClr val="accent1">
                  <a:lumMod val="75000"/>
                </a:schemeClr>
              </a:buClr>
              <a:buChar char="►"/>
              <a:tabLst>
                <a:tab pos="367030" algn="l"/>
                <a:tab pos="370205" algn="l"/>
              </a:tabLst>
            </a:pPr>
            <a:r>
              <a:rPr lang="en-GB" sz="2000" dirty="0">
                <a:latin typeface="Arial"/>
                <a:cs typeface="Arial"/>
              </a:rPr>
              <a:t>Insufficient opportunity to observe and assess skills in the practice setting</a:t>
            </a:r>
          </a:p>
          <a:p>
            <a:pPr marL="367030" marR="535305" indent="-354965">
              <a:lnSpc>
                <a:spcPct val="84700"/>
              </a:lnSpc>
              <a:spcBef>
                <a:spcPts val="985"/>
              </a:spcBef>
              <a:buClr>
                <a:schemeClr val="accent1">
                  <a:lumMod val="75000"/>
                </a:schemeClr>
              </a:buClr>
              <a:buChar char="►"/>
              <a:tabLst>
                <a:tab pos="367030" algn="l"/>
                <a:tab pos="370205" algn="l"/>
              </a:tabLst>
            </a:pPr>
            <a:r>
              <a:rPr lang="en-GB" sz="2000" dirty="0">
                <a:latin typeface="Arial"/>
                <a:cs typeface="Arial"/>
              </a:rPr>
              <a:t>Inappropriate method of assessment or lack of different methods employed </a:t>
            </a:r>
          </a:p>
          <a:p>
            <a:pPr marL="367030" marR="535305" indent="-354965">
              <a:lnSpc>
                <a:spcPct val="84700"/>
              </a:lnSpc>
              <a:spcBef>
                <a:spcPts val="985"/>
              </a:spcBef>
              <a:buClr>
                <a:schemeClr val="accent1">
                  <a:lumMod val="75000"/>
                </a:schemeClr>
              </a:buClr>
              <a:buChar char="►"/>
              <a:tabLst>
                <a:tab pos="367030" algn="l"/>
                <a:tab pos="370205" algn="l"/>
              </a:tabLst>
            </a:pPr>
            <a:r>
              <a:rPr lang="en-GB" sz="2000" dirty="0">
                <a:latin typeface="Arial"/>
                <a:cs typeface="Arial"/>
              </a:rPr>
              <a:t>Student’s own readiness, preparation or nerves at the time</a:t>
            </a:r>
          </a:p>
          <a:p>
            <a:pPr marL="367030" marR="535305" indent="-354965">
              <a:lnSpc>
                <a:spcPct val="84700"/>
              </a:lnSpc>
              <a:spcBef>
                <a:spcPts val="985"/>
              </a:spcBef>
              <a:buClr>
                <a:schemeClr val="accent1">
                  <a:lumMod val="75000"/>
                </a:schemeClr>
              </a:buClr>
              <a:buChar char="►"/>
              <a:tabLst>
                <a:tab pos="367030" algn="l"/>
                <a:tab pos="370205" algn="l"/>
              </a:tabLst>
            </a:pPr>
            <a:r>
              <a:rPr lang="en-GB" sz="2000" dirty="0">
                <a:latin typeface="Arial"/>
                <a:cs typeface="Arial"/>
              </a:rPr>
              <a:t>Student’s personal circumstances or neurodivergence not accommodated</a:t>
            </a:r>
          </a:p>
          <a:p>
            <a:pPr marL="367030" marR="535305" indent="-354965">
              <a:lnSpc>
                <a:spcPct val="84700"/>
              </a:lnSpc>
              <a:spcBef>
                <a:spcPts val="985"/>
              </a:spcBef>
              <a:buClr>
                <a:schemeClr val="accent1">
                  <a:lumMod val="75000"/>
                </a:schemeClr>
              </a:buClr>
              <a:buChar char="►"/>
              <a:tabLst>
                <a:tab pos="367030" algn="l"/>
                <a:tab pos="370205" algn="l"/>
              </a:tabLst>
            </a:pPr>
            <a:r>
              <a:rPr lang="en-GB" sz="2000" dirty="0">
                <a:latin typeface="Arial"/>
                <a:cs typeface="Arial"/>
              </a:rPr>
              <a:t>Pre-conceived ideas based on other students’ performance or this student’s past performance</a:t>
            </a:r>
          </a:p>
          <a:p>
            <a:pPr marL="367030" marR="535305" indent="-354965">
              <a:lnSpc>
                <a:spcPct val="84700"/>
              </a:lnSpc>
              <a:spcBef>
                <a:spcPts val="985"/>
              </a:spcBef>
              <a:buClr>
                <a:schemeClr val="accent1">
                  <a:lumMod val="75000"/>
                </a:schemeClr>
              </a:buClr>
              <a:buChar char="►"/>
              <a:tabLst>
                <a:tab pos="367030" algn="l"/>
                <a:tab pos="370205" algn="l"/>
              </a:tabLst>
            </a:pPr>
            <a:r>
              <a:rPr lang="en-GB" sz="2000" dirty="0">
                <a:latin typeface="Arial"/>
                <a:cs typeface="Arial"/>
              </a:rPr>
              <a:t>Lack of understanding of assessment documentation and completion requirements</a:t>
            </a:r>
          </a:p>
          <a:p>
            <a:pPr marL="367030" marR="535305" indent="-354965">
              <a:lnSpc>
                <a:spcPct val="84700"/>
              </a:lnSpc>
              <a:spcBef>
                <a:spcPts val="985"/>
              </a:spcBef>
              <a:buClr>
                <a:schemeClr val="accent1">
                  <a:lumMod val="75000"/>
                </a:schemeClr>
              </a:buClr>
              <a:buChar char="►"/>
              <a:tabLst>
                <a:tab pos="367030" algn="l"/>
                <a:tab pos="370205" algn="l"/>
              </a:tabLst>
            </a:pPr>
            <a:r>
              <a:rPr lang="en-GB" sz="2000" dirty="0">
                <a:latin typeface="Arial"/>
                <a:cs typeface="Arial"/>
              </a:rPr>
              <a:t>Workload pressures leading to a rushed assessment </a:t>
            </a:r>
          </a:p>
        </p:txBody>
      </p:sp>
      <p:sp>
        <p:nvSpPr>
          <p:cNvPr id="10" name="Rectangle 9">
            <a:extLst>
              <a:ext uri="{FF2B5EF4-FFF2-40B4-BE49-F238E27FC236}">
                <a16:creationId xmlns:a16="http://schemas.microsoft.com/office/drawing/2014/main" id="{006D5397-BF84-830C-8BBE-BDCE4D872AE1}"/>
              </a:ext>
            </a:extLst>
          </p:cNvPr>
          <p:cNvSpPr/>
          <p:nvPr/>
        </p:nvSpPr>
        <p:spPr>
          <a:xfrm>
            <a:off x="1295400" y="838200"/>
            <a:ext cx="9601200" cy="581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dirty="0">
                <a:solidFill>
                  <a:schemeClr val="tx2"/>
                </a:solidFill>
                <a:latin typeface="Arial" panose="020B0604020202020204" pitchFamily="34" charset="0"/>
                <a:cs typeface="Arial" panose="020B0604020202020204" pitchFamily="34" charset="0"/>
              </a:rPr>
              <a:t>Common Assessment Challenges</a:t>
            </a:r>
            <a:endParaRPr lang="en-GB"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637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4C411-7FDD-8918-F306-496C555AB768}"/>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50FFF0F1-61B8-EC1B-4B60-6AC7BB4417ED}"/>
              </a:ext>
            </a:extLst>
          </p:cNvPr>
          <p:cNvSpPr txBox="1"/>
          <p:nvPr/>
        </p:nvSpPr>
        <p:spPr>
          <a:xfrm>
            <a:off x="1371600" y="1981200"/>
            <a:ext cx="8839200" cy="2709459"/>
          </a:xfrm>
          <a:prstGeom prst="rect">
            <a:avLst/>
          </a:prstGeom>
        </p:spPr>
        <p:txBody>
          <a:bodyPr vert="horz" wrap="square" lIns="0" tIns="55879" rIns="0" bIns="0" rtlCol="0">
            <a:spAutoFit/>
          </a:bodyPr>
          <a:lstStyle/>
          <a:p>
            <a:pPr marL="24130" marR="568325" indent="-3810">
              <a:lnSpc>
                <a:spcPts val="1960"/>
              </a:lnSpc>
              <a:spcBef>
                <a:spcPts val="439"/>
              </a:spcBef>
            </a:pPr>
            <a:r>
              <a:rPr lang="en-GB" sz="2400" dirty="0">
                <a:solidFill>
                  <a:srgbClr val="3F3D42"/>
                </a:solidFill>
                <a:latin typeface="Arial"/>
                <a:cs typeface="Arial"/>
              </a:rPr>
              <a:t>Working on your own</a:t>
            </a:r>
            <a:r>
              <a:rPr lang="en-GB" sz="2400" spc="-10" dirty="0">
                <a:solidFill>
                  <a:srgbClr val="3F3D42"/>
                </a:solidFill>
                <a:latin typeface="Arial"/>
                <a:cs typeface="Arial"/>
              </a:rPr>
              <a:t>:</a:t>
            </a:r>
            <a:endParaRPr lang="en-GB" sz="2400" dirty="0">
              <a:latin typeface="Arial"/>
              <a:cs typeface="Arial"/>
            </a:endParaRPr>
          </a:p>
          <a:p>
            <a:pPr marL="367030" marR="535305" indent="-354965">
              <a:lnSpc>
                <a:spcPct val="84700"/>
              </a:lnSpc>
              <a:spcBef>
                <a:spcPts val="985"/>
              </a:spcBef>
              <a:buClr>
                <a:schemeClr val="accent1">
                  <a:lumMod val="75000"/>
                </a:schemeClr>
              </a:buClr>
              <a:buChar char="►"/>
              <a:tabLst>
                <a:tab pos="367030" algn="l"/>
                <a:tab pos="370205" algn="l"/>
              </a:tabLst>
            </a:pPr>
            <a:r>
              <a:rPr lang="en-GB" sz="2400" dirty="0">
                <a:latin typeface="Arial"/>
                <a:cs typeface="Arial"/>
              </a:rPr>
              <a:t>State four </a:t>
            </a:r>
            <a:r>
              <a:rPr lang="en-GB" sz="2400" b="1" dirty="0">
                <a:latin typeface="Arial"/>
                <a:cs typeface="Arial"/>
              </a:rPr>
              <a:t>methods</a:t>
            </a:r>
            <a:r>
              <a:rPr lang="en-GB" sz="2400" dirty="0">
                <a:latin typeface="Arial"/>
                <a:cs typeface="Arial"/>
              </a:rPr>
              <a:t> of assessment</a:t>
            </a:r>
          </a:p>
          <a:p>
            <a:pPr marL="367030" marR="535305" indent="-354965">
              <a:lnSpc>
                <a:spcPct val="84700"/>
              </a:lnSpc>
              <a:spcBef>
                <a:spcPts val="985"/>
              </a:spcBef>
              <a:buClr>
                <a:schemeClr val="accent1">
                  <a:lumMod val="75000"/>
                </a:schemeClr>
              </a:buClr>
              <a:buChar char="►"/>
              <a:tabLst>
                <a:tab pos="367030" algn="l"/>
                <a:tab pos="370205" algn="l"/>
              </a:tabLst>
            </a:pPr>
            <a:r>
              <a:rPr lang="en-GB" sz="2400" dirty="0">
                <a:latin typeface="Arial"/>
                <a:cs typeface="Arial"/>
              </a:rPr>
              <a:t>What are the four main </a:t>
            </a:r>
            <a:r>
              <a:rPr lang="en-GB" sz="2400" b="1" dirty="0">
                <a:latin typeface="Arial"/>
                <a:cs typeface="Arial"/>
              </a:rPr>
              <a:t>areas</a:t>
            </a:r>
            <a:r>
              <a:rPr lang="en-GB" sz="2400" dirty="0">
                <a:latin typeface="Arial"/>
                <a:cs typeface="Arial"/>
              </a:rPr>
              <a:t> of assessment that students must complete? </a:t>
            </a:r>
          </a:p>
          <a:p>
            <a:pPr marL="367030" marR="535305" indent="-354965">
              <a:lnSpc>
                <a:spcPct val="84700"/>
              </a:lnSpc>
              <a:spcBef>
                <a:spcPts val="985"/>
              </a:spcBef>
              <a:buClr>
                <a:schemeClr val="accent1">
                  <a:lumMod val="75000"/>
                </a:schemeClr>
              </a:buClr>
              <a:buChar char="►"/>
              <a:tabLst>
                <a:tab pos="367030" algn="l"/>
                <a:tab pos="370205" algn="l"/>
              </a:tabLst>
            </a:pPr>
            <a:r>
              <a:rPr lang="en-GB" sz="2400" dirty="0">
                <a:latin typeface="Arial"/>
                <a:cs typeface="Arial"/>
              </a:rPr>
              <a:t>Give five reasons why assessments may be invalid </a:t>
            </a:r>
          </a:p>
          <a:p>
            <a:pPr marL="367030" marR="535305" indent="-354965">
              <a:lnSpc>
                <a:spcPct val="84700"/>
              </a:lnSpc>
              <a:spcBef>
                <a:spcPts val="985"/>
              </a:spcBef>
              <a:buClr>
                <a:schemeClr val="accent1">
                  <a:lumMod val="75000"/>
                </a:schemeClr>
              </a:buClr>
              <a:buChar char="►"/>
              <a:tabLst>
                <a:tab pos="367030" algn="l"/>
                <a:tab pos="370205" algn="l"/>
              </a:tabLst>
            </a:pPr>
            <a:r>
              <a:rPr lang="en-GB" sz="2400" dirty="0">
                <a:latin typeface="Arial"/>
                <a:cs typeface="Arial"/>
              </a:rPr>
              <a:t>What could be the implications of an invalid or unfair assessment? </a:t>
            </a:r>
          </a:p>
        </p:txBody>
      </p:sp>
      <p:sp>
        <p:nvSpPr>
          <p:cNvPr id="10" name="Rectangle 9">
            <a:extLst>
              <a:ext uri="{FF2B5EF4-FFF2-40B4-BE49-F238E27FC236}">
                <a16:creationId xmlns:a16="http://schemas.microsoft.com/office/drawing/2014/main" id="{FC0D2A3D-97C5-0146-125B-36AFCC7972F7}"/>
              </a:ext>
            </a:extLst>
          </p:cNvPr>
          <p:cNvSpPr/>
          <p:nvPr/>
        </p:nvSpPr>
        <p:spPr>
          <a:xfrm>
            <a:off x="1295400" y="838200"/>
            <a:ext cx="96012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dirty="0">
                <a:solidFill>
                  <a:schemeClr val="tx2"/>
                </a:solidFill>
                <a:latin typeface="Arial" panose="020B0604020202020204" pitchFamily="34" charset="0"/>
                <a:cs typeface="Arial" panose="020B0604020202020204" pitchFamily="34" charset="0"/>
              </a:rPr>
              <a:t>Activity 6:  Assessment Re-cap Activity</a:t>
            </a:r>
            <a:endParaRPr lang="en-GB"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11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CC18-E388-EAED-5723-312076D3D1E7}"/>
              </a:ext>
            </a:extLst>
          </p:cNvPr>
          <p:cNvSpPr>
            <a:spLocks noGrp="1"/>
          </p:cNvSpPr>
          <p:nvPr>
            <p:ph type="title"/>
          </p:nvPr>
        </p:nvSpPr>
        <p:spPr/>
        <p:txBody>
          <a:bodyPr/>
          <a:lstStyle/>
          <a:p>
            <a:r>
              <a:rPr lang="en-US" sz="3200" b="1" dirty="0">
                <a:solidFill>
                  <a:schemeClr val="tx2"/>
                </a:solidFill>
                <a:latin typeface="Arial" panose="020B0604020202020204" pitchFamily="34" charset="0"/>
                <a:cs typeface="Arial" panose="020B0604020202020204" pitchFamily="34" charset="0"/>
              </a:rPr>
              <a:t>Giving Effective Feedback</a:t>
            </a:r>
            <a:endParaRPr lang="en-GB" dirty="0"/>
          </a:p>
        </p:txBody>
      </p:sp>
      <p:sp>
        <p:nvSpPr>
          <p:cNvPr id="3" name="object 6">
            <a:extLst>
              <a:ext uri="{FF2B5EF4-FFF2-40B4-BE49-F238E27FC236}">
                <a16:creationId xmlns:a16="http://schemas.microsoft.com/office/drawing/2014/main" id="{26CC1704-2BA2-75B5-0ABB-4D7E25EBB37E}"/>
              </a:ext>
            </a:extLst>
          </p:cNvPr>
          <p:cNvSpPr txBox="1"/>
          <p:nvPr/>
        </p:nvSpPr>
        <p:spPr>
          <a:xfrm>
            <a:off x="1371600" y="1752600"/>
            <a:ext cx="4572000" cy="3826689"/>
          </a:xfrm>
          <a:prstGeom prst="rect">
            <a:avLst/>
          </a:prstGeom>
        </p:spPr>
        <p:txBody>
          <a:bodyPr vert="horz" wrap="square" lIns="0" tIns="106680" rIns="0" bIns="0" rtlCol="0">
            <a:spAutoFit/>
          </a:bodyPr>
          <a:lstStyle/>
          <a:p>
            <a:pPr marL="28575">
              <a:lnSpc>
                <a:spcPct val="100000"/>
              </a:lnSpc>
              <a:spcBef>
                <a:spcPts val="840"/>
              </a:spcBef>
            </a:pPr>
            <a:r>
              <a:rPr sz="2800" spc="-25" dirty="0">
                <a:solidFill>
                  <a:srgbClr val="016EBD"/>
                </a:solidFill>
                <a:latin typeface="Arial"/>
                <a:cs typeface="Arial"/>
              </a:rPr>
              <a:t>DO</a:t>
            </a:r>
            <a:endParaRPr sz="2800" dirty="0">
              <a:latin typeface="Arial"/>
              <a:cs typeface="Arial"/>
            </a:endParaRPr>
          </a:p>
          <a:p>
            <a:pPr marL="373380" indent="-360680">
              <a:lnSpc>
                <a:spcPct val="100000"/>
              </a:lnSpc>
              <a:spcBef>
                <a:spcPts val="745"/>
              </a:spcBef>
              <a:buClr>
                <a:srgbClr val="084B9C"/>
              </a:buClr>
              <a:buSzPct val="93617"/>
              <a:buChar char="►"/>
              <a:tabLst>
                <a:tab pos="373380" algn="l"/>
              </a:tabLst>
            </a:pPr>
            <a:r>
              <a:rPr sz="2350" dirty="0">
                <a:solidFill>
                  <a:srgbClr val="3F3D3F"/>
                </a:solidFill>
                <a:latin typeface="Arial"/>
                <a:cs typeface="Arial"/>
              </a:rPr>
              <a:t>Give</a:t>
            </a:r>
            <a:r>
              <a:rPr sz="2350" spc="65" dirty="0">
                <a:solidFill>
                  <a:srgbClr val="3F3D3F"/>
                </a:solidFill>
                <a:latin typeface="Arial"/>
                <a:cs typeface="Arial"/>
              </a:rPr>
              <a:t> </a:t>
            </a:r>
            <a:r>
              <a:rPr sz="2350" dirty="0">
                <a:solidFill>
                  <a:srgbClr val="3F3D3F"/>
                </a:solidFill>
                <a:latin typeface="Arial"/>
                <a:cs typeface="Arial"/>
              </a:rPr>
              <a:t>timely</a:t>
            </a:r>
            <a:r>
              <a:rPr sz="2350" spc="130" dirty="0">
                <a:solidFill>
                  <a:srgbClr val="3F3D3F"/>
                </a:solidFill>
                <a:latin typeface="Arial"/>
                <a:cs typeface="Arial"/>
              </a:rPr>
              <a:t> </a:t>
            </a:r>
            <a:r>
              <a:rPr sz="2350" spc="-10" dirty="0">
                <a:solidFill>
                  <a:srgbClr val="3F3D3F"/>
                </a:solidFill>
                <a:latin typeface="Arial"/>
                <a:cs typeface="Arial"/>
              </a:rPr>
              <a:t>feedback</a:t>
            </a:r>
            <a:endParaRPr sz="2350" dirty="0">
              <a:latin typeface="Arial"/>
              <a:cs typeface="Arial"/>
            </a:endParaRPr>
          </a:p>
          <a:p>
            <a:pPr marL="373380" indent="-360680">
              <a:lnSpc>
                <a:spcPct val="100000"/>
              </a:lnSpc>
              <a:spcBef>
                <a:spcPts val="1040"/>
              </a:spcBef>
              <a:buClr>
                <a:srgbClr val="084B9C"/>
              </a:buClr>
              <a:buSzPct val="93617"/>
              <a:buChar char="►"/>
              <a:tabLst>
                <a:tab pos="373380" algn="l"/>
              </a:tabLst>
            </a:pPr>
            <a:r>
              <a:rPr sz="2350" dirty="0">
                <a:solidFill>
                  <a:srgbClr val="3F3D3F"/>
                </a:solidFill>
                <a:latin typeface="Arial"/>
                <a:cs typeface="Arial"/>
              </a:rPr>
              <a:t>Give</a:t>
            </a:r>
            <a:r>
              <a:rPr sz="2350" spc="85" dirty="0">
                <a:solidFill>
                  <a:srgbClr val="3F3D3F"/>
                </a:solidFill>
                <a:latin typeface="Arial"/>
                <a:cs typeface="Arial"/>
              </a:rPr>
              <a:t> </a:t>
            </a:r>
            <a:r>
              <a:rPr lang="en-GB" sz="2350" spc="85" dirty="0">
                <a:solidFill>
                  <a:srgbClr val="3F3D3F"/>
                </a:solidFill>
                <a:latin typeface="Arial"/>
                <a:cs typeface="Arial"/>
              </a:rPr>
              <a:t>specific </a:t>
            </a:r>
            <a:r>
              <a:rPr sz="2350" spc="-10" dirty="0">
                <a:solidFill>
                  <a:srgbClr val="3F3D3F"/>
                </a:solidFill>
                <a:latin typeface="Arial"/>
                <a:cs typeface="Arial"/>
              </a:rPr>
              <a:t>examples</a:t>
            </a:r>
            <a:endParaRPr sz="2350" dirty="0">
              <a:latin typeface="Arial"/>
              <a:cs typeface="Arial"/>
            </a:endParaRPr>
          </a:p>
          <a:p>
            <a:pPr marL="374015" indent="-361315">
              <a:lnSpc>
                <a:spcPct val="100000"/>
              </a:lnSpc>
              <a:spcBef>
                <a:spcPts val="1095"/>
              </a:spcBef>
              <a:buClr>
                <a:srgbClr val="084B9C"/>
              </a:buClr>
              <a:buSzPct val="93617"/>
              <a:buChar char="►"/>
              <a:tabLst>
                <a:tab pos="374015" algn="l"/>
              </a:tabLst>
            </a:pPr>
            <a:r>
              <a:rPr sz="2350" spc="55" dirty="0">
                <a:solidFill>
                  <a:srgbClr val="3F3D3F"/>
                </a:solidFill>
                <a:latin typeface="Arial"/>
                <a:cs typeface="Arial"/>
              </a:rPr>
              <a:t>Be</a:t>
            </a:r>
            <a:r>
              <a:rPr sz="2350" spc="-50" dirty="0">
                <a:solidFill>
                  <a:srgbClr val="3F3D3F"/>
                </a:solidFill>
                <a:latin typeface="Arial"/>
                <a:cs typeface="Arial"/>
              </a:rPr>
              <a:t> </a:t>
            </a:r>
            <a:r>
              <a:rPr sz="2350" dirty="0">
                <a:solidFill>
                  <a:srgbClr val="3F3D3F"/>
                </a:solidFill>
                <a:latin typeface="Arial"/>
                <a:cs typeface="Arial"/>
              </a:rPr>
              <a:t>constructive</a:t>
            </a:r>
            <a:r>
              <a:rPr sz="2350" spc="240" dirty="0">
                <a:solidFill>
                  <a:srgbClr val="3F3D3F"/>
                </a:solidFill>
                <a:latin typeface="Arial"/>
                <a:cs typeface="Arial"/>
              </a:rPr>
              <a:t> </a:t>
            </a:r>
            <a:r>
              <a:rPr sz="2350" dirty="0">
                <a:solidFill>
                  <a:srgbClr val="3F3D3F"/>
                </a:solidFill>
                <a:latin typeface="Arial"/>
                <a:cs typeface="Arial"/>
              </a:rPr>
              <a:t>and</a:t>
            </a:r>
            <a:r>
              <a:rPr sz="2350" spc="55" dirty="0">
                <a:solidFill>
                  <a:srgbClr val="3F3D3F"/>
                </a:solidFill>
                <a:latin typeface="Arial"/>
                <a:cs typeface="Arial"/>
              </a:rPr>
              <a:t> </a:t>
            </a:r>
            <a:r>
              <a:rPr sz="2350" spc="-10" dirty="0">
                <a:solidFill>
                  <a:srgbClr val="3F3D3F"/>
                </a:solidFill>
                <a:latin typeface="Arial"/>
                <a:cs typeface="Arial"/>
              </a:rPr>
              <a:t>positive</a:t>
            </a:r>
            <a:endParaRPr sz="2350" dirty="0">
              <a:latin typeface="Arial"/>
              <a:cs typeface="Arial"/>
            </a:endParaRPr>
          </a:p>
          <a:p>
            <a:pPr marL="371475" indent="-358775">
              <a:lnSpc>
                <a:spcPct val="100000"/>
              </a:lnSpc>
              <a:spcBef>
                <a:spcPts val="1095"/>
              </a:spcBef>
              <a:buClr>
                <a:srgbClr val="084B9C"/>
              </a:buClr>
              <a:buSzPct val="93617"/>
              <a:buChar char="►"/>
              <a:tabLst>
                <a:tab pos="371475" algn="l"/>
              </a:tabLst>
            </a:pPr>
            <a:r>
              <a:rPr sz="2350" dirty="0">
                <a:solidFill>
                  <a:srgbClr val="3F3D3F"/>
                </a:solidFill>
                <a:latin typeface="Arial"/>
                <a:cs typeface="Arial"/>
              </a:rPr>
              <a:t>Explore</a:t>
            </a:r>
            <a:r>
              <a:rPr sz="2350" spc="70" dirty="0">
                <a:solidFill>
                  <a:srgbClr val="3F3D3F"/>
                </a:solidFill>
                <a:latin typeface="Arial"/>
                <a:cs typeface="Arial"/>
              </a:rPr>
              <a:t> </a:t>
            </a:r>
            <a:r>
              <a:rPr sz="2350" spc="50" dirty="0">
                <a:solidFill>
                  <a:srgbClr val="3F3D3F"/>
                </a:solidFill>
                <a:latin typeface="Arial"/>
                <a:cs typeface="Arial"/>
              </a:rPr>
              <a:t>a</a:t>
            </a:r>
            <a:r>
              <a:rPr sz="2350" spc="5" dirty="0">
                <a:solidFill>
                  <a:srgbClr val="3F3D3F"/>
                </a:solidFill>
                <a:latin typeface="Arial"/>
                <a:cs typeface="Arial"/>
              </a:rPr>
              <a:t> </a:t>
            </a:r>
            <a:r>
              <a:rPr sz="2350" dirty="0">
                <a:solidFill>
                  <a:srgbClr val="3F3D3F"/>
                </a:solidFill>
                <a:latin typeface="Arial"/>
                <a:cs typeface="Arial"/>
              </a:rPr>
              <a:t>way</a:t>
            </a:r>
            <a:r>
              <a:rPr sz="2350" spc="90" dirty="0">
                <a:solidFill>
                  <a:srgbClr val="3F3D3F"/>
                </a:solidFill>
                <a:latin typeface="Arial"/>
                <a:cs typeface="Arial"/>
              </a:rPr>
              <a:t> </a:t>
            </a:r>
            <a:r>
              <a:rPr sz="2350" spc="-10" dirty="0">
                <a:solidFill>
                  <a:srgbClr val="3F3D3F"/>
                </a:solidFill>
                <a:latin typeface="Arial"/>
                <a:cs typeface="Arial"/>
              </a:rPr>
              <a:t>forward</a:t>
            </a:r>
            <a:endParaRPr sz="2350" dirty="0">
              <a:latin typeface="Arial"/>
              <a:cs typeface="Arial"/>
            </a:endParaRPr>
          </a:p>
          <a:p>
            <a:pPr marL="374650" indent="-361950">
              <a:lnSpc>
                <a:spcPct val="100000"/>
              </a:lnSpc>
              <a:spcBef>
                <a:spcPts val="1045"/>
              </a:spcBef>
              <a:buClr>
                <a:srgbClr val="084B9C"/>
              </a:buClr>
              <a:buSzPct val="93617"/>
              <a:buChar char="►"/>
              <a:tabLst>
                <a:tab pos="374650" algn="l"/>
              </a:tabLst>
            </a:pPr>
            <a:r>
              <a:rPr lang="en-GB" sz="2350" dirty="0">
                <a:solidFill>
                  <a:srgbClr val="3F3D3F"/>
                </a:solidFill>
                <a:latin typeface="Arial"/>
                <a:cs typeface="Arial"/>
              </a:rPr>
              <a:t>Check student understanding</a:t>
            </a:r>
          </a:p>
          <a:p>
            <a:pPr marL="374650" indent="-361950">
              <a:lnSpc>
                <a:spcPct val="100000"/>
              </a:lnSpc>
              <a:spcBef>
                <a:spcPts val="1045"/>
              </a:spcBef>
              <a:buClr>
                <a:srgbClr val="084B9C"/>
              </a:buClr>
              <a:buSzPct val="93617"/>
              <a:buChar char="►"/>
              <a:tabLst>
                <a:tab pos="374650" algn="l"/>
              </a:tabLst>
            </a:pPr>
            <a:r>
              <a:rPr lang="en-GB" sz="2350" dirty="0">
                <a:solidFill>
                  <a:srgbClr val="3F3D3F"/>
                </a:solidFill>
                <a:latin typeface="Arial"/>
                <a:cs typeface="Arial"/>
              </a:rPr>
              <a:t>Record</a:t>
            </a:r>
            <a:r>
              <a:rPr lang="en-GB" sz="2350" spc="100" dirty="0">
                <a:solidFill>
                  <a:srgbClr val="3F3D3F"/>
                </a:solidFill>
                <a:latin typeface="Arial"/>
                <a:cs typeface="Arial"/>
              </a:rPr>
              <a:t> </a:t>
            </a:r>
            <a:r>
              <a:rPr lang="en-GB" sz="2350" dirty="0">
                <a:solidFill>
                  <a:srgbClr val="3F3D3F"/>
                </a:solidFill>
                <a:latin typeface="Arial"/>
                <a:cs typeface="Arial"/>
              </a:rPr>
              <a:t>your</a:t>
            </a:r>
            <a:r>
              <a:rPr lang="en-GB" sz="2350" spc="65" dirty="0">
                <a:solidFill>
                  <a:srgbClr val="3F3D3F"/>
                </a:solidFill>
                <a:latin typeface="Arial"/>
                <a:cs typeface="Arial"/>
              </a:rPr>
              <a:t> </a:t>
            </a:r>
            <a:r>
              <a:rPr lang="en-GB" sz="2350" spc="-10" dirty="0">
                <a:solidFill>
                  <a:srgbClr val="3F3D3F"/>
                </a:solidFill>
                <a:latin typeface="Arial"/>
                <a:cs typeface="Arial"/>
              </a:rPr>
              <a:t>feedback in the student assessment document</a:t>
            </a:r>
          </a:p>
        </p:txBody>
      </p:sp>
      <p:sp>
        <p:nvSpPr>
          <p:cNvPr id="4" name="object 8">
            <a:extLst>
              <a:ext uri="{FF2B5EF4-FFF2-40B4-BE49-F238E27FC236}">
                <a16:creationId xmlns:a16="http://schemas.microsoft.com/office/drawing/2014/main" id="{ECD10A9B-1A7B-8071-6D3E-EA3BF8387910}"/>
              </a:ext>
            </a:extLst>
          </p:cNvPr>
          <p:cNvSpPr txBox="1"/>
          <p:nvPr/>
        </p:nvSpPr>
        <p:spPr>
          <a:xfrm>
            <a:off x="6705600" y="1752600"/>
            <a:ext cx="4335780" cy="3240631"/>
          </a:xfrm>
          <a:prstGeom prst="rect">
            <a:avLst/>
          </a:prstGeom>
        </p:spPr>
        <p:txBody>
          <a:bodyPr vert="horz" wrap="square" lIns="0" tIns="153670" rIns="0" bIns="0" rtlCol="0">
            <a:spAutoFit/>
          </a:bodyPr>
          <a:lstStyle/>
          <a:p>
            <a:pPr marL="12700">
              <a:lnSpc>
                <a:spcPct val="100000"/>
              </a:lnSpc>
              <a:spcBef>
                <a:spcPts val="1210"/>
              </a:spcBef>
              <a:buClr>
                <a:srgbClr val="084B9C"/>
              </a:buClr>
              <a:buSzPct val="92000"/>
              <a:tabLst>
                <a:tab pos="371475" algn="l"/>
              </a:tabLst>
            </a:pPr>
            <a:r>
              <a:rPr lang="en-GB" sz="2800" b="0" spc="-10" dirty="0">
                <a:solidFill>
                  <a:srgbClr val="016EBD"/>
                </a:solidFill>
                <a:latin typeface="Arial"/>
                <a:cs typeface="Arial"/>
              </a:rPr>
              <a:t>DON’T </a:t>
            </a:r>
          </a:p>
          <a:p>
            <a:pPr marL="371475" indent="-358775">
              <a:lnSpc>
                <a:spcPct val="100000"/>
              </a:lnSpc>
              <a:spcBef>
                <a:spcPts val="1210"/>
              </a:spcBef>
              <a:buClr>
                <a:srgbClr val="084B9C"/>
              </a:buClr>
              <a:buSzPct val="92000"/>
              <a:buChar char="►"/>
              <a:tabLst>
                <a:tab pos="371475" algn="l"/>
              </a:tabLst>
            </a:pPr>
            <a:r>
              <a:rPr sz="2500" spc="70" dirty="0">
                <a:solidFill>
                  <a:srgbClr val="3F3D3F"/>
                </a:solidFill>
                <a:latin typeface="Arial"/>
                <a:cs typeface="Arial"/>
              </a:rPr>
              <a:t>Use</a:t>
            </a:r>
            <a:r>
              <a:rPr sz="2500" spc="40" dirty="0">
                <a:solidFill>
                  <a:srgbClr val="3F3D3F"/>
                </a:solidFill>
                <a:latin typeface="Arial"/>
                <a:cs typeface="Arial"/>
              </a:rPr>
              <a:t> </a:t>
            </a:r>
            <a:r>
              <a:rPr sz="2500" spc="65" dirty="0">
                <a:solidFill>
                  <a:srgbClr val="3F3D3F"/>
                </a:solidFill>
                <a:latin typeface="Arial"/>
                <a:cs typeface="Arial"/>
              </a:rPr>
              <a:t>the</a:t>
            </a:r>
            <a:r>
              <a:rPr sz="2500" spc="50" dirty="0">
                <a:solidFill>
                  <a:srgbClr val="3F3D3F"/>
                </a:solidFill>
                <a:latin typeface="Arial"/>
                <a:cs typeface="Arial"/>
              </a:rPr>
              <a:t> </a:t>
            </a:r>
            <a:r>
              <a:rPr sz="2500" dirty="0">
                <a:solidFill>
                  <a:srgbClr val="3F3D3F"/>
                </a:solidFill>
                <a:latin typeface="Arial"/>
                <a:cs typeface="Arial"/>
              </a:rPr>
              <a:t>word</a:t>
            </a:r>
            <a:r>
              <a:rPr sz="2500" spc="229" dirty="0">
                <a:solidFill>
                  <a:srgbClr val="3F3D3F"/>
                </a:solidFill>
                <a:latin typeface="Arial"/>
                <a:cs typeface="Arial"/>
              </a:rPr>
              <a:t> </a:t>
            </a:r>
            <a:r>
              <a:rPr sz="2500" spc="-10" dirty="0">
                <a:solidFill>
                  <a:srgbClr val="3F3D3F"/>
                </a:solidFill>
                <a:latin typeface="Arial"/>
                <a:cs typeface="Arial"/>
              </a:rPr>
              <a:t>'but'</a:t>
            </a:r>
            <a:endParaRPr sz="2500" dirty="0">
              <a:latin typeface="Arial"/>
              <a:cs typeface="Arial"/>
            </a:endParaRPr>
          </a:p>
          <a:p>
            <a:pPr marL="371475" indent="-358775">
              <a:lnSpc>
                <a:spcPct val="100000"/>
              </a:lnSpc>
              <a:spcBef>
                <a:spcPts val="1115"/>
              </a:spcBef>
              <a:buClr>
                <a:srgbClr val="084B9C"/>
              </a:buClr>
              <a:buSzPct val="92000"/>
              <a:buChar char="►"/>
              <a:tabLst>
                <a:tab pos="371475" algn="l"/>
              </a:tabLst>
            </a:pPr>
            <a:r>
              <a:rPr sz="2500" spc="70" dirty="0">
                <a:solidFill>
                  <a:srgbClr val="3F3D3F"/>
                </a:solidFill>
                <a:latin typeface="Arial"/>
                <a:cs typeface="Arial"/>
              </a:rPr>
              <a:t>Use</a:t>
            </a:r>
            <a:r>
              <a:rPr sz="2500" spc="130" dirty="0">
                <a:solidFill>
                  <a:srgbClr val="3F3D3F"/>
                </a:solidFill>
                <a:latin typeface="Arial"/>
                <a:cs typeface="Arial"/>
              </a:rPr>
              <a:t> </a:t>
            </a:r>
            <a:r>
              <a:rPr sz="2500" dirty="0">
                <a:solidFill>
                  <a:srgbClr val="3F3D3F"/>
                </a:solidFill>
                <a:latin typeface="Arial"/>
                <a:cs typeface="Arial"/>
              </a:rPr>
              <a:t>negative</a:t>
            </a:r>
            <a:r>
              <a:rPr sz="2500" spc="315" dirty="0">
                <a:solidFill>
                  <a:srgbClr val="3F3D3F"/>
                </a:solidFill>
                <a:latin typeface="Arial"/>
                <a:cs typeface="Arial"/>
              </a:rPr>
              <a:t> </a:t>
            </a:r>
            <a:r>
              <a:rPr sz="2500" spc="-10" dirty="0">
                <a:solidFill>
                  <a:srgbClr val="3F3D3F"/>
                </a:solidFill>
                <a:latin typeface="Arial"/>
                <a:cs typeface="Arial"/>
              </a:rPr>
              <a:t>language</a:t>
            </a:r>
            <a:endParaRPr sz="2500" dirty="0">
              <a:latin typeface="Arial"/>
              <a:cs typeface="Arial"/>
            </a:endParaRPr>
          </a:p>
          <a:p>
            <a:pPr marL="374650" indent="-361950">
              <a:lnSpc>
                <a:spcPct val="100000"/>
              </a:lnSpc>
              <a:spcBef>
                <a:spcPts val="1115"/>
              </a:spcBef>
              <a:buClr>
                <a:srgbClr val="084B9C"/>
              </a:buClr>
              <a:buSzPct val="92000"/>
              <a:buChar char="►"/>
              <a:tabLst>
                <a:tab pos="374650" algn="l"/>
                <a:tab pos="1922780" algn="l"/>
              </a:tabLst>
            </a:pPr>
            <a:r>
              <a:rPr sz="2500" dirty="0">
                <a:solidFill>
                  <a:srgbClr val="3F3D3F"/>
                </a:solidFill>
                <a:latin typeface="Arial"/>
                <a:cs typeface="Arial"/>
              </a:rPr>
              <a:t>Criticise</a:t>
            </a:r>
            <a:r>
              <a:rPr sz="2500" spc="225" dirty="0">
                <a:solidFill>
                  <a:srgbClr val="3F3D3F"/>
                </a:solidFill>
                <a:latin typeface="Arial"/>
                <a:cs typeface="Arial"/>
              </a:rPr>
              <a:t> </a:t>
            </a:r>
            <a:r>
              <a:rPr sz="2500" spc="-50" dirty="0">
                <a:solidFill>
                  <a:srgbClr val="3F3D3F"/>
                </a:solidFill>
                <a:latin typeface="Arial"/>
                <a:cs typeface="Arial"/>
              </a:rPr>
              <a:t>-</a:t>
            </a:r>
            <a:r>
              <a:rPr sz="2500" dirty="0">
                <a:solidFill>
                  <a:srgbClr val="3F3D3F"/>
                </a:solidFill>
                <a:latin typeface="Arial"/>
                <a:cs typeface="Arial"/>
              </a:rPr>
              <a:t>	</a:t>
            </a:r>
            <a:r>
              <a:rPr sz="2500" spc="65" dirty="0">
                <a:solidFill>
                  <a:srgbClr val="3F3D3F"/>
                </a:solidFill>
                <a:latin typeface="Arial"/>
                <a:cs typeface="Arial"/>
              </a:rPr>
              <a:t>be</a:t>
            </a:r>
            <a:r>
              <a:rPr sz="2500" dirty="0">
                <a:solidFill>
                  <a:srgbClr val="3F3D3F"/>
                </a:solidFill>
                <a:latin typeface="Arial"/>
                <a:cs typeface="Arial"/>
              </a:rPr>
              <a:t> </a:t>
            </a:r>
            <a:r>
              <a:rPr sz="2500" spc="-10" dirty="0">
                <a:solidFill>
                  <a:srgbClr val="3F3D3F"/>
                </a:solidFill>
                <a:latin typeface="Arial"/>
                <a:cs typeface="Arial"/>
              </a:rPr>
              <a:t>constructive</a:t>
            </a:r>
            <a:endParaRPr sz="2500" dirty="0">
              <a:latin typeface="Arial"/>
              <a:cs typeface="Arial"/>
            </a:endParaRPr>
          </a:p>
          <a:p>
            <a:pPr marL="373380" indent="-360680">
              <a:lnSpc>
                <a:spcPct val="100000"/>
              </a:lnSpc>
              <a:spcBef>
                <a:spcPts val="1170"/>
              </a:spcBef>
              <a:buClr>
                <a:srgbClr val="084B9C"/>
              </a:buClr>
              <a:buSzPct val="92000"/>
              <a:buChar char="►"/>
              <a:tabLst>
                <a:tab pos="373380" algn="l"/>
                <a:tab pos="2348865" algn="l"/>
              </a:tabLst>
            </a:pPr>
            <a:r>
              <a:rPr sz="2500" dirty="0">
                <a:solidFill>
                  <a:srgbClr val="3F3D3F"/>
                </a:solidFill>
                <a:latin typeface="Arial"/>
                <a:cs typeface="Arial"/>
              </a:rPr>
              <a:t>Generalise</a:t>
            </a:r>
            <a:r>
              <a:rPr sz="2500" spc="375" dirty="0">
                <a:solidFill>
                  <a:srgbClr val="3F3D3F"/>
                </a:solidFill>
                <a:latin typeface="Arial"/>
                <a:cs typeface="Arial"/>
              </a:rPr>
              <a:t> </a:t>
            </a:r>
            <a:r>
              <a:rPr sz="2500" spc="-50" dirty="0">
                <a:solidFill>
                  <a:srgbClr val="3F3D3F"/>
                </a:solidFill>
                <a:latin typeface="Arial"/>
                <a:cs typeface="Arial"/>
              </a:rPr>
              <a:t>-</a:t>
            </a:r>
            <a:r>
              <a:rPr sz="2500" dirty="0">
                <a:solidFill>
                  <a:srgbClr val="3F3D3F"/>
                </a:solidFill>
                <a:latin typeface="Arial"/>
                <a:cs typeface="Arial"/>
              </a:rPr>
              <a:t>	</a:t>
            </a:r>
            <a:r>
              <a:rPr sz="2500" spc="65" dirty="0">
                <a:solidFill>
                  <a:srgbClr val="3F3D3F"/>
                </a:solidFill>
                <a:latin typeface="Arial"/>
                <a:cs typeface="Arial"/>
              </a:rPr>
              <a:t>be</a:t>
            </a:r>
            <a:r>
              <a:rPr sz="2500" spc="20" dirty="0">
                <a:solidFill>
                  <a:srgbClr val="3F3D3F"/>
                </a:solidFill>
                <a:latin typeface="Arial"/>
                <a:cs typeface="Arial"/>
              </a:rPr>
              <a:t> </a:t>
            </a:r>
            <a:r>
              <a:rPr sz="2500" spc="-10" dirty="0">
                <a:solidFill>
                  <a:srgbClr val="3F3D3F"/>
                </a:solidFill>
                <a:latin typeface="Arial"/>
                <a:cs typeface="Arial"/>
              </a:rPr>
              <a:t>specific</a:t>
            </a:r>
            <a:endParaRPr sz="2500" dirty="0">
              <a:latin typeface="Arial"/>
              <a:cs typeface="Arial"/>
            </a:endParaRPr>
          </a:p>
          <a:p>
            <a:pPr marL="376555" indent="-363855">
              <a:lnSpc>
                <a:spcPct val="100000"/>
              </a:lnSpc>
              <a:spcBef>
                <a:spcPts val="1115"/>
              </a:spcBef>
              <a:buClr>
                <a:srgbClr val="084B9C"/>
              </a:buClr>
              <a:buSzPct val="92000"/>
              <a:buChar char="►"/>
              <a:tabLst>
                <a:tab pos="376555" algn="l"/>
              </a:tabLst>
            </a:pPr>
            <a:r>
              <a:rPr sz="2500" dirty="0">
                <a:solidFill>
                  <a:srgbClr val="3F3D3F"/>
                </a:solidFill>
                <a:latin typeface="Arial"/>
                <a:cs typeface="Arial"/>
              </a:rPr>
              <a:t>Try</a:t>
            </a:r>
            <a:r>
              <a:rPr sz="2500" spc="35" dirty="0">
                <a:solidFill>
                  <a:srgbClr val="3F3D3F"/>
                </a:solidFill>
                <a:latin typeface="Arial"/>
                <a:cs typeface="Arial"/>
              </a:rPr>
              <a:t> </a:t>
            </a:r>
            <a:r>
              <a:rPr sz="2500" spc="60" dirty="0">
                <a:solidFill>
                  <a:srgbClr val="3F3D3F"/>
                </a:solidFill>
                <a:latin typeface="Arial"/>
                <a:cs typeface="Arial"/>
              </a:rPr>
              <a:t>to</a:t>
            </a:r>
            <a:r>
              <a:rPr sz="2500" dirty="0">
                <a:solidFill>
                  <a:srgbClr val="3F3D3F"/>
                </a:solidFill>
                <a:latin typeface="Arial"/>
                <a:cs typeface="Arial"/>
              </a:rPr>
              <a:t> </a:t>
            </a:r>
            <a:r>
              <a:rPr sz="2500" spc="50" dirty="0">
                <a:solidFill>
                  <a:srgbClr val="3F3D3F"/>
                </a:solidFill>
                <a:latin typeface="Arial"/>
                <a:cs typeface="Arial"/>
              </a:rPr>
              <a:t>change</a:t>
            </a:r>
            <a:r>
              <a:rPr sz="2500" spc="70" dirty="0">
                <a:solidFill>
                  <a:srgbClr val="3F3D3F"/>
                </a:solidFill>
                <a:latin typeface="Arial"/>
                <a:cs typeface="Arial"/>
              </a:rPr>
              <a:t> </a:t>
            </a:r>
            <a:r>
              <a:rPr sz="2500" spc="-10" dirty="0">
                <a:solidFill>
                  <a:srgbClr val="3F3D3F"/>
                </a:solidFill>
                <a:latin typeface="Arial"/>
                <a:cs typeface="Arial"/>
              </a:rPr>
              <a:t>personalities</a:t>
            </a:r>
            <a:endParaRPr sz="2500" dirty="0">
              <a:latin typeface="Arial"/>
              <a:cs typeface="Arial"/>
            </a:endParaRPr>
          </a:p>
        </p:txBody>
      </p:sp>
    </p:spTree>
    <p:extLst>
      <p:ext uri="{BB962C8B-B14F-4D97-AF65-F5344CB8AC3E}">
        <p14:creationId xmlns:p14="http://schemas.microsoft.com/office/powerpoint/2010/main" val="990321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B3B87-4F36-4E86-881F-F6526AAB32BD}"/>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209A23D4-5835-4E57-6164-3ECD2F4CCB92}"/>
              </a:ext>
            </a:extLst>
          </p:cNvPr>
          <p:cNvSpPr txBox="1"/>
          <p:nvPr/>
        </p:nvSpPr>
        <p:spPr>
          <a:xfrm>
            <a:off x="1310217" y="1492573"/>
            <a:ext cx="9603854" cy="733533"/>
          </a:xfrm>
          <a:prstGeom prst="rect">
            <a:avLst/>
          </a:prstGeom>
        </p:spPr>
        <p:txBody>
          <a:bodyPr vert="horz" wrap="square" lIns="0" tIns="55879" rIns="0" bIns="0" rtlCol="0" anchor="t">
            <a:spAutoFit/>
          </a:bodyPr>
          <a:lstStyle/>
          <a:p>
            <a:pPr marL="24130" marR="568325" indent="-3810">
              <a:spcBef>
                <a:spcPts val="439"/>
              </a:spcBef>
            </a:pPr>
            <a:r>
              <a:rPr sz="2200" dirty="0">
                <a:solidFill>
                  <a:srgbClr val="3F3D42"/>
                </a:solidFill>
                <a:latin typeface="Arial"/>
                <a:cs typeface="Arial"/>
              </a:rPr>
              <a:t>Consider</a:t>
            </a:r>
            <a:r>
              <a:rPr sz="2200" spc="185" dirty="0">
                <a:solidFill>
                  <a:srgbClr val="3F3D42"/>
                </a:solidFill>
                <a:latin typeface="Arial"/>
                <a:cs typeface="Arial"/>
              </a:rPr>
              <a:t> </a:t>
            </a:r>
            <a:r>
              <a:rPr sz="2200" dirty="0">
                <a:solidFill>
                  <a:srgbClr val="3F3D42"/>
                </a:solidFill>
                <a:latin typeface="Arial"/>
                <a:cs typeface="Arial"/>
              </a:rPr>
              <a:t>the</a:t>
            </a:r>
            <a:r>
              <a:rPr sz="2200" spc="170" dirty="0">
                <a:solidFill>
                  <a:srgbClr val="3F3D42"/>
                </a:solidFill>
                <a:latin typeface="Arial"/>
                <a:cs typeface="Arial"/>
              </a:rPr>
              <a:t> </a:t>
            </a:r>
            <a:r>
              <a:rPr sz="2200" dirty="0">
                <a:solidFill>
                  <a:srgbClr val="3F3D42"/>
                </a:solidFill>
                <a:latin typeface="Arial"/>
                <a:cs typeface="Arial"/>
              </a:rPr>
              <a:t>following</a:t>
            </a:r>
            <a:r>
              <a:rPr sz="2200" spc="250" dirty="0">
                <a:solidFill>
                  <a:srgbClr val="3F3D42"/>
                </a:solidFill>
                <a:latin typeface="Arial"/>
                <a:cs typeface="Arial"/>
              </a:rPr>
              <a:t> </a:t>
            </a:r>
            <a:r>
              <a:rPr lang="en-GB" sz="2200" dirty="0">
                <a:solidFill>
                  <a:srgbClr val="3F3D42"/>
                </a:solidFill>
                <a:latin typeface="Arial"/>
                <a:cs typeface="Arial"/>
              </a:rPr>
              <a:t>feedback examples</a:t>
            </a:r>
            <a:r>
              <a:rPr sz="2200" spc="290" dirty="0">
                <a:solidFill>
                  <a:srgbClr val="3F3D42"/>
                </a:solidFill>
                <a:latin typeface="Arial"/>
                <a:cs typeface="Arial"/>
              </a:rPr>
              <a:t> </a:t>
            </a:r>
            <a:r>
              <a:rPr sz="2200" dirty="0">
                <a:solidFill>
                  <a:srgbClr val="3F3D42"/>
                </a:solidFill>
                <a:latin typeface="Arial"/>
                <a:cs typeface="Arial"/>
              </a:rPr>
              <a:t>and</a:t>
            </a:r>
            <a:r>
              <a:rPr sz="2200" spc="180" dirty="0">
                <a:solidFill>
                  <a:srgbClr val="3F3D42"/>
                </a:solidFill>
                <a:latin typeface="Arial"/>
                <a:cs typeface="Arial"/>
              </a:rPr>
              <a:t> </a:t>
            </a:r>
            <a:r>
              <a:rPr sz="2200" dirty="0">
                <a:solidFill>
                  <a:srgbClr val="3F3D42"/>
                </a:solidFill>
                <a:latin typeface="Arial"/>
                <a:cs typeface="Arial"/>
              </a:rPr>
              <a:t>for</a:t>
            </a:r>
            <a:r>
              <a:rPr sz="2200" spc="110" dirty="0">
                <a:solidFill>
                  <a:srgbClr val="3F3D42"/>
                </a:solidFill>
                <a:latin typeface="Arial"/>
                <a:cs typeface="Arial"/>
              </a:rPr>
              <a:t> </a:t>
            </a:r>
            <a:r>
              <a:rPr sz="2200" dirty="0">
                <a:solidFill>
                  <a:srgbClr val="3F3D42"/>
                </a:solidFill>
                <a:latin typeface="Arial"/>
                <a:cs typeface="Arial"/>
              </a:rPr>
              <a:t>each</a:t>
            </a:r>
            <a:r>
              <a:rPr sz="2200" spc="210" dirty="0">
                <a:solidFill>
                  <a:srgbClr val="3F3D42"/>
                </a:solidFill>
                <a:latin typeface="Arial"/>
                <a:cs typeface="Arial"/>
              </a:rPr>
              <a:t> </a:t>
            </a:r>
            <a:r>
              <a:rPr sz="2200" dirty="0">
                <a:solidFill>
                  <a:srgbClr val="3F3D42"/>
                </a:solidFill>
                <a:latin typeface="Arial"/>
                <a:cs typeface="Arial"/>
              </a:rPr>
              <a:t>identify</a:t>
            </a:r>
            <a:r>
              <a:rPr lang="en-GB" sz="2200" spc="325" dirty="0">
                <a:solidFill>
                  <a:srgbClr val="3F3D42"/>
                </a:solidFill>
                <a:latin typeface="Arial"/>
                <a:cs typeface="Arial"/>
              </a:rPr>
              <a:t> </a:t>
            </a:r>
            <a:r>
              <a:rPr lang="en-US" sz="2200" dirty="0">
                <a:solidFill>
                  <a:srgbClr val="3F3D42"/>
                </a:solidFill>
                <a:latin typeface="Arial"/>
                <a:cs typeface="Arial"/>
              </a:rPr>
              <a:t>what is wrong and how you would improve it</a:t>
            </a:r>
            <a:r>
              <a:rPr sz="2200" spc="-10" dirty="0">
                <a:solidFill>
                  <a:srgbClr val="3F3D42"/>
                </a:solidFill>
                <a:latin typeface="Arial"/>
                <a:cs typeface="Arial"/>
              </a:rPr>
              <a:t>:</a:t>
            </a:r>
            <a:endParaRPr sz="2200" dirty="0">
              <a:latin typeface="Arial"/>
              <a:cs typeface="Arial"/>
            </a:endParaRPr>
          </a:p>
        </p:txBody>
      </p:sp>
      <p:sp>
        <p:nvSpPr>
          <p:cNvPr id="10" name="Rectangle 9">
            <a:extLst>
              <a:ext uri="{FF2B5EF4-FFF2-40B4-BE49-F238E27FC236}">
                <a16:creationId xmlns:a16="http://schemas.microsoft.com/office/drawing/2014/main" id="{62DE60D4-A791-F48F-8890-DD3002E6DDE2}"/>
              </a:ext>
            </a:extLst>
          </p:cNvPr>
          <p:cNvSpPr/>
          <p:nvPr/>
        </p:nvSpPr>
        <p:spPr>
          <a:xfrm>
            <a:off x="1295400" y="838200"/>
            <a:ext cx="9601200" cy="5614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r>
              <a:rPr lang="en-US" sz="2800" b="1" dirty="0">
                <a:solidFill>
                  <a:schemeClr val="tx2"/>
                </a:solidFill>
                <a:latin typeface="Arial"/>
                <a:cs typeface="Arial"/>
              </a:rPr>
              <a:t>Activity 7: Effective Feedback Activity</a:t>
            </a:r>
            <a:endParaRPr lang="en-GB" sz="2800" b="1" dirty="0">
              <a:solidFill>
                <a:schemeClr val="tx2"/>
              </a:solidFill>
              <a:latin typeface="Arial"/>
              <a:cs typeface="Arial"/>
            </a:endParaRPr>
          </a:p>
        </p:txBody>
      </p:sp>
      <p:sp>
        <p:nvSpPr>
          <p:cNvPr id="3" name="Rectangle 2">
            <a:extLst>
              <a:ext uri="{FF2B5EF4-FFF2-40B4-BE49-F238E27FC236}">
                <a16:creationId xmlns:a16="http://schemas.microsoft.com/office/drawing/2014/main" id="{458ED10F-0ED3-B148-DA4F-34786A02D67C}"/>
              </a:ext>
            </a:extLst>
          </p:cNvPr>
          <p:cNvSpPr/>
          <p:nvPr/>
        </p:nvSpPr>
        <p:spPr>
          <a:xfrm>
            <a:off x="1345096" y="2364491"/>
            <a:ext cx="3124200" cy="160020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marL="12065" marR="411480">
              <a:lnSpc>
                <a:spcPts val="1960"/>
              </a:lnSpc>
              <a:spcBef>
                <a:spcPts val="944"/>
              </a:spcBef>
              <a:tabLst>
                <a:tab pos="366395" algn="l"/>
                <a:tab pos="370205" algn="l"/>
              </a:tabLst>
            </a:pPr>
            <a:r>
              <a:rPr lang="en-US" sz="2000" spc="100" dirty="0">
                <a:solidFill>
                  <a:srgbClr val="3F3D42"/>
                </a:solidFill>
                <a:latin typeface="Arial"/>
                <a:cs typeface="Arial"/>
              </a:rPr>
              <a:t>1. </a:t>
            </a:r>
            <a:r>
              <a:rPr lang="en-GB" sz="2000" spc="100" dirty="0">
                <a:solidFill>
                  <a:srgbClr val="000000"/>
                </a:solidFill>
                <a:latin typeface="Arial"/>
                <a:cs typeface="Arial"/>
              </a:rPr>
              <a:t>‘Michael performed his A-E assessment well’ </a:t>
            </a:r>
            <a:endParaRPr lang="en-US" sz="2000" spc="100" dirty="0">
              <a:solidFill>
                <a:srgbClr val="000000"/>
              </a:solidFill>
              <a:latin typeface="Arial"/>
              <a:cs typeface="Arial"/>
            </a:endParaRPr>
          </a:p>
        </p:txBody>
      </p:sp>
      <p:sp>
        <p:nvSpPr>
          <p:cNvPr id="5" name="Rectangle 4">
            <a:extLst>
              <a:ext uri="{FF2B5EF4-FFF2-40B4-BE49-F238E27FC236}">
                <a16:creationId xmlns:a16="http://schemas.microsoft.com/office/drawing/2014/main" id="{E6DCAF97-7C85-AF1B-C231-6BE4A063809F}"/>
              </a:ext>
            </a:extLst>
          </p:cNvPr>
          <p:cNvSpPr/>
          <p:nvPr/>
        </p:nvSpPr>
        <p:spPr>
          <a:xfrm>
            <a:off x="4709875" y="2364491"/>
            <a:ext cx="3124200" cy="16002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marL="12065" marR="535305">
              <a:spcBef>
                <a:spcPts val="985"/>
              </a:spcBef>
              <a:tabLst>
                <a:tab pos="367030" algn="l"/>
                <a:tab pos="370205" algn="l"/>
              </a:tabLst>
            </a:pPr>
            <a:r>
              <a:rPr lang="en-US" sz="2000" spc="55" dirty="0">
                <a:solidFill>
                  <a:srgbClr val="3F3D42"/>
                </a:solidFill>
                <a:latin typeface="Arial"/>
                <a:cs typeface="Arial"/>
              </a:rPr>
              <a:t>2. </a:t>
            </a:r>
            <a:r>
              <a:rPr lang="en-GB" sz="2000" spc="55" dirty="0">
                <a:solidFill>
                  <a:srgbClr val="000000"/>
                </a:solidFill>
                <a:latin typeface="Arial"/>
                <a:cs typeface="Arial"/>
              </a:rPr>
              <a:t>‘Sarbjit’s communication skills need improvement’</a:t>
            </a:r>
            <a:endParaRPr lang="en-US" sz="2000" spc="55" dirty="0">
              <a:solidFill>
                <a:srgbClr val="000000"/>
              </a:solidFill>
              <a:latin typeface="Arial"/>
              <a:cs typeface="Arial"/>
            </a:endParaRPr>
          </a:p>
        </p:txBody>
      </p:sp>
      <p:sp>
        <p:nvSpPr>
          <p:cNvPr id="8" name="Rectangle 7">
            <a:extLst>
              <a:ext uri="{FF2B5EF4-FFF2-40B4-BE49-F238E27FC236}">
                <a16:creationId xmlns:a16="http://schemas.microsoft.com/office/drawing/2014/main" id="{8BDBC319-5870-3F26-D2AB-4F24B5134BA0}"/>
              </a:ext>
            </a:extLst>
          </p:cNvPr>
          <p:cNvSpPr/>
          <p:nvPr/>
        </p:nvSpPr>
        <p:spPr>
          <a:xfrm>
            <a:off x="8092111" y="2362200"/>
            <a:ext cx="3124200" cy="160020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marL="12065" marR="411480">
              <a:lnSpc>
                <a:spcPts val="1960"/>
              </a:lnSpc>
              <a:spcBef>
                <a:spcPts val="944"/>
              </a:spcBef>
              <a:tabLst>
                <a:tab pos="366395" algn="l"/>
                <a:tab pos="370205" algn="l"/>
              </a:tabLst>
            </a:pPr>
            <a:r>
              <a:rPr lang="en-US" sz="2000" spc="100" dirty="0">
                <a:solidFill>
                  <a:srgbClr val="3F3D42"/>
                </a:solidFill>
                <a:latin typeface="Arial"/>
                <a:cs typeface="Arial"/>
              </a:rPr>
              <a:t>3. </a:t>
            </a:r>
            <a:r>
              <a:rPr lang="en-GB" sz="2000" spc="100" dirty="0">
                <a:solidFill>
                  <a:srgbClr val="3F3D42"/>
                </a:solidFill>
                <a:latin typeface="Arial"/>
                <a:cs typeface="Arial"/>
              </a:rPr>
              <a:t>‘Throughout the episode Jo’s care delivery was inefficient’ </a:t>
            </a:r>
            <a:endParaRPr lang="en-US" sz="2000" spc="100" dirty="0">
              <a:solidFill>
                <a:srgbClr val="3F3D42"/>
              </a:solidFill>
              <a:latin typeface="Arial"/>
              <a:cs typeface="Arial"/>
            </a:endParaRPr>
          </a:p>
        </p:txBody>
      </p:sp>
      <p:sp>
        <p:nvSpPr>
          <p:cNvPr id="11" name="Rectangle 10">
            <a:extLst>
              <a:ext uri="{FF2B5EF4-FFF2-40B4-BE49-F238E27FC236}">
                <a16:creationId xmlns:a16="http://schemas.microsoft.com/office/drawing/2014/main" id="{126F8E04-F914-2B38-B342-126F57396763}"/>
              </a:ext>
            </a:extLst>
          </p:cNvPr>
          <p:cNvSpPr/>
          <p:nvPr/>
        </p:nvSpPr>
        <p:spPr>
          <a:xfrm>
            <a:off x="4702538" y="4124739"/>
            <a:ext cx="3139112" cy="160020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marL="12065" marR="535305" algn="l">
              <a:spcBef>
                <a:spcPts val="985"/>
              </a:spcBef>
            </a:pPr>
            <a:r>
              <a:rPr lang="en-US" sz="2000" spc="50" dirty="0">
                <a:solidFill>
                  <a:srgbClr val="3F3D42"/>
                </a:solidFill>
                <a:latin typeface="Arial"/>
                <a:cs typeface="Arial"/>
              </a:rPr>
              <a:t>5. </a:t>
            </a:r>
            <a:r>
              <a:rPr lang="en-GB" sz="2000" spc="50" dirty="0">
                <a:solidFill>
                  <a:srgbClr val="000000"/>
                </a:solidFill>
                <a:latin typeface="Arial"/>
                <a:cs typeface="Arial"/>
              </a:rPr>
              <a:t>‘Chris needs to demonstrate a deeper knowledge of A&amp;P’</a:t>
            </a:r>
            <a:endParaRPr lang="en-GB" sz="2000" dirty="0"/>
          </a:p>
        </p:txBody>
      </p:sp>
      <p:sp>
        <p:nvSpPr>
          <p:cNvPr id="13" name="Rectangle 12">
            <a:extLst>
              <a:ext uri="{FF2B5EF4-FFF2-40B4-BE49-F238E27FC236}">
                <a16:creationId xmlns:a16="http://schemas.microsoft.com/office/drawing/2014/main" id="{9A99E3B3-6940-AE22-E1D4-8C870BCFE316}"/>
              </a:ext>
            </a:extLst>
          </p:cNvPr>
          <p:cNvSpPr/>
          <p:nvPr/>
        </p:nvSpPr>
        <p:spPr>
          <a:xfrm>
            <a:off x="8093113" y="4124739"/>
            <a:ext cx="3124200" cy="16002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marL="12065" marR="535305">
              <a:spcBef>
                <a:spcPts val="985"/>
              </a:spcBef>
              <a:buClr>
                <a:srgbClr val="084B9C"/>
              </a:buClr>
              <a:buSzPct val="97368"/>
              <a:tabLst>
                <a:tab pos="370205" algn="l"/>
              </a:tabLst>
            </a:pPr>
            <a:r>
              <a:rPr lang="en-US" sz="2000" spc="100" dirty="0">
                <a:solidFill>
                  <a:srgbClr val="3F3D42"/>
                </a:solidFill>
                <a:latin typeface="Arial"/>
                <a:cs typeface="Arial"/>
              </a:rPr>
              <a:t>6. </a:t>
            </a:r>
            <a:r>
              <a:rPr lang="en-GB" sz="2000" spc="100" dirty="0">
                <a:solidFill>
                  <a:srgbClr val="000000"/>
                </a:solidFill>
                <a:latin typeface="Arial"/>
                <a:cs typeface="Arial"/>
              </a:rPr>
              <a:t>‘Leadership does not appear to be this student’s forte’ </a:t>
            </a:r>
            <a:endParaRPr lang="en-US" sz="2000" spc="100" dirty="0">
              <a:solidFill>
                <a:srgbClr val="000000"/>
              </a:solidFill>
              <a:latin typeface="Arial"/>
              <a:cs typeface="Arial"/>
            </a:endParaRPr>
          </a:p>
        </p:txBody>
      </p:sp>
      <p:sp>
        <p:nvSpPr>
          <p:cNvPr id="14" name="Rectangle 13">
            <a:extLst>
              <a:ext uri="{FF2B5EF4-FFF2-40B4-BE49-F238E27FC236}">
                <a16:creationId xmlns:a16="http://schemas.microsoft.com/office/drawing/2014/main" id="{4537CE1B-AB77-686C-8A86-01E8EFCA62B5}"/>
              </a:ext>
            </a:extLst>
          </p:cNvPr>
          <p:cNvSpPr/>
          <p:nvPr/>
        </p:nvSpPr>
        <p:spPr>
          <a:xfrm>
            <a:off x="1347755" y="4131364"/>
            <a:ext cx="3124200" cy="16002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marL="12065" marR="535305">
              <a:spcBef>
                <a:spcPts val="985"/>
              </a:spcBef>
              <a:buClr>
                <a:srgbClr val="084B9C"/>
              </a:buClr>
              <a:buSzPct val="97368"/>
              <a:tabLst>
                <a:tab pos="370205" algn="l"/>
              </a:tabLst>
            </a:pPr>
            <a:r>
              <a:rPr lang="en-US" sz="2000" baseline="0" dirty="0">
                <a:solidFill>
                  <a:srgbClr val="3F3D42"/>
                </a:solidFill>
                <a:latin typeface="Arial"/>
              </a:rPr>
              <a:t>4. </a:t>
            </a:r>
            <a:r>
              <a:rPr lang="en-GB" sz="2000" baseline="0" dirty="0">
                <a:latin typeface="Arial"/>
              </a:rPr>
              <a:t>‘When undertaking the Berg balance score Nicky failed to maintain the patient’s safety</a:t>
            </a:r>
            <a:r>
              <a:rPr lang="en-GB" sz="2200" baseline="0" dirty="0">
                <a:latin typeface="Arial"/>
              </a:rPr>
              <a:t>’</a:t>
            </a:r>
            <a:endParaRPr lang="en-US" sz="2200" spc="100" dirty="0">
              <a:solidFill>
                <a:srgbClr val="000000"/>
              </a:solidFill>
              <a:latin typeface="Arial"/>
              <a:cs typeface="Arial"/>
            </a:endParaRPr>
          </a:p>
        </p:txBody>
      </p:sp>
    </p:spTree>
    <p:extLst>
      <p:ext uri="{BB962C8B-B14F-4D97-AF65-F5344CB8AC3E}">
        <p14:creationId xmlns:p14="http://schemas.microsoft.com/office/powerpoint/2010/main" val="2756058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12267-29A0-7872-DD3F-06EBA70C9C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08CA91-0987-B4BB-C282-EB98C7B76486}"/>
              </a:ext>
            </a:extLst>
          </p:cNvPr>
          <p:cNvSpPr/>
          <p:nvPr/>
        </p:nvSpPr>
        <p:spPr>
          <a:xfrm>
            <a:off x="1752600" y="658528"/>
            <a:ext cx="76962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Supporting Neurodivergent Students</a:t>
            </a:r>
            <a:endParaRPr lang="en-GB" sz="3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47DF8A2-28FC-D5E2-CD08-40CB619B1EA7}"/>
              </a:ext>
            </a:extLst>
          </p:cNvPr>
          <p:cNvSpPr/>
          <p:nvPr/>
        </p:nvSpPr>
        <p:spPr>
          <a:xfrm>
            <a:off x="1295400" y="838200"/>
            <a:ext cx="8648700" cy="6052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dirty="0">
                <a:solidFill>
                  <a:schemeClr val="tx2"/>
                </a:solidFill>
                <a:latin typeface="Arial" panose="020B0604020202020204" pitchFamily="34" charset="0"/>
                <a:cs typeface="Arial" panose="020B0604020202020204" pitchFamily="34" charset="0"/>
              </a:rPr>
              <a:t>Supporting Student Performance</a:t>
            </a:r>
            <a:endParaRPr lang="en-GB" sz="3200" b="1" dirty="0">
              <a:solidFill>
                <a:schemeClr val="tx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38D0C64-F8E8-5386-A09A-7F74309E69BF}"/>
              </a:ext>
            </a:extLst>
          </p:cNvPr>
          <p:cNvSpPr txBox="1"/>
          <p:nvPr/>
        </p:nvSpPr>
        <p:spPr>
          <a:xfrm>
            <a:off x="1295400" y="2292350"/>
            <a:ext cx="9677400" cy="4067780"/>
          </a:xfrm>
          <a:prstGeom prst="rect">
            <a:avLst/>
          </a:prstGeom>
          <a:noFill/>
        </p:spPr>
        <p:txBody>
          <a:bodyPr wrap="square" lIns="91440" tIns="45720" rIns="91440" bIns="45720" anchor="t">
            <a:spAutoFit/>
          </a:bodyPr>
          <a:lstStyle/>
          <a:p>
            <a:pPr marL="367030" marR="151130" indent="-354965">
              <a:lnSpc>
                <a:spcPts val="1860"/>
              </a:lnSpc>
              <a:spcBef>
                <a:spcPts val="1080"/>
              </a:spcBef>
              <a:buChar char="►"/>
              <a:tabLst>
                <a:tab pos="367030" algn="l"/>
                <a:tab pos="370205" algn="l"/>
              </a:tabLst>
            </a:pPr>
            <a:r>
              <a:rPr lang="en-GB" sz="2000" dirty="0">
                <a:solidFill>
                  <a:srgbClr val="084B9C"/>
                </a:solidFill>
                <a:latin typeface="Arial"/>
                <a:cs typeface="Arial"/>
              </a:rPr>
              <a:t>	</a:t>
            </a:r>
            <a:r>
              <a:rPr lang="en-GB" sz="2000" spc="55" dirty="0">
                <a:solidFill>
                  <a:srgbClr val="3F3D42"/>
                </a:solidFill>
                <a:latin typeface="Arial"/>
                <a:cs typeface="Arial"/>
              </a:rPr>
              <a:t>An</a:t>
            </a:r>
            <a:r>
              <a:rPr lang="en-GB" sz="2000" spc="145" dirty="0">
                <a:solidFill>
                  <a:srgbClr val="3F3D42"/>
                </a:solidFill>
                <a:latin typeface="Arial"/>
                <a:cs typeface="Arial"/>
              </a:rPr>
              <a:t> </a:t>
            </a:r>
            <a:r>
              <a:rPr lang="en-GB" sz="2000" spc="-20" dirty="0">
                <a:solidFill>
                  <a:srgbClr val="3F3D42"/>
                </a:solidFill>
                <a:latin typeface="Arial"/>
                <a:cs typeface="Arial"/>
              </a:rPr>
              <a:t>opportunity for the supervisor to understand the student’s learning challenges, e.g. their circumstances or neurodivergence, and provide better support</a:t>
            </a:r>
          </a:p>
          <a:p>
            <a:pPr marL="367030" marR="151130" indent="-354965">
              <a:lnSpc>
                <a:spcPts val="1860"/>
              </a:lnSpc>
              <a:spcBef>
                <a:spcPts val="1080"/>
              </a:spcBef>
              <a:buClr>
                <a:schemeClr val="accent1">
                  <a:lumMod val="75000"/>
                </a:schemeClr>
              </a:buClr>
              <a:buChar char="►"/>
              <a:tabLst>
                <a:tab pos="367030" algn="l"/>
                <a:tab pos="370205" algn="l"/>
              </a:tabLst>
            </a:pPr>
            <a:r>
              <a:rPr lang="en-GB" sz="2000" spc="-20" dirty="0">
                <a:solidFill>
                  <a:srgbClr val="3F3D42"/>
                </a:solidFill>
                <a:latin typeface="Arial"/>
                <a:cs typeface="Arial"/>
              </a:rPr>
              <a:t>It helps the learner to understand specifically where they need to improve </a:t>
            </a:r>
            <a:endParaRPr lang="en-GB" sz="2000" dirty="0">
              <a:latin typeface="Arial"/>
              <a:cs typeface="Arial"/>
            </a:endParaRPr>
          </a:p>
          <a:p>
            <a:pPr marL="367030" marR="535305" indent="-354965">
              <a:lnSpc>
                <a:spcPct val="84700"/>
              </a:lnSpc>
              <a:spcBef>
                <a:spcPts val="985"/>
              </a:spcBef>
              <a:buChar char="►"/>
              <a:tabLst>
                <a:tab pos="367030" algn="l"/>
                <a:tab pos="370205" algn="l"/>
              </a:tabLst>
            </a:pPr>
            <a:r>
              <a:rPr lang="en-GB" sz="2000" dirty="0">
                <a:solidFill>
                  <a:srgbClr val="084B9C"/>
                </a:solidFill>
                <a:latin typeface="Arial"/>
                <a:cs typeface="Arial"/>
              </a:rPr>
              <a:t>	</a:t>
            </a:r>
            <a:r>
              <a:rPr lang="en-GB" sz="2000" dirty="0">
                <a:solidFill>
                  <a:schemeClr val="tx1"/>
                </a:solidFill>
                <a:latin typeface="Arial"/>
                <a:cs typeface="Arial"/>
              </a:rPr>
              <a:t>The supervisor and student can agree</a:t>
            </a:r>
            <a:r>
              <a:rPr lang="en-GB" sz="2000" spc="-20" dirty="0">
                <a:solidFill>
                  <a:schemeClr val="tx1"/>
                </a:solidFill>
                <a:latin typeface="Arial"/>
                <a:cs typeface="Arial"/>
              </a:rPr>
              <a:t> </a:t>
            </a:r>
            <a:r>
              <a:rPr lang="en-GB" sz="2000" spc="-20" dirty="0">
                <a:solidFill>
                  <a:srgbClr val="3F3D42"/>
                </a:solidFill>
                <a:latin typeface="Arial"/>
                <a:cs typeface="Arial"/>
              </a:rPr>
              <a:t>strategies to improve their performance, e.g. SMART objectives. Remember to follow up.</a:t>
            </a:r>
          </a:p>
          <a:p>
            <a:pPr marL="367030" marR="535305" indent="-354965">
              <a:lnSpc>
                <a:spcPct val="84700"/>
              </a:lnSpc>
              <a:spcBef>
                <a:spcPts val="985"/>
              </a:spcBef>
              <a:buClr>
                <a:schemeClr val="tx2"/>
              </a:buClr>
              <a:buChar char="►"/>
              <a:tabLst>
                <a:tab pos="367030" algn="l"/>
                <a:tab pos="370205" algn="l"/>
              </a:tabLst>
            </a:pPr>
            <a:r>
              <a:rPr lang="en-GB" sz="2000" spc="-20" dirty="0">
                <a:solidFill>
                  <a:srgbClr val="3F3D42"/>
                </a:solidFill>
                <a:latin typeface="Arial"/>
                <a:cs typeface="Arial"/>
              </a:rPr>
              <a:t>Addressed early, gives a greater chance for the student to meet objectives within the placement and avoid the need for a formal action plan or a retrieval placement</a:t>
            </a:r>
          </a:p>
          <a:p>
            <a:pPr marL="367030" marR="5080" indent="-354965">
              <a:lnSpc>
                <a:spcPts val="1960"/>
              </a:lnSpc>
              <a:spcBef>
                <a:spcPts val="960"/>
              </a:spcBef>
              <a:buChar char="►"/>
              <a:tabLst>
                <a:tab pos="367030" algn="l"/>
                <a:tab pos="370205" algn="l"/>
              </a:tabLst>
            </a:pPr>
            <a:r>
              <a:rPr lang="en-GB" sz="2000" dirty="0">
                <a:solidFill>
                  <a:srgbClr val="084B9C"/>
                </a:solidFill>
                <a:latin typeface="Arial"/>
                <a:cs typeface="Arial"/>
              </a:rPr>
              <a:t>	</a:t>
            </a:r>
            <a:r>
              <a:rPr lang="en-GB" sz="2000" dirty="0">
                <a:solidFill>
                  <a:schemeClr val="tx1"/>
                </a:solidFill>
                <a:latin typeface="Arial"/>
                <a:cs typeface="Arial"/>
              </a:rPr>
              <a:t>Always record performance-related discussions within the student’s assessment document (PAD or online assessment tool)</a:t>
            </a:r>
          </a:p>
          <a:p>
            <a:pPr marL="367030" marR="5080" indent="-354965">
              <a:lnSpc>
                <a:spcPts val="1960"/>
              </a:lnSpc>
              <a:spcBef>
                <a:spcPts val="960"/>
              </a:spcBef>
              <a:buClr>
                <a:schemeClr val="accent1">
                  <a:lumMod val="75000"/>
                </a:schemeClr>
              </a:buClr>
              <a:buChar char="►"/>
              <a:tabLst>
                <a:tab pos="367030" algn="l"/>
                <a:tab pos="370205" algn="l"/>
              </a:tabLst>
            </a:pPr>
            <a:r>
              <a:rPr lang="en-GB" sz="2000" dirty="0">
                <a:solidFill>
                  <a:schemeClr val="tx1"/>
                </a:solidFill>
                <a:latin typeface="Arial"/>
                <a:cs typeface="Arial"/>
              </a:rPr>
              <a:t>Continuing concerns about performance, a serious performance issue or lack of achievement during assessment, must be escalated (see Raising Concerns slide)</a:t>
            </a:r>
          </a:p>
        </p:txBody>
      </p:sp>
      <p:sp>
        <p:nvSpPr>
          <p:cNvPr id="5" name="TextBox 4">
            <a:extLst>
              <a:ext uri="{FF2B5EF4-FFF2-40B4-BE49-F238E27FC236}">
                <a16:creationId xmlns:a16="http://schemas.microsoft.com/office/drawing/2014/main" id="{A4BDF966-2B2E-E135-74A1-E2C97E776BE5}"/>
              </a:ext>
            </a:extLst>
          </p:cNvPr>
          <p:cNvSpPr txBox="1"/>
          <p:nvPr/>
        </p:nvSpPr>
        <p:spPr>
          <a:xfrm>
            <a:off x="1295400" y="1517333"/>
            <a:ext cx="9525000" cy="769441"/>
          </a:xfrm>
          <a:prstGeom prst="rect">
            <a:avLst/>
          </a:prstGeom>
          <a:noFill/>
        </p:spPr>
        <p:txBody>
          <a:bodyPr wrap="square">
            <a:spAutoFit/>
          </a:bodyPr>
          <a:lstStyle/>
          <a:p>
            <a:pPr marL="12065" marR="411480">
              <a:spcBef>
                <a:spcPts val="944"/>
              </a:spcBef>
              <a:tabLst>
                <a:tab pos="366395" algn="l"/>
                <a:tab pos="370205" algn="l"/>
              </a:tabLst>
            </a:pPr>
            <a:r>
              <a:rPr lang="en-GB" sz="2200" spc="-20" dirty="0">
                <a:solidFill>
                  <a:srgbClr val="3F3D42"/>
                </a:solidFill>
                <a:latin typeface="Arial"/>
                <a:cs typeface="Arial"/>
              </a:rPr>
              <a:t>We have a natural inclination to avoid negative situations, but managing under-performance should not be seen as negative. </a:t>
            </a:r>
          </a:p>
        </p:txBody>
      </p:sp>
    </p:spTree>
    <p:extLst>
      <p:ext uri="{BB962C8B-B14F-4D97-AF65-F5344CB8AC3E}">
        <p14:creationId xmlns:p14="http://schemas.microsoft.com/office/powerpoint/2010/main" val="3076882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49D3-7E9A-ED26-6B47-35C7C74ACA47}"/>
              </a:ext>
            </a:extLst>
          </p:cNvPr>
          <p:cNvSpPr>
            <a:spLocks noGrp="1"/>
          </p:cNvSpPr>
          <p:nvPr>
            <p:ph type="title"/>
          </p:nvPr>
        </p:nvSpPr>
        <p:spPr>
          <a:xfrm>
            <a:off x="1351128" y="887104"/>
            <a:ext cx="10442205" cy="492443"/>
          </a:xfrm>
        </p:spPr>
        <p:txBody>
          <a:bodyPr wrap="square" lIns="0" tIns="0" rIns="0" bIns="0" anchor="t">
            <a:spAutoFit/>
          </a:bodyPr>
          <a:lstStyle/>
          <a:p>
            <a:r>
              <a:rPr lang="en-US" sz="3200" dirty="0">
                <a:solidFill>
                  <a:schemeClr val="accent1">
                    <a:lumMod val="75000"/>
                  </a:schemeClr>
                </a:solidFill>
              </a:rPr>
              <a:t>Activity 8: Student Performance</a:t>
            </a:r>
            <a:endParaRPr lang="en-GB" sz="3200" dirty="0">
              <a:solidFill>
                <a:schemeClr val="accent1">
                  <a:lumMod val="75000"/>
                </a:schemeClr>
              </a:solidFill>
            </a:endParaRPr>
          </a:p>
        </p:txBody>
      </p:sp>
      <p:sp>
        <p:nvSpPr>
          <p:cNvPr id="3" name="Rectangle 2">
            <a:extLst>
              <a:ext uri="{FF2B5EF4-FFF2-40B4-BE49-F238E27FC236}">
                <a16:creationId xmlns:a16="http://schemas.microsoft.com/office/drawing/2014/main" id="{0E48BC2F-B516-1D7B-4FB7-616A373D2B93}"/>
              </a:ext>
            </a:extLst>
          </p:cNvPr>
          <p:cNvSpPr/>
          <p:nvPr/>
        </p:nvSpPr>
        <p:spPr>
          <a:xfrm>
            <a:off x="2438400" y="2271726"/>
            <a:ext cx="3124200" cy="160020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2065" marR="411480">
              <a:lnSpc>
                <a:spcPts val="1960"/>
              </a:lnSpc>
              <a:spcBef>
                <a:spcPts val="944"/>
              </a:spcBef>
              <a:tabLst>
                <a:tab pos="366395" algn="l"/>
                <a:tab pos="370205" algn="l"/>
              </a:tabLst>
            </a:pPr>
            <a:r>
              <a:rPr lang="en-US" sz="1800" spc="100" dirty="0">
                <a:solidFill>
                  <a:srgbClr val="3F3D42"/>
                </a:solidFill>
                <a:latin typeface="Arial"/>
                <a:cs typeface="Arial"/>
              </a:rPr>
              <a:t>1. A Part 2</a:t>
            </a:r>
            <a:r>
              <a:rPr lang="en-US" sz="1800" spc="-20" dirty="0">
                <a:solidFill>
                  <a:srgbClr val="3F3D42"/>
                </a:solidFill>
                <a:latin typeface="Arial"/>
                <a:cs typeface="Arial"/>
              </a:rPr>
              <a:t> l</a:t>
            </a:r>
            <a:r>
              <a:rPr lang="en-US" sz="1800" dirty="0">
                <a:solidFill>
                  <a:srgbClr val="3F3D42"/>
                </a:solidFill>
                <a:latin typeface="Arial"/>
                <a:cs typeface="Arial"/>
              </a:rPr>
              <a:t>earning disabilities</a:t>
            </a:r>
            <a:r>
              <a:rPr lang="en-US" sz="1800" spc="315" dirty="0">
                <a:solidFill>
                  <a:srgbClr val="3F3D42"/>
                </a:solidFill>
                <a:latin typeface="Arial"/>
                <a:cs typeface="Arial"/>
              </a:rPr>
              <a:t> </a:t>
            </a:r>
            <a:r>
              <a:rPr lang="en-US" sz="1800" dirty="0">
                <a:solidFill>
                  <a:srgbClr val="3F3D42"/>
                </a:solidFill>
                <a:latin typeface="Arial"/>
                <a:cs typeface="Arial"/>
              </a:rPr>
              <a:t>student</a:t>
            </a:r>
            <a:r>
              <a:rPr lang="en-US" sz="1800" spc="190" dirty="0">
                <a:solidFill>
                  <a:srgbClr val="3F3D42"/>
                </a:solidFill>
                <a:latin typeface="Arial"/>
                <a:cs typeface="Arial"/>
              </a:rPr>
              <a:t> </a:t>
            </a:r>
            <a:r>
              <a:rPr lang="en-US" sz="1800" dirty="0">
                <a:solidFill>
                  <a:srgbClr val="3F3D42"/>
                </a:solidFill>
                <a:latin typeface="Arial"/>
                <a:cs typeface="Arial"/>
              </a:rPr>
              <a:t>nurse</a:t>
            </a:r>
            <a:r>
              <a:rPr lang="en-US" sz="1800" spc="220" dirty="0">
                <a:solidFill>
                  <a:srgbClr val="3F3D42"/>
                </a:solidFill>
                <a:latin typeface="Arial"/>
                <a:cs typeface="Arial"/>
              </a:rPr>
              <a:t> </a:t>
            </a:r>
            <a:r>
              <a:rPr lang="en-US" sz="1800" spc="55" dirty="0">
                <a:solidFill>
                  <a:srgbClr val="3F3D42"/>
                </a:solidFill>
                <a:latin typeface="Arial"/>
                <a:cs typeface="Arial"/>
              </a:rPr>
              <a:t>is</a:t>
            </a:r>
            <a:r>
              <a:rPr lang="en-US" sz="1800" spc="150" dirty="0">
                <a:solidFill>
                  <a:srgbClr val="3F3D42"/>
                </a:solidFill>
                <a:latin typeface="Arial"/>
                <a:cs typeface="Arial"/>
              </a:rPr>
              <a:t> </a:t>
            </a:r>
            <a:r>
              <a:rPr lang="en-US" sz="1800" dirty="0">
                <a:solidFill>
                  <a:srgbClr val="3F3D42"/>
                </a:solidFill>
                <a:latin typeface="Arial"/>
                <a:cs typeface="Arial"/>
              </a:rPr>
              <a:t>struggling</a:t>
            </a:r>
            <a:r>
              <a:rPr lang="en-US" sz="1800" spc="270" dirty="0">
                <a:solidFill>
                  <a:srgbClr val="3F3D42"/>
                </a:solidFill>
                <a:latin typeface="Arial"/>
                <a:cs typeface="Arial"/>
              </a:rPr>
              <a:t> </a:t>
            </a:r>
            <a:r>
              <a:rPr lang="en-US" sz="1800" spc="-20" dirty="0">
                <a:solidFill>
                  <a:srgbClr val="3F3D42"/>
                </a:solidFill>
                <a:latin typeface="Arial"/>
                <a:cs typeface="Arial"/>
              </a:rPr>
              <a:t>with </a:t>
            </a:r>
            <a:r>
              <a:rPr lang="en-US" sz="1800" dirty="0">
                <a:solidFill>
                  <a:srgbClr val="3F3D42"/>
                </a:solidFill>
                <a:latin typeface="Arial"/>
                <a:cs typeface="Arial"/>
              </a:rPr>
              <a:t>confidence</a:t>
            </a:r>
            <a:r>
              <a:rPr lang="en-US" sz="1800" spc="395" dirty="0">
                <a:solidFill>
                  <a:srgbClr val="3F3D42"/>
                </a:solidFill>
                <a:latin typeface="Arial"/>
                <a:cs typeface="Arial"/>
              </a:rPr>
              <a:t> </a:t>
            </a:r>
            <a:r>
              <a:rPr lang="en-US" sz="1800" spc="-10" dirty="0">
                <a:solidFill>
                  <a:srgbClr val="3F3D42"/>
                </a:solidFill>
                <a:latin typeface="Arial"/>
                <a:cs typeface="Arial"/>
              </a:rPr>
              <a:t>issues</a:t>
            </a:r>
            <a:endParaRPr lang="en-US" sz="1800" dirty="0">
              <a:latin typeface="Arial"/>
              <a:cs typeface="Arial"/>
            </a:endParaRPr>
          </a:p>
        </p:txBody>
      </p:sp>
      <p:sp>
        <p:nvSpPr>
          <p:cNvPr id="4" name="Rectangle 3">
            <a:extLst>
              <a:ext uri="{FF2B5EF4-FFF2-40B4-BE49-F238E27FC236}">
                <a16:creationId xmlns:a16="http://schemas.microsoft.com/office/drawing/2014/main" id="{9744354F-F96B-EF85-7878-B79852CB1713}"/>
              </a:ext>
            </a:extLst>
          </p:cNvPr>
          <p:cNvSpPr/>
          <p:nvPr/>
        </p:nvSpPr>
        <p:spPr>
          <a:xfrm>
            <a:off x="5842936" y="2271726"/>
            <a:ext cx="3124200" cy="16002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marL="12065" marR="151130">
              <a:lnSpc>
                <a:spcPts val="1860"/>
              </a:lnSpc>
              <a:spcBef>
                <a:spcPts val="1080"/>
              </a:spcBef>
              <a:tabLst>
                <a:tab pos="367030" algn="l"/>
                <a:tab pos="370205" algn="l"/>
              </a:tabLst>
            </a:pPr>
            <a:r>
              <a:rPr lang="en-US" sz="1800" spc="55" dirty="0">
                <a:solidFill>
                  <a:srgbClr val="3F3D42"/>
                </a:solidFill>
                <a:latin typeface="Arial"/>
                <a:cs typeface="Arial"/>
              </a:rPr>
              <a:t>2. A Part 2</a:t>
            </a:r>
            <a:r>
              <a:rPr lang="en-US" sz="1800" spc="145" dirty="0">
                <a:solidFill>
                  <a:srgbClr val="3F3D42"/>
                </a:solidFill>
                <a:latin typeface="Arial"/>
                <a:cs typeface="Arial"/>
              </a:rPr>
              <a:t> </a:t>
            </a:r>
            <a:r>
              <a:rPr lang="en-US" sz="1800" dirty="0">
                <a:solidFill>
                  <a:srgbClr val="3F3D42"/>
                </a:solidFill>
                <a:latin typeface="Arial"/>
                <a:cs typeface="Arial"/>
              </a:rPr>
              <a:t>adult</a:t>
            </a:r>
            <a:r>
              <a:rPr lang="en-US" sz="1800" spc="165" dirty="0">
                <a:solidFill>
                  <a:srgbClr val="3F3D42"/>
                </a:solidFill>
                <a:latin typeface="Arial"/>
                <a:cs typeface="Arial"/>
              </a:rPr>
              <a:t> </a:t>
            </a:r>
            <a:r>
              <a:rPr lang="en-US" sz="1800" dirty="0">
                <a:solidFill>
                  <a:srgbClr val="3F3D42"/>
                </a:solidFill>
                <a:latin typeface="Arial"/>
                <a:cs typeface="Arial"/>
              </a:rPr>
              <a:t>student</a:t>
            </a:r>
            <a:r>
              <a:rPr lang="en-US" sz="1800" spc="235" dirty="0">
                <a:solidFill>
                  <a:srgbClr val="3F3D42"/>
                </a:solidFill>
                <a:latin typeface="Arial"/>
                <a:cs typeface="Arial"/>
              </a:rPr>
              <a:t> </a:t>
            </a:r>
            <a:r>
              <a:rPr lang="en-US" sz="1800" dirty="0">
                <a:solidFill>
                  <a:srgbClr val="3F3D42"/>
                </a:solidFill>
                <a:latin typeface="Arial"/>
                <a:cs typeface="Arial"/>
              </a:rPr>
              <a:t>nurse</a:t>
            </a:r>
            <a:r>
              <a:rPr lang="en-US" sz="1800" spc="195" dirty="0">
                <a:solidFill>
                  <a:srgbClr val="3F3D42"/>
                </a:solidFill>
                <a:latin typeface="Arial"/>
                <a:cs typeface="Arial"/>
              </a:rPr>
              <a:t> </a:t>
            </a:r>
            <a:r>
              <a:rPr lang="en-US" sz="1800" dirty="0">
                <a:solidFill>
                  <a:srgbClr val="3F3D42"/>
                </a:solidFill>
                <a:latin typeface="Arial"/>
                <a:cs typeface="Arial"/>
              </a:rPr>
              <a:t>on</a:t>
            </a:r>
            <a:r>
              <a:rPr lang="en-US" sz="1800" spc="195" dirty="0">
                <a:solidFill>
                  <a:srgbClr val="3F3D42"/>
                </a:solidFill>
                <a:latin typeface="Arial"/>
                <a:cs typeface="Arial"/>
              </a:rPr>
              <a:t> </a:t>
            </a:r>
            <a:r>
              <a:rPr lang="en-US" sz="1800" spc="70" dirty="0">
                <a:solidFill>
                  <a:srgbClr val="3F3D42"/>
                </a:solidFill>
                <a:latin typeface="Arial"/>
                <a:cs typeface="Arial"/>
              </a:rPr>
              <a:t>a</a:t>
            </a:r>
            <a:r>
              <a:rPr lang="en-US" sz="1800" spc="114" dirty="0">
                <a:solidFill>
                  <a:srgbClr val="3F3D42"/>
                </a:solidFill>
                <a:latin typeface="Arial"/>
                <a:cs typeface="Arial"/>
              </a:rPr>
              <a:t> </a:t>
            </a:r>
            <a:r>
              <a:rPr lang="en-US" sz="1800" dirty="0">
                <a:solidFill>
                  <a:srgbClr val="3F3D42"/>
                </a:solidFill>
                <a:latin typeface="Arial"/>
                <a:cs typeface="Arial"/>
              </a:rPr>
              <a:t>medical</a:t>
            </a:r>
            <a:r>
              <a:rPr lang="en-US" sz="1800" spc="160" dirty="0">
                <a:solidFill>
                  <a:srgbClr val="3F3D42"/>
                </a:solidFill>
                <a:latin typeface="Arial"/>
                <a:cs typeface="Arial"/>
              </a:rPr>
              <a:t> </a:t>
            </a:r>
            <a:r>
              <a:rPr lang="en-US" sz="1800" dirty="0">
                <a:solidFill>
                  <a:srgbClr val="3F3D42"/>
                </a:solidFill>
                <a:latin typeface="Arial"/>
                <a:cs typeface="Arial"/>
              </a:rPr>
              <a:t>ward</a:t>
            </a:r>
            <a:r>
              <a:rPr lang="en-US" sz="1800" spc="200" dirty="0">
                <a:solidFill>
                  <a:srgbClr val="3F3D42"/>
                </a:solidFill>
                <a:latin typeface="Arial"/>
                <a:cs typeface="Arial"/>
              </a:rPr>
              <a:t> </a:t>
            </a:r>
            <a:r>
              <a:rPr lang="en-US" sz="1800" dirty="0">
                <a:solidFill>
                  <a:srgbClr val="3F3D42"/>
                </a:solidFill>
                <a:latin typeface="Arial"/>
                <a:cs typeface="Arial"/>
              </a:rPr>
              <a:t>starts</a:t>
            </a:r>
            <a:r>
              <a:rPr lang="en-US" sz="1800" spc="165" dirty="0">
                <a:solidFill>
                  <a:srgbClr val="3F3D42"/>
                </a:solidFill>
                <a:latin typeface="Arial"/>
                <a:cs typeface="Arial"/>
              </a:rPr>
              <a:t> </a:t>
            </a:r>
            <a:r>
              <a:rPr lang="en-US" sz="1800" spc="65" dirty="0">
                <a:solidFill>
                  <a:srgbClr val="3F3D42"/>
                </a:solidFill>
                <a:latin typeface="Arial"/>
                <a:cs typeface="Arial"/>
              </a:rPr>
              <a:t>to</a:t>
            </a:r>
            <a:r>
              <a:rPr lang="en-US" sz="1800" spc="70" dirty="0">
                <a:solidFill>
                  <a:srgbClr val="3F3D42"/>
                </a:solidFill>
                <a:latin typeface="Arial"/>
                <a:cs typeface="Arial"/>
              </a:rPr>
              <a:t> </a:t>
            </a:r>
            <a:r>
              <a:rPr lang="en-US" sz="1800" dirty="0">
                <a:solidFill>
                  <a:srgbClr val="3F3D42"/>
                </a:solidFill>
                <a:latin typeface="Arial"/>
                <a:cs typeface="Arial"/>
              </a:rPr>
              <a:t>re-sheath</a:t>
            </a:r>
            <a:r>
              <a:rPr lang="en-US" sz="1800" spc="265" dirty="0">
                <a:solidFill>
                  <a:srgbClr val="3F3D42"/>
                </a:solidFill>
                <a:latin typeface="Arial"/>
                <a:cs typeface="Arial"/>
              </a:rPr>
              <a:t> </a:t>
            </a:r>
            <a:r>
              <a:rPr lang="en-US" sz="1800" spc="20" dirty="0">
                <a:solidFill>
                  <a:srgbClr val="3F3D42"/>
                </a:solidFill>
                <a:latin typeface="Arial"/>
                <a:cs typeface="Arial"/>
              </a:rPr>
              <a:t>a </a:t>
            </a:r>
            <a:r>
              <a:rPr lang="en-US" sz="1800" dirty="0">
                <a:solidFill>
                  <a:srgbClr val="3F3D42"/>
                </a:solidFill>
                <a:latin typeface="Arial"/>
                <a:cs typeface="Arial"/>
              </a:rPr>
              <a:t>needle</a:t>
            </a:r>
            <a:r>
              <a:rPr lang="en-US" sz="1800" spc="285" dirty="0">
                <a:solidFill>
                  <a:srgbClr val="3F3D42"/>
                </a:solidFill>
                <a:latin typeface="Arial"/>
                <a:cs typeface="Arial"/>
              </a:rPr>
              <a:t> </a:t>
            </a:r>
            <a:r>
              <a:rPr lang="en-US" sz="1800" dirty="0">
                <a:solidFill>
                  <a:srgbClr val="3F3D42"/>
                </a:solidFill>
                <a:latin typeface="Arial"/>
                <a:cs typeface="Arial"/>
              </a:rPr>
              <a:t>after</a:t>
            </a:r>
            <a:r>
              <a:rPr lang="en-US" sz="1800" spc="140" dirty="0">
                <a:solidFill>
                  <a:srgbClr val="3F3D42"/>
                </a:solidFill>
                <a:latin typeface="Arial"/>
                <a:cs typeface="Arial"/>
              </a:rPr>
              <a:t> </a:t>
            </a:r>
            <a:r>
              <a:rPr lang="en-US" sz="1800" dirty="0">
                <a:solidFill>
                  <a:srgbClr val="3F3D42"/>
                </a:solidFill>
                <a:latin typeface="Arial"/>
                <a:cs typeface="Arial"/>
              </a:rPr>
              <a:t>drawing</a:t>
            </a:r>
            <a:r>
              <a:rPr lang="en-US" sz="1800" spc="140" dirty="0">
                <a:solidFill>
                  <a:srgbClr val="3F3D42"/>
                </a:solidFill>
                <a:latin typeface="Arial"/>
                <a:cs typeface="Arial"/>
              </a:rPr>
              <a:t> </a:t>
            </a:r>
            <a:r>
              <a:rPr lang="en-US" sz="1800" spc="90" dirty="0">
                <a:solidFill>
                  <a:srgbClr val="3F3D42"/>
                </a:solidFill>
                <a:latin typeface="Arial"/>
                <a:cs typeface="Arial"/>
              </a:rPr>
              <a:t>up</a:t>
            </a:r>
            <a:r>
              <a:rPr lang="en-US" sz="1800" spc="50" dirty="0">
                <a:solidFill>
                  <a:srgbClr val="3F3D42"/>
                </a:solidFill>
                <a:latin typeface="Arial"/>
                <a:cs typeface="Arial"/>
              </a:rPr>
              <a:t> </a:t>
            </a:r>
            <a:r>
              <a:rPr lang="en-US" sz="1800" dirty="0">
                <a:solidFill>
                  <a:srgbClr val="3F3D42"/>
                </a:solidFill>
                <a:latin typeface="Arial"/>
                <a:cs typeface="Arial"/>
              </a:rPr>
              <a:t>an</a:t>
            </a:r>
            <a:r>
              <a:rPr lang="en-US" sz="1800" spc="114" dirty="0">
                <a:solidFill>
                  <a:srgbClr val="3F3D42"/>
                </a:solidFill>
                <a:latin typeface="Arial"/>
                <a:cs typeface="Arial"/>
              </a:rPr>
              <a:t> </a:t>
            </a:r>
            <a:r>
              <a:rPr lang="en-US" sz="1800" spc="-10" dirty="0">
                <a:solidFill>
                  <a:srgbClr val="3F3D42"/>
                </a:solidFill>
                <a:latin typeface="Arial"/>
                <a:cs typeface="Arial"/>
              </a:rPr>
              <a:t>antibiotic</a:t>
            </a:r>
            <a:endParaRPr lang="en-US" sz="1800" dirty="0">
              <a:latin typeface="Arial"/>
              <a:cs typeface="Arial"/>
            </a:endParaRPr>
          </a:p>
        </p:txBody>
      </p:sp>
      <p:sp>
        <p:nvSpPr>
          <p:cNvPr id="5" name="Rectangle 4">
            <a:extLst>
              <a:ext uri="{FF2B5EF4-FFF2-40B4-BE49-F238E27FC236}">
                <a16:creationId xmlns:a16="http://schemas.microsoft.com/office/drawing/2014/main" id="{1198F973-B7A3-3E76-D3F8-335EFFB0763D}"/>
              </a:ext>
            </a:extLst>
          </p:cNvPr>
          <p:cNvSpPr/>
          <p:nvPr/>
        </p:nvSpPr>
        <p:spPr>
          <a:xfrm>
            <a:off x="1181102" y="4038600"/>
            <a:ext cx="3124200" cy="16002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marL="12065" marR="151130">
              <a:lnSpc>
                <a:spcPts val="1860"/>
              </a:lnSpc>
              <a:spcBef>
                <a:spcPts val="1080"/>
              </a:spcBef>
              <a:tabLst>
                <a:tab pos="367030" algn="l"/>
                <a:tab pos="370205" algn="l"/>
              </a:tabLst>
            </a:pPr>
            <a:r>
              <a:rPr lang="en-US" sz="1800" spc="100" dirty="0">
                <a:solidFill>
                  <a:srgbClr val="3F3D42"/>
                </a:solidFill>
                <a:latin typeface="Arial"/>
                <a:cs typeface="Arial"/>
              </a:rPr>
              <a:t>3. A</a:t>
            </a:r>
            <a:r>
              <a:rPr lang="en-US" sz="1800" spc="-15" dirty="0">
                <a:solidFill>
                  <a:srgbClr val="3F3D42"/>
                </a:solidFill>
                <a:latin typeface="Arial"/>
                <a:cs typeface="Arial"/>
              </a:rPr>
              <a:t> </a:t>
            </a:r>
            <a:r>
              <a:rPr lang="en-US" sz="1800" dirty="0">
                <a:solidFill>
                  <a:srgbClr val="3F3D42"/>
                </a:solidFill>
                <a:latin typeface="Arial"/>
                <a:cs typeface="Arial"/>
              </a:rPr>
              <a:t>Part 2 child health student</a:t>
            </a:r>
            <a:r>
              <a:rPr lang="en-US" sz="1800" spc="145" dirty="0">
                <a:solidFill>
                  <a:srgbClr val="3F3D42"/>
                </a:solidFill>
                <a:latin typeface="Arial"/>
                <a:cs typeface="Arial"/>
              </a:rPr>
              <a:t> </a:t>
            </a:r>
            <a:r>
              <a:rPr lang="en-US" sz="1800" dirty="0">
                <a:solidFill>
                  <a:srgbClr val="3F3D42"/>
                </a:solidFill>
                <a:latin typeface="Arial"/>
                <a:cs typeface="Arial"/>
              </a:rPr>
              <a:t>nurse</a:t>
            </a:r>
            <a:r>
              <a:rPr lang="en-US" sz="1800" spc="175" dirty="0">
                <a:solidFill>
                  <a:srgbClr val="3F3D42"/>
                </a:solidFill>
                <a:latin typeface="Arial"/>
                <a:cs typeface="Arial"/>
              </a:rPr>
              <a:t> </a:t>
            </a:r>
            <a:r>
              <a:rPr lang="en-US" sz="1800" dirty="0">
                <a:solidFill>
                  <a:srgbClr val="3F3D42"/>
                </a:solidFill>
                <a:latin typeface="Arial"/>
                <a:cs typeface="Arial"/>
              </a:rPr>
              <a:t>on</a:t>
            </a:r>
            <a:r>
              <a:rPr lang="en-US" sz="1800" spc="165" dirty="0">
                <a:solidFill>
                  <a:srgbClr val="3F3D42"/>
                </a:solidFill>
                <a:latin typeface="Arial"/>
                <a:cs typeface="Arial"/>
              </a:rPr>
              <a:t> </a:t>
            </a:r>
            <a:r>
              <a:rPr lang="en-US" sz="1800" dirty="0">
                <a:solidFill>
                  <a:srgbClr val="3F3D42"/>
                </a:solidFill>
                <a:latin typeface="Arial"/>
                <a:cs typeface="Arial"/>
              </a:rPr>
              <a:t>placement</a:t>
            </a:r>
            <a:r>
              <a:rPr lang="en-US" sz="1800" spc="265" dirty="0">
                <a:solidFill>
                  <a:srgbClr val="3F3D42"/>
                </a:solidFill>
                <a:latin typeface="Arial"/>
                <a:cs typeface="Arial"/>
              </a:rPr>
              <a:t> </a:t>
            </a:r>
            <a:r>
              <a:rPr lang="en-US" sz="1800" spc="55" dirty="0">
                <a:solidFill>
                  <a:srgbClr val="3F3D42"/>
                </a:solidFill>
                <a:latin typeface="Arial"/>
                <a:cs typeface="Arial"/>
              </a:rPr>
              <a:t>in</a:t>
            </a:r>
            <a:r>
              <a:rPr lang="en-US" sz="1800" spc="65" dirty="0">
                <a:solidFill>
                  <a:srgbClr val="3F3D42"/>
                </a:solidFill>
                <a:latin typeface="Arial"/>
                <a:cs typeface="Arial"/>
              </a:rPr>
              <a:t> </a:t>
            </a:r>
            <a:r>
              <a:rPr lang="en-US" sz="1800" dirty="0">
                <a:solidFill>
                  <a:srgbClr val="3F3D42"/>
                </a:solidFill>
                <a:latin typeface="Arial"/>
                <a:cs typeface="Arial"/>
              </a:rPr>
              <a:t>the</a:t>
            </a:r>
            <a:r>
              <a:rPr lang="en-US" sz="1800" spc="95" dirty="0">
                <a:solidFill>
                  <a:srgbClr val="3F3D42"/>
                </a:solidFill>
                <a:latin typeface="Arial"/>
                <a:cs typeface="Arial"/>
              </a:rPr>
              <a:t> </a:t>
            </a:r>
            <a:r>
              <a:rPr lang="en-US" sz="1800" spc="-10" dirty="0">
                <a:solidFill>
                  <a:srgbClr val="3F3D42"/>
                </a:solidFill>
                <a:latin typeface="Arial"/>
                <a:cs typeface="Arial"/>
              </a:rPr>
              <a:t>Children</a:t>
            </a:r>
            <a:r>
              <a:rPr lang="en-US" sz="1800" spc="-10" dirty="0">
                <a:solidFill>
                  <a:srgbClr val="595067"/>
                </a:solidFill>
                <a:latin typeface="Arial"/>
                <a:cs typeface="Arial"/>
              </a:rPr>
              <a:t>’</a:t>
            </a:r>
            <a:r>
              <a:rPr lang="en-US" sz="1800" spc="-10" dirty="0">
                <a:solidFill>
                  <a:srgbClr val="3F3D42"/>
                </a:solidFill>
                <a:latin typeface="Arial"/>
                <a:cs typeface="Arial"/>
              </a:rPr>
              <a:t>s </a:t>
            </a:r>
            <a:r>
              <a:rPr lang="en-US" sz="1800" dirty="0">
                <a:solidFill>
                  <a:srgbClr val="3F3D42"/>
                </a:solidFill>
                <a:latin typeface="Arial"/>
                <a:cs typeface="Arial"/>
              </a:rPr>
              <a:t>ED </a:t>
            </a:r>
            <a:r>
              <a:rPr lang="en-US" sz="1800" spc="55" dirty="0">
                <a:solidFill>
                  <a:srgbClr val="3F3D42"/>
                </a:solidFill>
                <a:latin typeface="Arial"/>
                <a:cs typeface="Arial"/>
              </a:rPr>
              <a:t>is</a:t>
            </a:r>
            <a:r>
              <a:rPr lang="en-US" sz="1800" spc="155" dirty="0">
                <a:solidFill>
                  <a:srgbClr val="3F3D42"/>
                </a:solidFill>
                <a:latin typeface="Arial"/>
                <a:cs typeface="Arial"/>
              </a:rPr>
              <a:t> </a:t>
            </a:r>
            <a:r>
              <a:rPr lang="en-US" sz="1800" dirty="0">
                <a:solidFill>
                  <a:srgbClr val="3F3D42"/>
                </a:solidFill>
                <a:latin typeface="Arial"/>
                <a:cs typeface="Arial"/>
              </a:rPr>
              <a:t>struggling</a:t>
            </a:r>
            <a:r>
              <a:rPr lang="en-US" sz="1800" spc="270" dirty="0">
                <a:solidFill>
                  <a:srgbClr val="3F3D42"/>
                </a:solidFill>
                <a:latin typeface="Arial"/>
                <a:cs typeface="Arial"/>
              </a:rPr>
              <a:t> </a:t>
            </a:r>
            <a:r>
              <a:rPr lang="en-US" sz="1800" dirty="0">
                <a:solidFill>
                  <a:srgbClr val="3F3D42"/>
                </a:solidFill>
                <a:latin typeface="Arial"/>
                <a:cs typeface="Arial"/>
              </a:rPr>
              <a:t>with</a:t>
            </a:r>
            <a:r>
              <a:rPr lang="en-US" sz="1800" spc="235" dirty="0">
                <a:solidFill>
                  <a:srgbClr val="3F3D42"/>
                </a:solidFill>
                <a:latin typeface="Arial"/>
                <a:cs typeface="Arial"/>
              </a:rPr>
              <a:t> </a:t>
            </a:r>
            <a:r>
              <a:rPr lang="en-US" sz="1800" dirty="0">
                <a:solidFill>
                  <a:srgbClr val="3F3D42"/>
                </a:solidFill>
                <a:latin typeface="Arial"/>
                <a:cs typeface="Arial"/>
              </a:rPr>
              <a:t>drug</a:t>
            </a:r>
            <a:r>
              <a:rPr lang="en-US" sz="1800" spc="135" dirty="0">
                <a:solidFill>
                  <a:srgbClr val="3F3D42"/>
                </a:solidFill>
                <a:latin typeface="Arial"/>
                <a:cs typeface="Arial"/>
              </a:rPr>
              <a:t> </a:t>
            </a:r>
            <a:r>
              <a:rPr lang="en-US" sz="1800" dirty="0">
                <a:solidFill>
                  <a:srgbClr val="3F3D42"/>
                </a:solidFill>
                <a:latin typeface="Arial"/>
                <a:cs typeface="Arial"/>
              </a:rPr>
              <a:t>calculations</a:t>
            </a:r>
            <a:endParaRPr lang="en-US" sz="1800" dirty="0">
              <a:latin typeface="Arial"/>
              <a:cs typeface="Arial"/>
            </a:endParaRPr>
          </a:p>
        </p:txBody>
      </p:sp>
      <p:sp>
        <p:nvSpPr>
          <p:cNvPr id="6" name="Rectangle 5">
            <a:extLst>
              <a:ext uri="{FF2B5EF4-FFF2-40B4-BE49-F238E27FC236}">
                <a16:creationId xmlns:a16="http://schemas.microsoft.com/office/drawing/2014/main" id="{D323E186-5F49-0451-32EF-547A7BD186BC}"/>
              </a:ext>
            </a:extLst>
          </p:cNvPr>
          <p:cNvSpPr/>
          <p:nvPr/>
        </p:nvSpPr>
        <p:spPr>
          <a:xfrm>
            <a:off x="4550139" y="4038600"/>
            <a:ext cx="3390902" cy="160020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l"/>
            <a:r>
              <a:rPr lang="en-US" sz="1800" spc="50" dirty="0">
                <a:solidFill>
                  <a:srgbClr val="3F3D42"/>
                </a:solidFill>
                <a:latin typeface="Arial"/>
                <a:cs typeface="Arial"/>
              </a:rPr>
              <a:t> 4. A</a:t>
            </a:r>
            <a:r>
              <a:rPr lang="en-US" sz="1800" spc="10" dirty="0">
                <a:solidFill>
                  <a:srgbClr val="3F3D42"/>
                </a:solidFill>
                <a:latin typeface="Arial"/>
                <a:cs typeface="Arial"/>
              </a:rPr>
              <a:t> Part 3 </a:t>
            </a:r>
            <a:r>
              <a:rPr lang="en-US" sz="1800" dirty="0">
                <a:solidFill>
                  <a:srgbClr val="3F3D42"/>
                </a:solidFill>
                <a:latin typeface="Arial"/>
                <a:cs typeface="Arial"/>
              </a:rPr>
              <a:t>Mental</a:t>
            </a:r>
            <a:r>
              <a:rPr lang="en-US" sz="1800" spc="220" dirty="0">
                <a:solidFill>
                  <a:srgbClr val="3F3D42"/>
                </a:solidFill>
                <a:latin typeface="Arial"/>
                <a:cs typeface="Arial"/>
              </a:rPr>
              <a:t> </a:t>
            </a:r>
            <a:r>
              <a:rPr lang="en-US" sz="1800" dirty="0">
                <a:solidFill>
                  <a:srgbClr val="3F3D42"/>
                </a:solidFill>
                <a:latin typeface="Arial"/>
                <a:cs typeface="Arial"/>
              </a:rPr>
              <a:t>Health</a:t>
            </a:r>
            <a:r>
              <a:rPr lang="en-US" sz="1800" spc="190" dirty="0">
                <a:solidFill>
                  <a:srgbClr val="3F3D42"/>
                </a:solidFill>
                <a:latin typeface="Arial"/>
                <a:cs typeface="Arial"/>
              </a:rPr>
              <a:t> </a:t>
            </a:r>
            <a:r>
              <a:rPr lang="en-US" sz="1800" dirty="0">
                <a:solidFill>
                  <a:srgbClr val="3F3D42"/>
                </a:solidFill>
                <a:latin typeface="Arial"/>
                <a:cs typeface="Arial"/>
              </a:rPr>
              <a:t>student</a:t>
            </a:r>
            <a:r>
              <a:rPr lang="en-US" sz="1800" spc="229" dirty="0">
                <a:solidFill>
                  <a:srgbClr val="3F3D42"/>
                </a:solidFill>
                <a:latin typeface="Arial"/>
                <a:cs typeface="Arial"/>
              </a:rPr>
              <a:t> </a:t>
            </a:r>
            <a:r>
              <a:rPr lang="en-US" sz="1800" dirty="0">
                <a:solidFill>
                  <a:srgbClr val="3F3D42"/>
                </a:solidFill>
                <a:latin typeface="Arial"/>
                <a:cs typeface="Arial"/>
              </a:rPr>
              <a:t>nurse</a:t>
            </a:r>
            <a:r>
              <a:rPr lang="en-US" sz="1800" spc="120" dirty="0">
                <a:solidFill>
                  <a:srgbClr val="3F3D42"/>
                </a:solidFill>
                <a:latin typeface="Arial"/>
                <a:cs typeface="Arial"/>
              </a:rPr>
              <a:t> </a:t>
            </a:r>
            <a:r>
              <a:rPr lang="en-US" sz="1800" spc="90" dirty="0">
                <a:solidFill>
                  <a:srgbClr val="3F3D42"/>
                </a:solidFill>
                <a:latin typeface="Arial"/>
                <a:cs typeface="Arial"/>
              </a:rPr>
              <a:t>on</a:t>
            </a:r>
            <a:r>
              <a:rPr lang="en-US" sz="1800" spc="45" dirty="0">
                <a:solidFill>
                  <a:srgbClr val="3F3D42"/>
                </a:solidFill>
                <a:latin typeface="Arial"/>
                <a:cs typeface="Arial"/>
              </a:rPr>
              <a:t> </a:t>
            </a:r>
            <a:r>
              <a:rPr lang="en-US" sz="1800" dirty="0">
                <a:solidFill>
                  <a:srgbClr val="3F3D42"/>
                </a:solidFill>
                <a:latin typeface="Arial"/>
                <a:cs typeface="Arial"/>
              </a:rPr>
              <a:t>placement</a:t>
            </a:r>
            <a:r>
              <a:rPr lang="en-US" sz="1800" spc="170" dirty="0">
                <a:solidFill>
                  <a:srgbClr val="3F3D42"/>
                </a:solidFill>
                <a:latin typeface="Arial"/>
                <a:cs typeface="Arial"/>
              </a:rPr>
              <a:t> </a:t>
            </a:r>
            <a:r>
              <a:rPr lang="en-US" sz="1800" dirty="0">
                <a:solidFill>
                  <a:srgbClr val="3F3D42"/>
                </a:solidFill>
                <a:latin typeface="Arial"/>
                <a:cs typeface="Arial"/>
              </a:rPr>
              <a:t>in</a:t>
            </a:r>
            <a:r>
              <a:rPr lang="en-US" spc="250" dirty="0">
                <a:solidFill>
                  <a:srgbClr val="3F3D42"/>
                </a:solidFill>
                <a:latin typeface="Arial"/>
                <a:cs typeface="Arial"/>
              </a:rPr>
              <a:t> an</a:t>
            </a:r>
            <a:r>
              <a:rPr lang="en-US" sz="1800" spc="250" dirty="0">
                <a:solidFill>
                  <a:srgbClr val="3F3D42"/>
                </a:solidFill>
                <a:latin typeface="Arial"/>
                <a:cs typeface="Arial"/>
              </a:rPr>
              <a:t> </a:t>
            </a:r>
            <a:r>
              <a:rPr lang="en-US" sz="1800" dirty="0">
                <a:solidFill>
                  <a:srgbClr val="3F3D42"/>
                </a:solidFill>
                <a:latin typeface="Arial"/>
                <a:cs typeface="Arial"/>
              </a:rPr>
              <a:t>Eating</a:t>
            </a:r>
            <a:r>
              <a:rPr lang="en-US" sz="1800" spc="150" dirty="0">
                <a:solidFill>
                  <a:srgbClr val="3F3D42"/>
                </a:solidFill>
                <a:latin typeface="Arial"/>
                <a:cs typeface="Arial"/>
              </a:rPr>
              <a:t> </a:t>
            </a:r>
            <a:r>
              <a:rPr lang="en-US" sz="1800" spc="-10" dirty="0">
                <a:solidFill>
                  <a:srgbClr val="3F3D42"/>
                </a:solidFill>
                <a:latin typeface="Arial"/>
                <a:cs typeface="Arial"/>
              </a:rPr>
              <a:t>Disorder </a:t>
            </a:r>
            <a:r>
              <a:rPr lang="en-US" sz="1800" dirty="0">
                <a:solidFill>
                  <a:srgbClr val="3F3D42"/>
                </a:solidFill>
                <a:latin typeface="Arial"/>
                <a:cs typeface="Arial"/>
              </a:rPr>
              <a:t>unit</a:t>
            </a:r>
            <a:r>
              <a:rPr lang="en-US" sz="1800" spc="145" dirty="0">
                <a:solidFill>
                  <a:srgbClr val="3F3D42"/>
                </a:solidFill>
                <a:latin typeface="Arial"/>
                <a:cs typeface="Arial"/>
              </a:rPr>
              <a:t> </a:t>
            </a:r>
            <a:r>
              <a:rPr lang="en-US" sz="1800" dirty="0">
                <a:solidFill>
                  <a:srgbClr val="3F3D42"/>
                </a:solidFill>
                <a:latin typeface="Arial"/>
                <a:cs typeface="Arial"/>
              </a:rPr>
              <a:t>has</a:t>
            </a:r>
            <a:r>
              <a:rPr lang="en-US" sz="1800" spc="195" dirty="0">
                <a:solidFill>
                  <a:srgbClr val="3F3D42"/>
                </a:solidFill>
                <a:latin typeface="Arial"/>
                <a:cs typeface="Arial"/>
              </a:rPr>
              <a:t> </a:t>
            </a:r>
            <a:r>
              <a:rPr lang="en-US" sz="1800" dirty="0">
                <a:solidFill>
                  <a:srgbClr val="3F3D42"/>
                </a:solidFill>
                <a:latin typeface="Arial"/>
                <a:cs typeface="Arial"/>
              </a:rPr>
              <a:t>complained</a:t>
            </a:r>
            <a:r>
              <a:rPr lang="en-US" sz="1800" spc="380" dirty="0">
                <a:solidFill>
                  <a:srgbClr val="3F3D42"/>
                </a:solidFill>
                <a:latin typeface="Arial"/>
                <a:cs typeface="Arial"/>
              </a:rPr>
              <a:t> </a:t>
            </a:r>
            <a:r>
              <a:rPr lang="en-US" sz="1800" dirty="0">
                <a:solidFill>
                  <a:srgbClr val="3F3D42"/>
                </a:solidFill>
                <a:latin typeface="Arial"/>
                <a:cs typeface="Arial"/>
              </a:rPr>
              <a:t>about</a:t>
            </a:r>
            <a:r>
              <a:rPr lang="en-US" sz="1800" spc="190" dirty="0">
                <a:solidFill>
                  <a:srgbClr val="3F3D42"/>
                </a:solidFill>
                <a:latin typeface="Arial"/>
                <a:cs typeface="Arial"/>
              </a:rPr>
              <a:t> </a:t>
            </a:r>
            <a:r>
              <a:rPr lang="en-US" sz="1800" dirty="0">
                <a:solidFill>
                  <a:srgbClr val="3F3D42"/>
                </a:solidFill>
                <a:latin typeface="Arial"/>
                <a:cs typeface="Arial"/>
              </a:rPr>
              <a:t>being</a:t>
            </a:r>
            <a:r>
              <a:rPr lang="en-US" sz="1800" spc="160" dirty="0">
                <a:solidFill>
                  <a:srgbClr val="3F3D42"/>
                </a:solidFill>
                <a:latin typeface="Arial"/>
                <a:cs typeface="Arial"/>
              </a:rPr>
              <a:t> </a:t>
            </a:r>
            <a:r>
              <a:rPr lang="en-US" sz="1800" dirty="0">
                <a:solidFill>
                  <a:srgbClr val="3F3D42"/>
                </a:solidFill>
                <a:latin typeface="Arial"/>
                <a:cs typeface="Arial"/>
              </a:rPr>
              <a:t>given</a:t>
            </a:r>
            <a:r>
              <a:rPr lang="en-US" sz="1800" spc="265" dirty="0">
                <a:solidFill>
                  <a:srgbClr val="3F3D42"/>
                </a:solidFill>
                <a:latin typeface="Arial"/>
                <a:cs typeface="Arial"/>
              </a:rPr>
              <a:t> </a:t>
            </a:r>
            <a:r>
              <a:rPr lang="en-US" sz="1800" dirty="0">
                <a:solidFill>
                  <a:srgbClr val="3F3D42"/>
                </a:solidFill>
                <a:latin typeface="Arial"/>
                <a:cs typeface="Arial"/>
              </a:rPr>
              <a:t>an</a:t>
            </a:r>
            <a:r>
              <a:rPr lang="en-US" sz="1800" spc="155" dirty="0">
                <a:solidFill>
                  <a:srgbClr val="3F3D42"/>
                </a:solidFill>
                <a:latin typeface="Arial"/>
                <a:cs typeface="Arial"/>
              </a:rPr>
              <a:t> </a:t>
            </a:r>
            <a:r>
              <a:rPr lang="en-US" sz="1800" dirty="0">
                <a:solidFill>
                  <a:srgbClr val="3F3D42"/>
                </a:solidFill>
                <a:latin typeface="Arial"/>
                <a:cs typeface="Arial"/>
              </a:rPr>
              <a:t>action</a:t>
            </a:r>
            <a:r>
              <a:rPr lang="en-US" sz="1800" spc="135" dirty="0">
                <a:solidFill>
                  <a:srgbClr val="3F3D42"/>
                </a:solidFill>
                <a:latin typeface="Arial"/>
                <a:cs typeface="Arial"/>
              </a:rPr>
              <a:t> </a:t>
            </a:r>
            <a:r>
              <a:rPr lang="en-US" sz="1800" dirty="0">
                <a:solidFill>
                  <a:srgbClr val="3F3D42"/>
                </a:solidFill>
                <a:latin typeface="Arial"/>
                <a:cs typeface="Arial"/>
              </a:rPr>
              <a:t>plan</a:t>
            </a:r>
            <a:r>
              <a:rPr lang="en-US" sz="1800" spc="285" dirty="0">
                <a:solidFill>
                  <a:srgbClr val="3F3D42"/>
                </a:solidFill>
                <a:latin typeface="Arial"/>
                <a:cs typeface="Arial"/>
              </a:rPr>
              <a:t> </a:t>
            </a:r>
            <a:r>
              <a:rPr lang="en-US" sz="1800" dirty="0">
                <a:solidFill>
                  <a:srgbClr val="3F3D42"/>
                </a:solidFill>
                <a:latin typeface="Arial"/>
                <a:cs typeface="Arial"/>
              </a:rPr>
              <a:t>on</a:t>
            </a:r>
            <a:r>
              <a:rPr lang="en-US" sz="1800" spc="130" dirty="0">
                <a:solidFill>
                  <a:srgbClr val="3F3D42"/>
                </a:solidFill>
                <a:latin typeface="Arial"/>
                <a:cs typeface="Arial"/>
              </a:rPr>
              <a:t> </a:t>
            </a:r>
            <a:r>
              <a:rPr lang="en-US" sz="1800" dirty="0">
                <a:solidFill>
                  <a:srgbClr val="3F3D42"/>
                </a:solidFill>
                <a:latin typeface="Arial"/>
                <a:cs typeface="Arial"/>
              </a:rPr>
              <a:t>time-</a:t>
            </a:r>
            <a:r>
              <a:rPr lang="en-US" sz="1800" spc="-10" dirty="0">
                <a:solidFill>
                  <a:srgbClr val="3F3D42"/>
                </a:solidFill>
                <a:latin typeface="Arial"/>
                <a:cs typeface="Arial"/>
              </a:rPr>
              <a:t>keeping</a:t>
            </a:r>
            <a:endParaRPr lang="en-GB" dirty="0"/>
          </a:p>
        </p:txBody>
      </p:sp>
      <p:sp>
        <p:nvSpPr>
          <p:cNvPr id="7" name="Rectangle 6">
            <a:extLst>
              <a:ext uri="{FF2B5EF4-FFF2-40B4-BE49-F238E27FC236}">
                <a16:creationId xmlns:a16="http://schemas.microsoft.com/office/drawing/2014/main" id="{D68DFD46-233C-F24B-011F-E5AF02113EB0}"/>
              </a:ext>
            </a:extLst>
          </p:cNvPr>
          <p:cNvSpPr/>
          <p:nvPr/>
        </p:nvSpPr>
        <p:spPr>
          <a:xfrm>
            <a:off x="8185878" y="4038600"/>
            <a:ext cx="3124200" cy="160020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marL="12700">
              <a:lnSpc>
                <a:spcPct val="100000"/>
              </a:lnSpc>
              <a:spcBef>
                <a:spcPts val="665"/>
              </a:spcBef>
              <a:buClr>
                <a:srgbClr val="084B9C"/>
              </a:buClr>
              <a:buSzPct val="97368"/>
              <a:tabLst>
                <a:tab pos="370205" algn="l"/>
              </a:tabLst>
            </a:pPr>
            <a:r>
              <a:rPr lang="en-US" sz="1800" spc="100" dirty="0">
                <a:solidFill>
                  <a:srgbClr val="3F3D42"/>
                </a:solidFill>
                <a:latin typeface="Arial"/>
                <a:cs typeface="Arial"/>
              </a:rPr>
              <a:t>5. A</a:t>
            </a:r>
            <a:r>
              <a:rPr lang="en-US" sz="1800" spc="-30" dirty="0">
                <a:solidFill>
                  <a:srgbClr val="3F3D42"/>
                </a:solidFill>
                <a:latin typeface="Arial"/>
                <a:cs typeface="Arial"/>
              </a:rPr>
              <a:t> </a:t>
            </a:r>
            <a:r>
              <a:rPr lang="en-US" sz="1800" dirty="0">
                <a:solidFill>
                  <a:srgbClr val="3F3D42"/>
                </a:solidFill>
                <a:latin typeface="Arial"/>
                <a:cs typeface="Arial"/>
              </a:rPr>
              <a:t>Part 1 student</a:t>
            </a:r>
            <a:r>
              <a:rPr lang="en-US" sz="1800" spc="235" dirty="0">
                <a:solidFill>
                  <a:srgbClr val="3F3D42"/>
                </a:solidFill>
                <a:latin typeface="Arial"/>
                <a:cs typeface="Arial"/>
              </a:rPr>
              <a:t> </a:t>
            </a:r>
            <a:r>
              <a:rPr lang="en-US" sz="1800" dirty="0">
                <a:solidFill>
                  <a:srgbClr val="3F3D42"/>
                </a:solidFill>
                <a:latin typeface="Arial"/>
                <a:cs typeface="Arial"/>
              </a:rPr>
              <a:t>is</a:t>
            </a:r>
            <a:r>
              <a:rPr lang="en-US" sz="1800" spc="185" dirty="0">
                <a:solidFill>
                  <a:srgbClr val="3F3D42"/>
                </a:solidFill>
                <a:latin typeface="Arial"/>
                <a:cs typeface="Arial"/>
              </a:rPr>
              <a:t> </a:t>
            </a:r>
            <a:r>
              <a:rPr lang="en-US" sz="1800" dirty="0">
                <a:solidFill>
                  <a:srgbClr val="3F3D42"/>
                </a:solidFill>
                <a:latin typeface="Arial"/>
                <a:cs typeface="Arial"/>
              </a:rPr>
              <a:t>coming</a:t>
            </a:r>
            <a:r>
              <a:rPr lang="en-US" sz="1800" spc="175" dirty="0">
                <a:solidFill>
                  <a:srgbClr val="3F3D42"/>
                </a:solidFill>
                <a:latin typeface="Arial"/>
                <a:cs typeface="Arial"/>
              </a:rPr>
              <a:t> </a:t>
            </a:r>
            <a:r>
              <a:rPr lang="en-US" sz="1800" dirty="0">
                <a:solidFill>
                  <a:srgbClr val="3F3D42"/>
                </a:solidFill>
                <a:latin typeface="Arial"/>
                <a:cs typeface="Arial"/>
              </a:rPr>
              <a:t>towards</a:t>
            </a:r>
            <a:r>
              <a:rPr lang="en-US" sz="1800" spc="270" dirty="0">
                <a:solidFill>
                  <a:srgbClr val="3F3D42"/>
                </a:solidFill>
                <a:latin typeface="Arial"/>
                <a:cs typeface="Arial"/>
              </a:rPr>
              <a:t> </a:t>
            </a:r>
            <a:r>
              <a:rPr lang="en-US" sz="1800" dirty="0">
                <a:solidFill>
                  <a:srgbClr val="3F3D42"/>
                </a:solidFill>
                <a:latin typeface="Arial"/>
                <a:cs typeface="Arial"/>
              </a:rPr>
              <a:t>end</a:t>
            </a:r>
            <a:r>
              <a:rPr lang="en-US" sz="1800" spc="235" dirty="0">
                <a:solidFill>
                  <a:srgbClr val="3F3D42"/>
                </a:solidFill>
                <a:latin typeface="Arial"/>
                <a:cs typeface="Arial"/>
              </a:rPr>
              <a:t> </a:t>
            </a:r>
            <a:r>
              <a:rPr lang="en-US" sz="1800" dirty="0">
                <a:solidFill>
                  <a:srgbClr val="3F3D42"/>
                </a:solidFill>
                <a:latin typeface="Arial"/>
                <a:cs typeface="Arial"/>
              </a:rPr>
              <a:t>of</a:t>
            </a:r>
            <a:r>
              <a:rPr lang="en-US" sz="1800" spc="125" dirty="0">
                <a:solidFill>
                  <a:srgbClr val="3F3D42"/>
                </a:solidFill>
                <a:latin typeface="Arial"/>
                <a:cs typeface="Arial"/>
              </a:rPr>
              <a:t> </a:t>
            </a:r>
            <a:r>
              <a:rPr lang="en-US" sz="1800" dirty="0">
                <a:solidFill>
                  <a:srgbClr val="3F3D42"/>
                </a:solidFill>
                <a:latin typeface="Arial"/>
                <a:cs typeface="Arial"/>
              </a:rPr>
              <a:t>placement</a:t>
            </a:r>
            <a:r>
              <a:rPr lang="en-US" sz="1800" spc="175" dirty="0">
                <a:solidFill>
                  <a:srgbClr val="3F3D42"/>
                </a:solidFill>
                <a:latin typeface="Arial"/>
                <a:cs typeface="Arial"/>
              </a:rPr>
              <a:t> </a:t>
            </a:r>
            <a:r>
              <a:rPr lang="en-US" sz="1800" dirty="0">
                <a:solidFill>
                  <a:srgbClr val="3F3D42"/>
                </a:solidFill>
                <a:latin typeface="Arial"/>
                <a:cs typeface="Arial"/>
              </a:rPr>
              <a:t>and</a:t>
            </a:r>
            <a:r>
              <a:rPr lang="en-US" sz="1800" spc="135" dirty="0">
                <a:solidFill>
                  <a:srgbClr val="3F3D42"/>
                </a:solidFill>
                <a:latin typeface="Arial"/>
                <a:cs typeface="Arial"/>
              </a:rPr>
              <a:t> </a:t>
            </a:r>
            <a:r>
              <a:rPr lang="en-US" sz="1800" dirty="0">
                <a:solidFill>
                  <a:srgbClr val="3F3D42"/>
                </a:solidFill>
                <a:latin typeface="Arial"/>
                <a:cs typeface="Arial"/>
              </a:rPr>
              <a:t>needs</a:t>
            </a:r>
            <a:r>
              <a:rPr lang="en-US" sz="1800" spc="235" dirty="0">
                <a:solidFill>
                  <a:srgbClr val="3F3D42"/>
                </a:solidFill>
                <a:latin typeface="Arial"/>
                <a:cs typeface="Arial"/>
              </a:rPr>
              <a:t> </a:t>
            </a:r>
            <a:r>
              <a:rPr lang="en-US" sz="1800" spc="-25" dirty="0">
                <a:solidFill>
                  <a:srgbClr val="3F3D42"/>
                </a:solidFill>
                <a:latin typeface="Arial"/>
                <a:cs typeface="Arial"/>
              </a:rPr>
              <a:t>her assessment document completed</a:t>
            </a:r>
            <a:endParaRPr lang="en-US" sz="1800" dirty="0">
              <a:latin typeface="Arial"/>
              <a:cs typeface="Arial"/>
            </a:endParaRPr>
          </a:p>
        </p:txBody>
      </p:sp>
      <p:sp>
        <p:nvSpPr>
          <p:cNvPr id="8" name="Rectangle 7">
            <a:extLst>
              <a:ext uri="{FF2B5EF4-FFF2-40B4-BE49-F238E27FC236}">
                <a16:creationId xmlns:a16="http://schemas.microsoft.com/office/drawing/2014/main" id="{5F0A4FF9-BC7E-93A7-CEDD-CA5BAD86FFE2}"/>
              </a:ext>
            </a:extLst>
          </p:cNvPr>
          <p:cNvSpPr/>
          <p:nvPr/>
        </p:nvSpPr>
        <p:spPr>
          <a:xfrm>
            <a:off x="1295400" y="1379547"/>
            <a:ext cx="9372600" cy="72550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24130" marR="568325" indent="-3810">
              <a:spcBef>
                <a:spcPts val="439"/>
              </a:spcBef>
            </a:pPr>
            <a:r>
              <a:rPr lang="en-US" sz="2000" dirty="0">
                <a:solidFill>
                  <a:srgbClr val="3F3D42"/>
                </a:solidFill>
                <a:latin typeface="Arial"/>
                <a:cs typeface="Arial"/>
              </a:rPr>
              <a:t>Consider</a:t>
            </a:r>
            <a:r>
              <a:rPr lang="en-US" sz="2000" spc="185" dirty="0">
                <a:solidFill>
                  <a:srgbClr val="3F3D42"/>
                </a:solidFill>
                <a:latin typeface="Arial"/>
                <a:cs typeface="Arial"/>
              </a:rPr>
              <a:t> </a:t>
            </a:r>
            <a:r>
              <a:rPr lang="en-US" sz="2000" dirty="0">
                <a:solidFill>
                  <a:srgbClr val="3F3D42"/>
                </a:solidFill>
                <a:latin typeface="Arial"/>
                <a:cs typeface="Arial"/>
              </a:rPr>
              <a:t>the</a:t>
            </a:r>
            <a:r>
              <a:rPr lang="en-US" sz="2000" spc="170" dirty="0">
                <a:solidFill>
                  <a:srgbClr val="3F3D42"/>
                </a:solidFill>
                <a:latin typeface="Arial"/>
                <a:cs typeface="Arial"/>
              </a:rPr>
              <a:t> </a:t>
            </a:r>
            <a:r>
              <a:rPr lang="en-US" sz="2000" dirty="0">
                <a:solidFill>
                  <a:srgbClr val="3F3D42"/>
                </a:solidFill>
                <a:latin typeface="Arial"/>
                <a:cs typeface="Arial"/>
              </a:rPr>
              <a:t>following</a:t>
            </a:r>
            <a:r>
              <a:rPr lang="en-US" sz="2000" spc="250" dirty="0">
                <a:solidFill>
                  <a:srgbClr val="3F3D42"/>
                </a:solidFill>
                <a:latin typeface="Arial"/>
                <a:cs typeface="Arial"/>
              </a:rPr>
              <a:t> </a:t>
            </a:r>
            <a:r>
              <a:rPr lang="en-US" sz="2000" dirty="0">
                <a:solidFill>
                  <a:srgbClr val="3F3D42"/>
                </a:solidFill>
                <a:latin typeface="Arial"/>
                <a:cs typeface="Arial"/>
              </a:rPr>
              <a:t>scenarios</a:t>
            </a:r>
            <a:r>
              <a:rPr lang="en-US" sz="2000" spc="290" dirty="0">
                <a:solidFill>
                  <a:srgbClr val="3F3D42"/>
                </a:solidFill>
                <a:latin typeface="Arial"/>
                <a:cs typeface="Arial"/>
              </a:rPr>
              <a:t> </a:t>
            </a:r>
            <a:r>
              <a:rPr lang="en-US" sz="2000" dirty="0">
                <a:solidFill>
                  <a:srgbClr val="3F3D42"/>
                </a:solidFill>
                <a:latin typeface="Arial"/>
                <a:cs typeface="Arial"/>
              </a:rPr>
              <a:t>and</a:t>
            </a:r>
            <a:r>
              <a:rPr lang="en-US" sz="2000" spc="180" dirty="0">
                <a:solidFill>
                  <a:srgbClr val="3F3D42"/>
                </a:solidFill>
                <a:latin typeface="Arial"/>
                <a:cs typeface="Arial"/>
              </a:rPr>
              <a:t> </a:t>
            </a:r>
            <a:r>
              <a:rPr lang="en-US" sz="2000" dirty="0">
                <a:solidFill>
                  <a:srgbClr val="3F3D42"/>
                </a:solidFill>
                <a:latin typeface="Arial"/>
                <a:cs typeface="Arial"/>
              </a:rPr>
              <a:t>for</a:t>
            </a:r>
            <a:r>
              <a:rPr lang="en-US" sz="2000" spc="110" dirty="0">
                <a:solidFill>
                  <a:srgbClr val="3F3D42"/>
                </a:solidFill>
                <a:latin typeface="Arial"/>
                <a:cs typeface="Arial"/>
              </a:rPr>
              <a:t> </a:t>
            </a:r>
            <a:r>
              <a:rPr lang="en-US" sz="2000" dirty="0">
                <a:solidFill>
                  <a:srgbClr val="3F3D42"/>
                </a:solidFill>
                <a:latin typeface="Arial"/>
                <a:cs typeface="Arial"/>
              </a:rPr>
              <a:t>each</a:t>
            </a:r>
            <a:r>
              <a:rPr lang="en-US" sz="2000" spc="210" dirty="0">
                <a:solidFill>
                  <a:srgbClr val="3F3D42"/>
                </a:solidFill>
                <a:latin typeface="Arial"/>
                <a:cs typeface="Arial"/>
              </a:rPr>
              <a:t> </a:t>
            </a:r>
            <a:r>
              <a:rPr lang="en-US" sz="2000" dirty="0">
                <a:solidFill>
                  <a:srgbClr val="3F3D42"/>
                </a:solidFill>
                <a:latin typeface="Arial"/>
                <a:cs typeface="Arial"/>
              </a:rPr>
              <a:t>identify</a:t>
            </a:r>
            <a:r>
              <a:rPr lang="en-US" sz="2000" spc="325" dirty="0">
                <a:solidFill>
                  <a:srgbClr val="3F3D42"/>
                </a:solidFill>
                <a:latin typeface="Arial"/>
                <a:cs typeface="Arial"/>
              </a:rPr>
              <a:t> </a:t>
            </a:r>
            <a:r>
              <a:rPr lang="en-US" sz="2000" dirty="0">
                <a:solidFill>
                  <a:srgbClr val="3F3D42"/>
                </a:solidFill>
                <a:latin typeface="Arial"/>
                <a:cs typeface="Arial"/>
              </a:rPr>
              <a:t>the best approach to managing this as the practice supervisor</a:t>
            </a:r>
            <a:r>
              <a:rPr lang="en-US" sz="1800" spc="-10" dirty="0">
                <a:solidFill>
                  <a:srgbClr val="3F3D42"/>
                </a:solidFill>
                <a:latin typeface="Arial"/>
                <a:cs typeface="Arial"/>
              </a:rPr>
              <a:t>:</a:t>
            </a:r>
            <a:endParaRPr lang="en-US" sz="1800" dirty="0">
              <a:latin typeface="Arial"/>
              <a:cs typeface="Arial"/>
            </a:endParaRPr>
          </a:p>
        </p:txBody>
      </p:sp>
    </p:spTree>
    <p:extLst>
      <p:ext uri="{BB962C8B-B14F-4D97-AF65-F5344CB8AC3E}">
        <p14:creationId xmlns:p14="http://schemas.microsoft.com/office/powerpoint/2010/main" val="167925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CAD3-5161-2B6B-6C0D-C3E80A8184B6}"/>
              </a:ext>
            </a:extLst>
          </p:cNvPr>
          <p:cNvSpPr>
            <a:spLocks noGrp="1"/>
          </p:cNvSpPr>
          <p:nvPr>
            <p:ph type="title"/>
          </p:nvPr>
        </p:nvSpPr>
        <p:spPr>
          <a:xfrm>
            <a:off x="1371600" y="914400"/>
            <a:ext cx="9459034" cy="914400"/>
          </a:xfrm>
        </p:spPr>
        <p:txBody>
          <a:bodyPr/>
          <a:lstStyle/>
          <a:p>
            <a:r>
              <a:rPr lang="en-US" sz="3000" b="1" dirty="0">
                <a:solidFill>
                  <a:schemeClr val="tx2"/>
                </a:solidFill>
                <a:latin typeface="Arial" panose="020B0604020202020204" pitchFamily="34" charset="0"/>
                <a:cs typeface="Arial" panose="020B0604020202020204" pitchFamily="34" charset="0"/>
              </a:rPr>
              <a:t>NMC Standards for Education and Training</a:t>
            </a:r>
            <a:br>
              <a:rPr lang="en-US" sz="3000" b="1" dirty="0">
                <a:solidFill>
                  <a:schemeClr val="tx2"/>
                </a:solidFill>
                <a:latin typeface="Arial" panose="020B0604020202020204" pitchFamily="34" charset="0"/>
                <a:cs typeface="Arial" panose="020B0604020202020204" pitchFamily="34" charset="0"/>
              </a:rPr>
            </a:br>
            <a:r>
              <a:rPr lang="en-US" sz="3000" b="1" dirty="0">
                <a:solidFill>
                  <a:schemeClr val="tx2"/>
                </a:solidFill>
                <a:latin typeface="Arial" panose="020B0604020202020204" pitchFamily="34" charset="0"/>
                <a:cs typeface="Arial" panose="020B0604020202020204" pitchFamily="34" charset="0"/>
              </a:rPr>
              <a:t>NMC 2018, Updated 2023</a:t>
            </a:r>
            <a:br>
              <a:rPr lang="en-GB" sz="3200" b="1" dirty="0">
                <a:solidFill>
                  <a:schemeClr val="tx2"/>
                </a:solidFill>
                <a:latin typeface="Arial" panose="020B0604020202020204" pitchFamily="34" charset="0"/>
                <a:cs typeface="Arial" panose="020B0604020202020204" pitchFamily="34" charset="0"/>
              </a:rPr>
            </a:br>
            <a:endParaRPr lang="en-GB" dirty="0">
              <a:solidFill>
                <a:schemeClr val="tx2"/>
              </a:solidFill>
            </a:endParaRPr>
          </a:p>
        </p:txBody>
      </p:sp>
      <p:sp>
        <p:nvSpPr>
          <p:cNvPr id="4" name="TextBox 3">
            <a:extLst>
              <a:ext uri="{FF2B5EF4-FFF2-40B4-BE49-F238E27FC236}">
                <a16:creationId xmlns:a16="http://schemas.microsoft.com/office/drawing/2014/main" id="{E8529274-F581-EC02-ECA2-247A359B6383}"/>
              </a:ext>
            </a:extLst>
          </p:cNvPr>
          <p:cNvSpPr txBox="1"/>
          <p:nvPr/>
        </p:nvSpPr>
        <p:spPr>
          <a:xfrm>
            <a:off x="1353457" y="1981200"/>
            <a:ext cx="9459034" cy="4401205"/>
          </a:xfrm>
          <a:prstGeom prst="rect">
            <a:avLst/>
          </a:prstGeom>
          <a:noFill/>
        </p:spPr>
        <p:txBody>
          <a:bodyPr wrap="square" lIns="91440" tIns="45720" rIns="91440" bIns="45720" anchor="t">
            <a:spAutoFit/>
          </a:bodyPr>
          <a:lstStyle/>
          <a:p>
            <a:r>
              <a:rPr lang="en-US" sz="2000" b="1" dirty="0">
                <a:latin typeface="Arial" panose="020B0604020202020204" pitchFamily="34" charset="0"/>
                <a:cs typeface="Arial" panose="020B0604020202020204" pitchFamily="34" charset="0"/>
              </a:rPr>
              <a:t>Comprises 3 Parts – as presented in the introductory module</a:t>
            </a:r>
          </a:p>
          <a:p>
            <a:r>
              <a:rPr lang="en-US" sz="2000" dirty="0">
                <a:latin typeface="Arial"/>
                <a:cs typeface="Arial"/>
              </a:rPr>
              <a:t>Part 1: information on the overall standards for nursing and midwifery </a:t>
            </a:r>
            <a:r>
              <a:rPr lang="en-US" sz="2000" dirty="0" err="1">
                <a:latin typeface="Arial"/>
                <a:cs typeface="Arial"/>
              </a:rPr>
              <a:t>programmes</a:t>
            </a:r>
            <a:r>
              <a:rPr lang="en-US" sz="2000" dirty="0">
                <a:latin typeface="Arial"/>
                <a:cs typeface="Arial"/>
              </a:rPr>
              <a:t> Part 2: standards for student supervision and assessment (SSSA) </a:t>
            </a:r>
          </a:p>
          <a:p>
            <a:r>
              <a:rPr lang="en-US" sz="2000" dirty="0">
                <a:latin typeface="Arial" panose="020B0604020202020204" pitchFamily="34" charset="0"/>
                <a:cs typeface="Arial" panose="020B0604020202020204" pitchFamily="34" charset="0"/>
              </a:rPr>
              <a:t>Part 3: processes and policies underpinning student recruitment to registration for individual </a:t>
            </a:r>
            <a:r>
              <a:rPr lang="en-US" sz="2000" dirty="0" err="1">
                <a:latin typeface="Arial" panose="020B0604020202020204" pitchFamily="34" charset="0"/>
                <a:cs typeface="Arial" panose="020B0604020202020204" pitchFamily="34" charset="0"/>
              </a:rPr>
              <a:t>programmes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addition, there is a document outlining the </a:t>
            </a:r>
            <a:r>
              <a:rPr lang="en-US" sz="2000" b="1" dirty="0">
                <a:latin typeface="Arial" panose="020B0604020202020204" pitchFamily="34" charset="0"/>
                <a:cs typeface="Arial" panose="020B0604020202020204" pitchFamily="34" charset="0"/>
              </a:rPr>
              <a:t>proficiencies</a:t>
            </a:r>
            <a:r>
              <a:rPr lang="en-US" sz="2000" dirty="0">
                <a:latin typeface="Arial" panose="020B0604020202020204" pitchFamily="34" charset="0"/>
                <a:cs typeface="Arial" panose="020B0604020202020204" pitchFamily="34" charset="0"/>
              </a:rPr>
              <a:t> for each </a:t>
            </a:r>
            <a:r>
              <a:rPr lang="en-US" sz="2000" dirty="0" err="1">
                <a:latin typeface="Arial" panose="020B0604020202020204" pitchFamily="34" charset="0"/>
                <a:cs typeface="Arial" panose="020B0604020202020204" pitchFamily="34" charset="0"/>
              </a:rPr>
              <a:t>programme</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key roles for supporting supervision and assessment in practice are: </a:t>
            </a:r>
          </a:p>
          <a:p>
            <a:r>
              <a:rPr lang="en-US" sz="2000" dirty="0">
                <a:latin typeface="Arial" panose="020B0604020202020204" pitchFamily="34" charset="0"/>
                <a:cs typeface="Arial" panose="020B0604020202020204" pitchFamily="34" charset="0"/>
              </a:rPr>
              <a:t>• Practice Supervisor (PS)  • Practice Assessor (PA) • Academic Assessor (AA)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Useful video and other material: </a:t>
            </a:r>
            <a:r>
              <a:rPr lang="en-GB" sz="2000" dirty="0">
                <a:hlinkClick r:id="rId3"/>
              </a:rPr>
              <a:t>SSSA Supporting Information hub - The Nursing and Midwifery Council</a:t>
            </a:r>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51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706D-CB82-FDF9-0E68-158E605DF958}"/>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3DA4EF19-0597-575C-FB68-A23284E3B56B}"/>
              </a:ext>
            </a:extLst>
          </p:cNvPr>
          <p:cNvSpPr txBox="1"/>
          <p:nvPr/>
        </p:nvSpPr>
        <p:spPr>
          <a:xfrm>
            <a:off x="1447800" y="1524000"/>
            <a:ext cx="8443595" cy="4660571"/>
          </a:xfrm>
          <a:prstGeom prst="rect">
            <a:avLst/>
          </a:prstGeom>
        </p:spPr>
        <p:txBody>
          <a:bodyPr vert="horz" wrap="square" lIns="0" tIns="15240" rIns="0" bIns="0" rtlCol="0" anchor="t">
            <a:spAutoFit/>
          </a:bodyPr>
          <a:lstStyle/>
          <a:p>
            <a:pPr marL="12700">
              <a:lnSpc>
                <a:spcPct val="100000"/>
              </a:lnSpc>
              <a:spcBef>
                <a:spcPts val="1045"/>
              </a:spcBef>
              <a:buClr>
                <a:srgbClr val="084B9C"/>
              </a:buClr>
              <a:buSzPct val="92000"/>
              <a:tabLst>
                <a:tab pos="372745" algn="l"/>
              </a:tabLst>
            </a:pPr>
            <a:r>
              <a:rPr lang="en-GB" sz="2400" spc="50" dirty="0">
                <a:solidFill>
                  <a:srgbClr val="3D3D41"/>
                </a:solidFill>
                <a:latin typeface="Arial"/>
                <a:cs typeface="Arial"/>
              </a:rPr>
              <a:t>Practice supervisors and assessors are accountable for the assessment decisions made</a:t>
            </a:r>
          </a:p>
          <a:p>
            <a:pPr marL="12700">
              <a:lnSpc>
                <a:spcPct val="100000"/>
              </a:lnSpc>
              <a:spcBef>
                <a:spcPts val="1115"/>
              </a:spcBef>
              <a:buClr>
                <a:srgbClr val="084B9C"/>
              </a:buClr>
              <a:buSzPct val="92000"/>
              <a:tabLst>
                <a:tab pos="375920" algn="l"/>
              </a:tabLst>
            </a:pPr>
            <a:r>
              <a:rPr lang="en-GB" sz="2400" dirty="0">
                <a:solidFill>
                  <a:srgbClr val="3D3D41"/>
                </a:solidFill>
                <a:latin typeface="Arial"/>
                <a:cs typeface="Arial"/>
              </a:rPr>
              <a:t>Effective documentation: </a:t>
            </a:r>
          </a:p>
          <a:p>
            <a:pPr marL="355600" indent="-342900">
              <a:lnSpc>
                <a:spcPct val="100000"/>
              </a:lnSpc>
              <a:spcBef>
                <a:spcPts val="1115"/>
              </a:spcBef>
              <a:buClr>
                <a:srgbClr val="084B9C"/>
              </a:buClr>
              <a:buSzPct val="92000"/>
              <a:buFont typeface="Arial" panose="020B0604020202020204" pitchFamily="34" charset="0"/>
              <a:buChar char="►"/>
              <a:tabLst>
                <a:tab pos="375920" algn="l"/>
              </a:tabLst>
            </a:pPr>
            <a:r>
              <a:rPr lang="en-GB" sz="2400" dirty="0">
                <a:solidFill>
                  <a:srgbClr val="3D3D41"/>
                </a:solidFill>
                <a:latin typeface="Arial"/>
                <a:cs typeface="Arial"/>
              </a:rPr>
              <a:t>must provide an appropriate level of information against criteria </a:t>
            </a:r>
          </a:p>
          <a:p>
            <a:pPr marL="375920" indent="-363220">
              <a:lnSpc>
                <a:spcPct val="100000"/>
              </a:lnSpc>
              <a:spcBef>
                <a:spcPts val="1115"/>
              </a:spcBef>
              <a:buClr>
                <a:srgbClr val="084B9C"/>
              </a:buClr>
              <a:buSzPct val="92000"/>
              <a:buFont typeface="Arial" panose="020B0604020202020204" pitchFamily="34" charset="0"/>
              <a:buChar char="►"/>
              <a:tabLst>
                <a:tab pos="375920" algn="l"/>
              </a:tabLst>
            </a:pPr>
            <a:r>
              <a:rPr lang="en-GB" sz="2400" dirty="0">
                <a:solidFill>
                  <a:srgbClr val="3D3D41"/>
                </a:solidFill>
                <a:latin typeface="Arial"/>
                <a:cs typeface="Arial"/>
              </a:rPr>
              <a:t>include use of supporting information/evidence to inform decision, such as student reflections, feedback from colleagues or others, observation notes</a:t>
            </a:r>
          </a:p>
          <a:p>
            <a:pPr marL="375920" marR="72390" indent="-363855">
              <a:lnSpc>
                <a:spcPct val="103699"/>
              </a:lnSpc>
              <a:spcBef>
                <a:spcPts val="1055"/>
              </a:spcBef>
              <a:buClr>
                <a:srgbClr val="084B9C"/>
              </a:buClr>
              <a:buSzPct val="92000"/>
              <a:buFont typeface="Arial" panose="020B0604020202020204" pitchFamily="34" charset="0"/>
              <a:buChar char="►"/>
              <a:tabLst>
                <a:tab pos="375920" algn="l"/>
              </a:tabLst>
            </a:pPr>
            <a:r>
              <a:rPr lang="en-GB" sz="2400" dirty="0">
                <a:solidFill>
                  <a:srgbClr val="3D3D41"/>
                </a:solidFill>
                <a:latin typeface="Arial"/>
                <a:cs typeface="Arial"/>
              </a:rPr>
              <a:t>be based on assessment against requirements (knowledge, skills, attitudes and values) set out in the student assessment document (PAD / online tool)</a:t>
            </a:r>
          </a:p>
        </p:txBody>
      </p:sp>
      <p:sp>
        <p:nvSpPr>
          <p:cNvPr id="11" name="Rectangle 10">
            <a:extLst>
              <a:ext uri="{FF2B5EF4-FFF2-40B4-BE49-F238E27FC236}">
                <a16:creationId xmlns:a16="http://schemas.microsoft.com/office/drawing/2014/main" id="{0F3C354F-20FD-8E24-5864-7DF66A374546}"/>
              </a:ext>
            </a:extLst>
          </p:cNvPr>
          <p:cNvSpPr/>
          <p:nvPr/>
        </p:nvSpPr>
        <p:spPr>
          <a:xfrm>
            <a:off x="1371600" y="914400"/>
            <a:ext cx="9601200" cy="609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000" b="1" dirty="0">
                <a:solidFill>
                  <a:schemeClr val="tx2"/>
                </a:solidFill>
                <a:latin typeface="Arial" panose="020B0604020202020204" pitchFamily="34" charset="0"/>
                <a:cs typeface="Arial" panose="020B0604020202020204" pitchFamily="34" charset="0"/>
              </a:rPr>
              <a:t>Documentation</a:t>
            </a:r>
            <a:endParaRPr lang="en-GB" sz="3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220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5F6DD4-06DD-12F3-D91C-4392007008E3}"/>
              </a:ext>
            </a:extLst>
          </p:cNvPr>
          <p:cNvSpPr/>
          <p:nvPr/>
        </p:nvSpPr>
        <p:spPr>
          <a:xfrm>
            <a:off x="1752600" y="658528"/>
            <a:ext cx="76962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Supporting Neurodivergent Students</a:t>
            </a:r>
            <a:endParaRPr lang="en-GB" sz="32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F5C801-BA07-C1AA-36D9-BD4BD690D24A}"/>
              </a:ext>
            </a:extLst>
          </p:cNvPr>
          <p:cNvSpPr/>
          <p:nvPr/>
        </p:nvSpPr>
        <p:spPr>
          <a:xfrm>
            <a:off x="1295400" y="838200"/>
            <a:ext cx="8648700" cy="5823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dirty="0">
                <a:solidFill>
                  <a:schemeClr val="tx2"/>
                </a:solidFill>
                <a:latin typeface="Arial" panose="020B0604020202020204" pitchFamily="34" charset="0"/>
                <a:cs typeface="Arial" panose="020B0604020202020204" pitchFamily="34" charset="0"/>
              </a:rPr>
              <a:t>Raising Concerns</a:t>
            </a:r>
            <a:endParaRPr lang="en-GB" sz="3200" b="1" dirty="0">
              <a:solidFill>
                <a:schemeClr val="tx2"/>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55D14767-C488-951D-AA21-AC28C7AC01B6}"/>
              </a:ext>
            </a:extLst>
          </p:cNvPr>
          <p:cNvGraphicFramePr/>
          <p:nvPr>
            <p:extLst>
              <p:ext uri="{D42A27DB-BD31-4B8C-83A1-F6EECF244321}">
                <p14:modId xmlns:p14="http://schemas.microsoft.com/office/powerpoint/2010/main" val="2426311633"/>
              </p:ext>
            </p:extLst>
          </p:nvPr>
        </p:nvGraphicFramePr>
        <p:xfrm>
          <a:off x="2032000" y="1524000"/>
          <a:ext cx="8648700" cy="421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017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7BAE-9D6F-32F0-1E7C-642447FBD796}"/>
              </a:ext>
            </a:extLst>
          </p:cNvPr>
          <p:cNvSpPr>
            <a:spLocks noGrp="1"/>
          </p:cNvSpPr>
          <p:nvPr>
            <p:ph type="title"/>
          </p:nvPr>
        </p:nvSpPr>
        <p:spPr/>
        <p:txBody>
          <a:bodyPr/>
          <a:lstStyle/>
          <a:p>
            <a:r>
              <a:rPr lang="en-US" dirty="0"/>
              <a:t>References</a:t>
            </a:r>
            <a:endParaRPr lang="en-GB" dirty="0"/>
          </a:p>
        </p:txBody>
      </p:sp>
      <p:sp>
        <p:nvSpPr>
          <p:cNvPr id="3" name="Rectangle 2">
            <a:extLst>
              <a:ext uri="{FF2B5EF4-FFF2-40B4-BE49-F238E27FC236}">
                <a16:creationId xmlns:a16="http://schemas.microsoft.com/office/drawing/2014/main" id="{88E21628-E386-BAF4-5B80-BFF4FC6A7CCF}"/>
              </a:ext>
            </a:extLst>
          </p:cNvPr>
          <p:cNvSpPr/>
          <p:nvPr/>
        </p:nvSpPr>
        <p:spPr>
          <a:xfrm>
            <a:off x="990600" y="1752600"/>
            <a:ext cx="9840034" cy="3886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l">
              <a:buClr>
                <a:schemeClr val="accent1">
                  <a:lumMod val="75000"/>
                </a:schemeClr>
              </a:buClr>
              <a:buFont typeface="Wingdings" panose="05000000000000000000" pitchFamily="2" charset="2"/>
              <a:buChar char="Ø"/>
            </a:pPr>
            <a:r>
              <a:rPr lang="en-US" sz="2400">
                <a:solidFill>
                  <a:schemeClr val="tx1"/>
                </a:solidFill>
                <a:latin typeface="Arial" panose="020B0604020202020204" pitchFamily="34" charset="0"/>
                <a:cs typeface="Arial" panose="020B0604020202020204" pitchFamily="34" charset="0"/>
              </a:rPr>
              <a:t>Morley</a:t>
            </a:r>
            <a:r>
              <a:rPr lang="en-US" sz="2400" dirty="0">
                <a:solidFill>
                  <a:schemeClr val="tx1"/>
                </a:solidFill>
                <a:latin typeface="Arial" panose="020B0604020202020204" pitchFamily="34" charset="0"/>
                <a:cs typeface="Arial" panose="020B0604020202020204" pitchFamily="34" charset="0"/>
              </a:rPr>
              <a:t>, D.A. Wilson, K. and </a:t>
            </a:r>
            <a:r>
              <a:rPr lang="en-US" sz="2400" dirty="0" err="1">
                <a:solidFill>
                  <a:schemeClr val="tx1"/>
                </a:solidFill>
                <a:latin typeface="Arial" panose="020B0604020202020204" pitchFamily="34" charset="0"/>
                <a:cs typeface="Arial" panose="020B0604020202020204" pitchFamily="34" charset="0"/>
              </a:rPr>
              <a:t>Holbery</a:t>
            </a:r>
            <a:r>
              <a:rPr lang="en-US" sz="2400" dirty="0">
                <a:solidFill>
                  <a:schemeClr val="tx1"/>
                </a:solidFill>
                <a:latin typeface="Arial" panose="020B0604020202020204" pitchFamily="34" charset="0"/>
                <a:cs typeface="Arial" panose="020B0604020202020204" pitchFamily="34" charset="0"/>
              </a:rPr>
              <a:t>, N. (2019) Facilitating Learning in Practice; A research-based approach to challenges and solutions, Oxon, Routledge.</a:t>
            </a:r>
          </a:p>
          <a:p>
            <a:pPr marL="285750" indent="-285750" algn="l">
              <a:buClr>
                <a:schemeClr val="accent1">
                  <a:lumMod val="75000"/>
                </a:schemeClr>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Nursing and Midwifery Council (NMC) (2023) Standards of Education and Training @ </a:t>
            </a:r>
            <a:r>
              <a:rPr lang="en-US" sz="2400" dirty="0">
                <a:latin typeface="Arial" panose="020B0604020202020204" pitchFamily="34" charset="0"/>
                <a:cs typeface="Arial" panose="020B0604020202020204" pitchFamily="34" charset="0"/>
                <a:hlinkClick r:id="rId3"/>
              </a:rPr>
              <a:t>Standards - The Nursing and Midwifery Council</a:t>
            </a:r>
            <a:r>
              <a:rPr lang="en-US" sz="2400" dirty="0">
                <a:solidFill>
                  <a:schemeClr val="tx1"/>
                </a:solidFill>
                <a:latin typeface="Arial" panose="020B0604020202020204" pitchFamily="34" charset="0"/>
                <a:cs typeface="Arial" panose="020B0604020202020204" pitchFamily="34" charset="0"/>
              </a:rPr>
              <a:t>, London, Nursing and Midwifery Council</a:t>
            </a:r>
          </a:p>
          <a:p>
            <a:pPr marL="285750" indent="-285750" algn="l">
              <a:buClr>
                <a:schemeClr val="accent1">
                  <a:lumMod val="75000"/>
                </a:schemeClr>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Royal College of Nursing (2019) Practice Supervision Using a Coaching Approach @ </a:t>
            </a:r>
            <a:r>
              <a:rPr lang="en-US" sz="2400" dirty="0">
                <a:solidFill>
                  <a:srgbClr val="374151"/>
                </a:solidFill>
                <a:effectLst/>
                <a:latin typeface="Arial" panose="020B0604020202020204" pitchFamily="34" charset="0"/>
                <a:cs typeface="Arial" panose="020B0604020202020204" pitchFamily="34" charset="0"/>
                <a:hlinkClick r:id="rId4"/>
              </a:rPr>
              <a:t>https://youtu.be/_RcUZy7e4_A</a:t>
            </a:r>
            <a:r>
              <a:rPr lang="en-US" sz="2400" dirty="0">
                <a:solidFill>
                  <a:srgbClr val="374151"/>
                </a:solidFill>
                <a:effectLst/>
                <a:latin typeface="Arial" panose="020B0604020202020204" pitchFamily="34" charset="0"/>
                <a:cs typeface="Arial" panose="020B0604020202020204" pitchFamily="34" charset="0"/>
              </a:rPr>
              <a:t> London, Royal College of Nursing</a:t>
            </a:r>
          </a:p>
        </p:txBody>
      </p:sp>
    </p:spTree>
    <p:extLst>
      <p:ext uri="{BB962C8B-B14F-4D97-AF65-F5344CB8AC3E}">
        <p14:creationId xmlns:p14="http://schemas.microsoft.com/office/powerpoint/2010/main" val="469034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09457-0EDF-BAE0-B474-53E205FB0D12}"/>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655B989B-A3F6-2650-1A8F-BF599D47F029}"/>
              </a:ext>
            </a:extLst>
          </p:cNvPr>
          <p:cNvSpPr txBox="1"/>
          <p:nvPr/>
        </p:nvSpPr>
        <p:spPr>
          <a:xfrm>
            <a:off x="1340290" y="1649128"/>
            <a:ext cx="9784910" cy="4696799"/>
          </a:xfrm>
          <a:prstGeom prst="rect">
            <a:avLst/>
          </a:prstGeom>
        </p:spPr>
        <p:txBody>
          <a:bodyPr vert="horz" wrap="square" lIns="0" tIns="94615" rIns="0" bIns="0" rtlCol="0" anchor="t">
            <a:spAutoFit/>
          </a:bodyPr>
          <a:lstStyle/>
          <a:p>
            <a:pPr marL="364490" indent="-351790">
              <a:lnSpc>
                <a:spcPct val="100000"/>
              </a:lnSpc>
              <a:spcBef>
                <a:spcPts val="745"/>
              </a:spcBef>
              <a:buClr>
                <a:srgbClr val="0A4B9A"/>
              </a:buClr>
              <a:buSzPct val="90322"/>
              <a:buChar char="►"/>
              <a:tabLst>
                <a:tab pos="364490" algn="l"/>
              </a:tabLst>
            </a:pPr>
            <a:r>
              <a:rPr lang="en-GB" sz="2200" dirty="0">
                <a:solidFill>
                  <a:srgbClr val="424246"/>
                </a:solidFill>
                <a:latin typeface="Arial"/>
                <a:cs typeface="Arial"/>
              </a:rPr>
              <a:t>Make full use of resources on the NMC, PLPLG and STEP websites</a:t>
            </a:r>
          </a:p>
          <a:p>
            <a:pPr marL="364490" indent="-351790">
              <a:spcBef>
                <a:spcPts val="745"/>
              </a:spcBef>
              <a:buClr>
                <a:srgbClr val="0A4B9A"/>
              </a:buClr>
              <a:buSzPct val="90322"/>
              <a:buChar char="►"/>
              <a:tabLst>
                <a:tab pos="364490" algn="l"/>
              </a:tabLst>
            </a:pPr>
            <a:r>
              <a:rPr lang="en-GB" sz="2200" dirty="0">
                <a:solidFill>
                  <a:srgbClr val="424246"/>
                </a:solidFill>
                <a:latin typeface="Arial"/>
                <a:cs typeface="Arial"/>
              </a:rPr>
              <a:t>Familiarise yourself with the student assessment document (PAD / online assessment tool), which also contains further guidance. You will find examples and guides on the PLPLG website</a:t>
            </a:r>
          </a:p>
          <a:p>
            <a:pPr marL="364490" indent="-351790">
              <a:lnSpc>
                <a:spcPct val="100000"/>
              </a:lnSpc>
              <a:spcBef>
                <a:spcPts val="745"/>
              </a:spcBef>
              <a:buClr>
                <a:srgbClr val="0A4B9A"/>
              </a:buClr>
              <a:buSzPct val="90322"/>
              <a:buChar char="►"/>
              <a:tabLst>
                <a:tab pos="364490" algn="l"/>
              </a:tabLst>
            </a:pPr>
            <a:r>
              <a:rPr lang="en-GB" sz="2200" dirty="0">
                <a:solidFill>
                  <a:srgbClr val="424246"/>
                </a:solidFill>
                <a:latin typeface="Arial"/>
                <a:cs typeface="Arial"/>
              </a:rPr>
              <a:t>Seek support from colleagues, education team or university link lecturer (depending on your organisation)</a:t>
            </a:r>
          </a:p>
          <a:p>
            <a:pPr marL="364490" indent="-351790">
              <a:lnSpc>
                <a:spcPct val="100000"/>
              </a:lnSpc>
              <a:spcBef>
                <a:spcPts val="745"/>
              </a:spcBef>
              <a:buClr>
                <a:srgbClr val="0A4B9A"/>
              </a:buClr>
              <a:buSzPct val="90322"/>
              <a:buChar char="►"/>
              <a:tabLst>
                <a:tab pos="364490" algn="l"/>
              </a:tabLst>
            </a:pPr>
            <a:r>
              <a:rPr lang="en-GB" sz="2200" dirty="0">
                <a:solidFill>
                  <a:srgbClr val="424246"/>
                </a:solidFill>
                <a:latin typeface="Arial"/>
                <a:cs typeface="Arial"/>
              </a:rPr>
              <a:t>Attend update sessions when available and read update communications</a:t>
            </a:r>
          </a:p>
          <a:p>
            <a:pPr marL="364490" indent="-351790">
              <a:lnSpc>
                <a:spcPct val="100000"/>
              </a:lnSpc>
              <a:spcBef>
                <a:spcPts val="745"/>
              </a:spcBef>
              <a:buClr>
                <a:srgbClr val="0A4B9A"/>
              </a:buClr>
              <a:buSzPct val="90322"/>
              <a:buChar char="►"/>
              <a:tabLst>
                <a:tab pos="364490" algn="l"/>
              </a:tabLst>
            </a:pPr>
            <a:r>
              <a:rPr lang="en-GB" sz="2200" dirty="0">
                <a:solidFill>
                  <a:srgbClr val="424246"/>
                </a:solidFill>
                <a:latin typeface="Arial"/>
                <a:cs typeface="Arial"/>
              </a:rPr>
              <a:t>Consider how undertaking this role will support your NMC revalidation (this workshop can comprise one of your reflective accounts for submission)</a:t>
            </a:r>
          </a:p>
          <a:p>
            <a:pPr marL="364490" indent="-351790">
              <a:lnSpc>
                <a:spcPct val="100000"/>
              </a:lnSpc>
              <a:spcBef>
                <a:spcPts val="745"/>
              </a:spcBef>
              <a:buClr>
                <a:srgbClr val="0A4B9A"/>
              </a:buClr>
              <a:buSzPct val="90322"/>
              <a:buChar char="►"/>
              <a:tabLst>
                <a:tab pos="364490" algn="l"/>
              </a:tabLst>
            </a:pPr>
            <a:r>
              <a:rPr lang="en-GB" sz="2200" dirty="0">
                <a:solidFill>
                  <a:srgbClr val="424246"/>
                </a:solidFill>
                <a:latin typeface="Arial"/>
                <a:cs typeface="Arial"/>
              </a:rPr>
              <a:t>A certificate of achievement will be sent to you following the workshop (3 hours = 3 CPD points)</a:t>
            </a:r>
          </a:p>
          <a:p>
            <a:pPr marL="364490" indent="-351790">
              <a:lnSpc>
                <a:spcPct val="100000"/>
              </a:lnSpc>
              <a:spcBef>
                <a:spcPts val="745"/>
              </a:spcBef>
              <a:buClr>
                <a:srgbClr val="0A4B9A"/>
              </a:buClr>
              <a:buSzPct val="90322"/>
              <a:buChar char="►"/>
              <a:tabLst>
                <a:tab pos="364490" algn="l"/>
              </a:tabLst>
            </a:pPr>
            <a:endParaRPr lang="en-GB" sz="2200" dirty="0">
              <a:latin typeface="Arial"/>
              <a:cs typeface="Arial"/>
            </a:endParaRPr>
          </a:p>
        </p:txBody>
      </p:sp>
      <p:sp>
        <p:nvSpPr>
          <p:cNvPr id="10" name="Rectangle 9">
            <a:extLst>
              <a:ext uri="{FF2B5EF4-FFF2-40B4-BE49-F238E27FC236}">
                <a16:creationId xmlns:a16="http://schemas.microsoft.com/office/drawing/2014/main" id="{A42F51AC-7F82-18A3-BC97-F5EF81F23C69}"/>
              </a:ext>
            </a:extLst>
          </p:cNvPr>
          <p:cNvSpPr/>
          <p:nvPr/>
        </p:nvSpPr>
        <p:spPr>
          <a:xfrm>
            <a:off x="1752600" y="658528"/>
            <a:ext cx="76962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Supporting Neurodivergent Students</a:t>
            </a:r>
            <a:endParaRPr lang="en-GB" sz="32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0286091-9494-5322-78B9-F58DCC0999FF}"/>
              </a:ext>
            </a:extLst>
          </p:cNvPr>
          <p:cNvSpPr/>
          <p:nvPr/>
        </p:nvSpPr>
        <p:spPr>
          <a:xfrm>
            <a:off x="1333500" y="873492"/>
            <a:ext cx="8648700" cy="560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dirty="0">
                <a:solidFill>
                  <a:schemeClr val="tx2"/>
                </a:solidFill>
                <a:latin typeface="Arial" panose="020B0604020202020204" pitchFamily="34" charset="0"/>
                <a:cs typeface="Arial" panose="020B0604020202020204" pitchFamily="34" charset="0"/>
              </a:rPr>
              <a:t>What next?</a:t>
            </a:r>
            <a:endParaRPr lang="en-GB"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8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3D6F-D182-EBE4-9E76-694F362D52BA}"/>
              </a:ext>
            </a:extLst>
          </p:cNvPr>
          <p:cNvSpPr>
            <a:spLocks noGrp="1"/>
          </p:cNvSpPr>
          <p:nvPr>
            <p:ph type="title"/>
          </p:nvPr>
        </p:nvSpPr>
        <p:spPr/>
        <p:txBody>
          <a:bodyPr/>
          <a:lstStyle/>
          <a:p>
            <a:r>
              <a:rPr lang="en-US" sz="3000" b="1" dirty="0">
                <a:solidFill>
                  <a:schemeClr val="tx2"/>
                </a:solidFill>
                <a:latin typeface="Arial" panose="020B0604020202020204" pitchFamily="34" charset="0"/>
                <a:cs typeface="Arial" panose="020B0604020202020204" pitchFamily="34" charset="0"/>
              </a:rPr>
              <a:t>Activity 1: Learning in Practice</a:t>
            </a:r>
            <a:endParaRPr lang="en-GB" sz="3000" dirty="0"/>
          </a:p>
        </p:txBody>
      </p:sp>
      <p:pic>
        <p:nvPicPr>
          <p:cNvPr id="4" name="Picture 3">
            <a:extLst>
              <a:ext uri="{FF2B5EF4-FFF2-40B4-BE49-F238E27FC236}">
                <a16:creationId xmlns:a16="http://schemas.microsoft.com/office/drawing/2014/main" id="{F37C9BFB-9DF9-2330-E23E-B778BBA3B239}"/>
              </a:ext>
            </a:extLst>
          </p:cNvPr>
          <p:cNvPicPr>
            <a:picLocks noChangeAspect="1"/>
          </p:cNvPicPr>
          <p:nvPr/>
        </p:nvPicPr>
        <p:blipFill>
          <a:blip r:embed="rId3"/>
          <a:stretch>
            <a:fillRect/>
          </a:stretch>
        </p:blipFill>
        <p:spPr>
          <a:xfrm>
            <a:off x="877904" y="2286000"/>
            <a:ext cx="914988" cy="2638425"/>
          </a:xfrm>
          <a:prstGeom prst="rect">
            <a:avLst/>
          </a:prstGeom>
        </p:spPr>
      </p:pic>
      <p:pic>
        <p:nvPicPr>
          <p:cNvPr id="6" name="Picture 5">
            <a:extLst>
              <a:ext uri="{FF2B5EF4-FFF2-40B4-BE49-F238E27FC236}">
                <a16:creationId xmlns:a16="http://schemas.microsoft.com/office/drawing/2014/main" id="{326F059E-5952-997D-6129-02392896CAFD}"/>
              </a:ext>
            </a:extLst>
          </p:cNvPr>
          <p:cNvPicPr>
            <a:picLocks noChangeAspect="1"/>
          </p:cNvPicPr>
          <p:nvPr/>
        </p:nvPicPr>
        <p:blipFill>
          <a:blip r:embed="rId4"/>
          <a:stretch>
            <a:fillRect/>
          </a:stretch>
        </p:blipFill>
        <p:spPr>
          <a:xfrm>
            <a:off x="2819400" y="3488530"/>
            <a:ext cx="1095447" cy="2638425"/>
          </a:xfrm>
          <a:prstGeom prst="rect">
            <a:avLst/>
          </a:prstGeom>
        </p:spPr>
      </p:pic>
      <p:pic>
        <p:nvPicPr>
          <p:cNvPr id="8" name="Picture 7">
            <a:extLst>
              <a:ext uri="{FF2B5EF4-FFF2-40B4-BE49-F238E27FC236}">
                <a16:creationId xmlns:a16="http://schemas.microsoft.com/office/drawing/2014/main" id="{86546153-30FC-4EA6-D36E-1FE8584D4432}"/>
              </a:ext>
            </a:extLst>
          </p:cNvPr>
          <p:cNvPicPr>
            <a:picLocks noChangeAspect="1"/>
          </p:cNvPicPr>
          <p:nvPr/>
        </p:nvPicPr>
        <p:blipFill>
          <a:blip r:embed="rId5"/>
          <a:stretch>
            <a:fillRect/>
          </a:stretch>
        </p:blipFill>
        <p:spPr>
          <a:xfrm>
            <a:off x="5482592" y="3624261"/>
            <a:ext cx="1047994" cy="2757487"/>
          </a:xfrm>
          <a:prstGeom prst="rect">
            <a:avLst/>
          </a:prstGeom>
        </p:spPr>
      </p:pic>
      <p:pic>
        <p:nvPicPr>
          <p:cNvPr id="10" name="Picture 9">
            <a:extLst>
              <a:ext uri="{FF2B5EF4-FFF2-40B4-BE49-F238E27FC236}">
                <a16:creationId xmlns:a16="http://schemas.microsoft.com/office/drawing/2014/main" id="{8B3E0323-7D54-AC3F-B1FC-8C2CD7C1C402}"/>
              </a:ext>
            </a:extLst>
          </p:cNvPr>
          <p:cNvPicPr>
            <a:picLocks noChangeAspect="1"/>
          </p:cNvPicPr>
          <p:nvPr/>
        </p:nvPicPr>
        <p:blipFill>
          <a:blip r:embed="rId6"/>
          <a:stretch>
            <a:fillRect/>
          </a:stretch>
        </p:blipFill>
        <p:spPr>
          <a:xfrm>
            <a:off x="8001000" y="3395663"/>
            <a:ext cx="920847" cy="2395537"/>
          </a:xfrm>
          <a:prstGeom prst="rect">
            <a:avLst/>
          </a:prstGeom>
        </p:spPr>
      </p:pic>
      <p:pic>
        <p:nvPicPr>
          <p:cNvPr id="12" name="Picture 11">
            <a:extLst>
              <a:ext uri="{FF2B5EF4-FFF2-40B4-BE49-F238E27FC236}">
                <a16:creationId xmlns:a16="http://schemas.microsoft.com/office/drawing/2014/main" id="{2B235A7D-5325-A39B-05D2-65CCE34E4E02}"/>
              </a:ext>
            </a:extLst>
          </p:cNvPr>
          <p:cNvPicPr>
            <a:picLocks noChangeAspect="1"/>
          </p:cNvPicPr>
          <p:nvPr/>
        </p:nvPicPr>
        <p:blipFill>
          <a:blip r:embed="rId7"/>
          <a:stretch>
            <a:fillRect/>
          </a:stretch>
        </p:blipFill>
        <p:spPr>
          <a:xfrm>
            <a:off x="9750367" y="1974055"/>
            <a:ext cx="1010535" cy="2902745"/>
          </a:xfrm>
          <a:prstGeom prst="rect">
            <a:avLst/>
          </a:prstGeom>
        </p:spPr>
      </p:pic>
      <p:sp>
        <p:nvSpPr>
          <p:cNvPr id="13" name="object 2">
            <a:extLst>
              <a:ext uri="{FF2B5EF4-FFF2-40B4-BE49-F238E27FC236}">
                <a16:creationId xmlns:a16="http://schemas.microsoft.com/office/drawing/2014/main" id="{34E196BE-5184-3BB1-C460-D7C6A2FA5432}"/>
              </a:ext>
            </a:extLst>
          </p:cNvPr>
          <p:cNvSpPr txBox="1">
            <a:spLocks/>
          </p:cNvSpPr>
          <p:nvPr/>
        </p:nvSpPr>
        <p:spPr>
          <a:xfrm>
            <a:off x="2638061" y="1824960"/>
            <a:ext cx="5861050" cy="350417"/>
          </a:xfrm>
          <a:prstGeom prst="rect">
            <a:avLst/>
          </a:prstGeom>
          <a:solidFill>
            <a:schemeClr val="bg1"/>
          </a:solidFill>
        </p:spPr>
        <p:txBody>
          <a:bodyPr vert="horz" wrap="square" lIns="0" tIns="5080" rIns="0" bIns="0" rtlCol="0">
            <a:spAutoFit/>
          </a:bodyPr>
          <a:lstStyle>
            <a:lvl1pPr>
              <a:defRPr sz="3200" b="1" i="0">
                <a:solidFill>
                  <a:srgbClr val="030105"/>
                </a:solidFill>
                <a:latin typeface="Arial"/>
                <a:ea typeface="+mj-ea"/>
                <a:cs typeface="Arial"/>
              </a:defRPr>
            </a:lvl1pPr>
          </a:lstStyle>
          <a:p>
            <a:pPr marL="12700" marR="5080" algn="ctr">
              <a:lnSpc>
                <a:spcPct val="102299"/>
              </a:lnSpc>
              <a:spcBef>
                <a:spcPts val="40"/>
              </a:spcBef>
            </a:pPr>
            <a:endParaRPr lang="en-GB" sz="2350" dirty="0"/>
          </a:p>
        </p:txBody>
      </p:sp>
      <p:sp>
        <p:nvSpPr>
          <p:cNvPr id="5" name="object 2">
            <a:extLst>
              <a:ext uri="{FF2B5EF4-FFF2-40B4-BE49-F238E27FC236}">
                <a16:creationId xmlns:a16="http://schemas.microsoft.com/office/drawing/2014/main" id="{56B5A590-C384-D239-935D-7F7617880DF1}"/>
              </a:ext>
            </a:extLst>
          </p:cNvPr>
          <p:cNvSpPr txBox="1">
            <a:spLocks/>
          </p:cNvSpPr>
          <p:nvPr/>
        </p:nvSpPr>
        <p:spPr>
          <a:xfrm>
            <a:off x="2350576" y="1857002"/>
            <a:ext cx="7312025" cy="1088183"/>
          </a:xfrm>
          <a:prstGeom prst="rect">
            <a:avLst/>
          </a:prstGeom>
          <a:solidFill>
            <a:schemeClr val="bg1"/>
          </a:solidFill>
        </p:spPr>
        <p:txBody>
          <a:bodyPr vert="horz" wrap="square" lIns="0" tIns="5080" rIns="0" bIns="0" rtlCol="0">
            <a:spAutoFit/>
          </a:bodyPr>
          <a:lstStyle>
            <a:lvl1pPr>
              <a:defRPr sz="3200" b="1" i="0">
                <a:solidFill>
                  <a:srgbClr val="030105"/>
                </a:solidFill>
                <a:latin typeface="Arial"/>
                <a:ea typeface="+mj-ea"/>
                <a:cs typeface="Arial"/>
              </a:defRPr>
            </a:lvl1pPr>
          </a:lstStyle>
          <a:p>
            <a:pPr marL="12700" marR="5080" algn="ctr">
              <a:lnSpc>
                <a:spcPct val="102299"/>
              </a:lnSpc>
              <a:spcBef>
                <a:spcPts val="40"/>
              </a:spcBef>
            </a:pPr>
            <a:r>
              <a:rPr lang="en-US" sz="2350" dirty="0">
                <a:solidFill>
                  <a:srgbClr val="036EBC"/>
                </a:solidFill>
              </a:rPr>
              <a:t>Identify the range of healthcare professionals who can support students in practice and explain how they may contribute to assessment ?</a:t>
            </a:r>
            <a:endParaRPr lang="en-US" sz="2350" dirty="0"/>
          </a:p>
        </p:txBody>
      </p:sp>
    </p:spTree>
    <p:extLst>
      <p:ext uri="{BB962C8B-B14F-4D97-AF65-F5344CB8AC3E}">
        <p14:creationId xmlns:p14="http://schemas.microsoft.com/office/powerpoint/2010/main" val="269635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18FE-F533-AE27-9402-64F05B7FC495}"/>
              </a:ext>
            </a:extLst>
          </p:cNvPr>
          <p:cNvSpPr>
            <a:spLocks noGrp="1"/>
          </p:cNvSpPr>
          <p:nvPr>
            <p:ph type="title"/>
          </p:nvPr>
        </p:nvSpPr>
        <p:spPr>
          <a:xfrm>
            <a:off x="1351128" y="887104"/>
            <a:ext cx="10442205" cy="461665"/>
          </a:xfrm>
        </p:spPr>
        <p:txBody>
          <a:bodyPr/>
          <a:lstStyle/>
          <a:p>
            <a:r>
              <a:rPr lang="en-US" sz="3000" dirty="0">
                <a:solidFill>
                  <a:schemeClr val="accent1">
                    <a:lumMod val="75000"/>
                  </a:schemeClr>
                </a:solidFill>
                <a:latin typeface="Arial" panose="020B0604020202020204" pitchFamily="34" charset="0"/>
                <a:cs typeface="Arial" panose="020B0604020202020204" pitchFamily="34" charset="0"/>
              </a:rPr>
              <a:t>Supporting Learners in Practice</a:t>
            </a:r>
            <a:endParaRPr lang="en-GB" sz="3000" dirty="0">
              <a:solidFill>
                <a:schemeClr val="accent1">
                  <a:lumMod val="75000"/>
                </a:schemeClr>
              </a:solidFill>
              <a:latin typeface="Arial" panose="020B0604020202020204" pitchFamily="34" charset="0"/>
              <a:cs typeface="Arial" panose="020B0604020202020204" pitchFamily="34" charset="0"/>
            </a:endParaRPr>
          </a:p>
        </p:txBody>
      </p:sp>
      <p:sp>
        <p:nvSpPr>
          <p:cNvPr id="3" name="Speech Bubble: Rectangle 2">
            <a:extLst>
              <a:ext uri="{FF2B5EF4-FFF2-40B4-BE49-F238E27FC236}">
                <a16:creationId xmlns:a16="http://schemas.microsoft.com/office/drawing/2014/main" id="{C2354A9B-1DE5-D3CA-D76C-1983EB4ABB6E}"/>
              </a:ext>
            </a:extLst>
          </p:cNvPr>
          <p:cNvSpPr/>
          <p:nvPr/>
        </p:nvSpPr>
        <p:spPr>
          <a:xfrm>
            <a:off x="1318371" y="1745105"/>
            <a:ext cx="2819400" cy="1676400"/>
          </a:xfrm>
          <a:prstGeom prst="wedgeRectCallou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The PS may supervise multiple students at the same time</a:t>
            </a:r>
            <a:endParaRPr lang="en-GB" sz="2000" dirty="0">
              <a:latin typeface="Arial" panose="020B0604020202020204" pitchFamily="34" charset="0"/>
              <a:cs typeface="Arial" panose="020B0604020202020204" pitchFamily="34" charset="0"/>
            </a:endParaRPr>
          </a:p>
        </p:txBody>
      </p:sp>
      <p:sp>
        <p:nvSpPr>
          <p:cNvPr id="4" name="Speech Bubble: Rectangle 3">
            <a:extLst>
              <a:ext uri="{FF2B5EF4-FFF2-40B4-BE49-F238E27FC236}">
                <a16:creationId xmlns:a16="http://schemas.microsoft.com/office/drawing/2014/main" id="{5D0DAE07-1D35-078A-C3F4-546E093587E8}"/>
              </a:ext>
            </a:extLst>
          </p:cNvPr>
          <p:cNvSpPr/>
          <p:nvPr/>
        </p:nvSpPr>
        <p:spPr>
          <a:xfrm>
            <a:off x="4347633" y="1750102"/>
            <a:ext cx="2819400" cy="1676400"/>
          </a:xfrm>
          <a:prstGeom prst="wedgeRectCallou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Each student may have several PSs</a:t>
            </a:r>
            <a:endParaRPr lang="en-GB" sz="2000" dirty="0">
              <a:latin typeface="Arial" panose="020B0604020202020204" pitchFamily="34" charset="0"/>
              <a:cs typeface="Arial" panose="020B0604020202020204" pitchFamily="34" charset="0"/>
            </a:endParaRPr>
          </a:p>
        </p:txBody>
      </p:sp>
      <p:sp>
        <p:nvSpPr>
          <p:cNvPr id="5" name="Speech Bubble: Rectangle 4">
            <a:extLst>
              <a:ext uri="{FF2B5EF4-FFF2-40B4-BE49-F238E27FC236}">
                <a16:creationId xmlns:a16="http://schemas.microsoft.com/office/drawing/2014/main" id="{AE76BB51-369E-811E-B392-03ED0C0C8AA8}"/>
              </a:ext>
            </a:extLst>
          </p:cNvPr>
          <p:cNvSpPr/>
          <p:nvPr/>
        </p:nvSpPr>
        <p:spPr>
          <a:xfrm>
            <a:off x="7395633" y="1750102"/>
            <a:ext cx="2819400" cy="1676400"/>
          </a:xfrm>
          <a:prstGeom prst="wedgeRectCallou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Each student will have an allocated PA where a summative assessment is being undertaken</a:t>
            </a:r>
            <a:endParaRPr lang="en-GB" sz="2000" dirty="0">
              <a:latin typeface="Arial" panose="020B0604020202020204" pitchFamily="34" charset="0"/>
              <a:cs typeface="Arial" panose="020B0604020202020204" pitchFamily="34" charset="0"/>
            </a:endParaRPr>
          </a:p>
        </p:txBody>
      </p:sp>
      <p:sp>
        <p:nvSpPr>
          <p:cNvPr id="6" name="Speech Bubble: Rectangle 5">
            <a:extLst>
              <a:ext uri="{FF2B5EF4-FFF2-40B4-BE49-F238E27FC236}">
                <a16:creationId xmlns:a16="http://schemas.microsoft.com/office/drawing/2014/main" id="{1608EC0C-9683-64F5-3C4F-241F1C732611}"/>
              </a:ext>
            </a:extLst>
          </p:cNvPr>
          <p:cNvSpPr/>
          <p:nvPr/>
        </p:nvSpPr>
        <p:spPr>
          <a:xfrm>
            <a:off x="1295400" y="3886200"/>
            <a:ext cx="2819400" cy="1676400"/>
          </a:xfrm>
          <a:prstGeom prst="wedgeRectCallou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The PS cannot also act as the PA for the same student</a:t>
            </a:r>
            <a:endParaRPr lang="en-GB" sz="2000" dirty="0">
              <a:latin typeface="Arial" panose="020B0604020202020204" pitchFamily="34" charset="0"/>
              <a:cs typeface="Arial" panose="020B0604020202020204" pitchFamily="34" charset="0"/>
            </a:endParaRPr>
          </a:p>
        </p:txBody>
      </p:sp>
      <p:sp>
        <p:nvSpPr>
          <p:cNvPr id="7" name="Speech Bubble: Rectangle 6">
            <a:extLst>
              <a:ext uri="{FF2B5EF4-FFF2-40B4-BE49-F238E27FC236}">
                <a16:creationId xmlns:a16="http://schemas.microsoft.com/office/drawing/2014/main" id="{26838FB1-A675-DBCA-3F7D-572C9273F72A}"/>
              </a:ext>
            </a:extLst>
          </p:cNvPr>
          <p:cNvSpPr/>
          <p:nvPr/>
        </p:nvSpPr>
        <p:spPr>
          <a:xfrm>
            <a:off x="4352453" y="3858613"/>
            <a:ext cx="2819400" cy="1676400"/>
          </a:xfrm>
          <a:prstGeom prst="wedgeRectCallou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Any registered healthcare staff member can be a PS</a:t>
            </a:r>
            <a:endParaRPr lang="en-GB" sz="2000" dirty="0">
              <a:latin typeface="Arial" panose="020B0604020202020204" pitchFamily="34" charset="0"/>
              <a:cs typeface="Arial" panose="020B0604020202020204" pitchFamily="34" charset="0"/>
            </a:endParaRPr>
          </a:p>
        </p:txBody>
      </p:sp>
      <p:sp>
        <p:nvSpPr>
          <p:cNvPr id="8" name="Speech Bubble: Rectangle 7">
            <a:extLst>
              <a:ext uri="{FF2B5EF4-FFF2-40B4-BE49-F238E27FC236}">
                <a16:creationId xmlns:a16="http://schemas.microsoft.com/office/drawing/2014/main" id="{261442F9-4E34-2307-A77A-361D17972782}"/>
              </a:ext>
            </a:extLst>
          </p:cNvPr>
          <p:cNvSpPr/>
          <p:nvPr/>
        </p:nvSpPr>
        <p:spPr>
          <a:xfrm>
            <a:off x="7431388" y="3863610"/>
            <a:ext cx="2819400" cy="1676400"/>
          </a:xfrm>
          <a:prstGeom prst="wedgeRectCallou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algn="ctr"/>
            <a:r>
              <a:rPr lang="en-US" sz="2000" dirty="0">
                <a:latin typeface="Arial"/>
                <a:cs typeface="Arial"/>
              </a:rPr>
              <a:t>Each student must have a named AA</a:t>
            </a:r>
            <a:endParaRPr lang="en-GB" sz="2000" dirty="0">
              <a:latin typeface="Arial"/>
              <a:cs typeface="Arial"/>
            </a:endParaRPr>
          </a:p>
        </p:txBody>
      </p:sp>
    </p:spTree>
    <p:extLst>
      <p:ext uri="{BB962C8B-B14F-4D97-AF65-F5344CB8AC3E}">
        <p14:creationId xmlns:p14="http://schemas.microsoft.com/office/powerpoint/2010/main" val="411816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D071-DF45-2309-B900-0DC32AAD3B8B}"/>
              </a:ext>
            </a:extLst>
          </p:cNvPr>
          <p:cNvSpPr>
            <a:spLocks noGrp="1"/>
          </p:cNvSpPr>
          <p:nvPr>
            <p:ph type="title"/>
          </p:nvPr>
        </p:nvSpPr>
        <p:spPr>
          <a:xfrm>
            <a:off x="1371600" y="914400"/>
            <a:ext cx="9459034" cy="1066800"/>
          </a:xfrm>
        </p:spPr>
        <p:txBody>
          <a:bodyPr/>
          <a:lstStyle/>
          <a:p>
            <a:r>
              <a:rPr lang="en-US" sz="3000" b="1" dirty="0">
                <a:solidFill>
                  <a:schemeClr val="tx2"/>
                </a:solidFill>
                <a:latin typeface="Arial" panose="020B0604020202020204" pitchFamily="34" charset="0"/>
                <a:cs typeface="Arial" panose="020B0604020202020204" pitchFamily="34" charset="0"/>
              </a:rPr>
              <a:t>Activity 2: Reflection on e-Learning</a:t>
            </a:r>
            <a:br>
              <a:rPr lang="en-US" sz="3200" b="1" dirty="0">
                <a:solidFill>
                  <a:schemeClr val="tx2"/>
                </a:solidFill>
                <a:latin typeface="Arial" panose="020B0604020202020204" pitchFamily="34" charset="0"/>
                <a:cs typeface="Arial" panose="020B0604020202020204" pitchFamily="34" charset="0"/>
              </a:rPr>
            </a:br>
            <a:r>
              <a:rPr lang="en-US" sz="2400" b="1" dirty="0">
                <a:solidFill>
                  <a:schemeClr val="tx2"/>
                </a:solidFill>
                <a:latin typeface="Arial" panose="020B0604020202020204" pitchFamily="34" charset="0"/>
                <a:cs typeface="Arial" panose="020B0604020202020204" pitchFamily="34" charset="0"/>
              </a:rPr>
              <a:t>(Fundamentals of the Practice Supervisor Role module)</a:t>
            </a:r>
            <a:br>
              <a:rPr lang="en-GB" sz="3200" b="1" dirty="0">
                <a:solidFill>
                  <a:schemeClr val="tx2"/>
                </a:solidFill>
                <a:latin typeface="Arial" panose="020B0604020202020204" pitchFamily="34" charset="0"/>
                <a:cs typeface="Arial" panose="020B0604020202020204" pitchFamily="34" charset="0"/>
              </a:rPr>
            </a:br>
            <a:endParaRPr lang="en-GB" dirty="0"/>
          </a:p>
        </p:txBody>
      </p:sp>
      <p:sp>
        <p:nvSpPr>
          <p:cNvPr id="4" name="Text Placeholder 3">
            <a:extLst>
              <a:ext uri="{FF2B5EF4-FFF2-40B4-BE49-F238E27FC236}">
                <a16:creationId xmlns:a16="http://schemas.microsoft.com/office/drawing/2014/main" id="{61816EF3-B70E-7C1E-0F30-72512D406176}"/>
              </a:ext>
            </a:extLst>
          </p:cNvPr>
          <p:cNvSpPr txBox="1">
            <a:spLocks noGrp="1"/>
          </p:cNvSpPr>
          <p:nvPr>
            <p:ph type="body" idx="1"/>
          </p:nvPr>
        </p:nvSpPr>
        <p:spPr>
          <a:xfrm>
            <a:off x="1392767" y="2112433"/>
            <a:ext cx="9840034" cy="3344505"/>
          </a:xfrm>
          <a:prstGeom prst="rect">
            <a:avLst/>
          </a:prstGeom>
          <a:noFill/>
        </p:spPr>
        <p:txBody>
          <a:bodyPr wrap="square">
            <a:spAutoFit/>
          </a:bodyPr>
          <a:lstStyle/>
          <a:p>
            <a:r>
              <a:rPr lang="en-GB" sz="2000" b="1" dirty="0">
                <a:solidFill>
                  <a:srgbClr val="3F3D42"/>
                </a:solidFill>
                <a:latin typeface="Arial"/>
                <a:cs typeface="Arial"/>
              </a:rPr>
              <a:t>Working in small groups</a:t>
            </a:r>
            <a:r>
              <a:rPr lang="en-GB" sz="2000" b="1" spc="-10" dirty="0">
                <a:solidFill>
                  <a:srgbClr val="3F3D42"/>
                </a:solidFill>
                <a:latin typeface="Arial"/>
                <a:cs typeface="Arial"/>
              </a:rPr>
              <a:t>:</a:t>
            </a:r>
          </a:p>
          <a:p>
            <a:endParaRPr lang="en-GB" sz="2400" spc="-10" dirty="0">
              <a:solidFill>
                <a:srgbClr val="3F3D42"/>
              </a:solidFill>
              <a:latin typeface="Arial"/>
              <a:cs typeface="Arial"/>
            </a:endParaRPr>
          </a:p>
          <a:p>
            <a:endParaRPr lang="en-GB" sz="2400" spc="-10" dirty="0">
              <a:solidFill>
                <a:srgbClr val="3F3D42"/>
              </a:solidFill>
              <a:latin typeface="Arial"/>
              <a:cs typeface="Arial"/>
            </a:endParaRPr>
          </a:p>
          <a:p>
            <a:endParaRPr lang="en-GB" sz="2400" spc="-10" dirty="0">
              <a:solidFill>
                <a:srgbClr val="3F3D42"/>
              </a:solidFill>
              <a:latin typeface="Arial"/>
              <a:cs typeface="Arial"/>
            </a:endParaRPr>
          </a:p>
          <a:p>
            <a:endParaRPr lang="en-GB" sz="2400" spc="-10" dirty="0">
              <a:solidFill>
                <a:srgbClr val="3F3D42"/>
              </a:solidFill>
              <a:latin typeface="Arial"/>
              <a:cs typeface="Arial"/>
            </a:endParaRPr>
          </a:p>
          <a:p>
            <a:endParaRPr lang="en-GB" sz="2400" dirty="0">
              <a:latin typeface="Arial"/>
              <a:cs typeface="Arial"/>
            </a:endParaRPr>
          </a:p>
          <a:p>
            <a:pPr marL="12065" marR="1765300">
              <a:lnSpc>
                <a:spcPts val="3110"/>
              </a:lnSpc>
              <a:spcBef>
                <a:spcPts val="120"/>
              </a:spcBef>
              <a:buClr>
                <a:srgbClr val="084B9C"/>
              </a:buClr>
              <a:buSzPct val="92000"/>
              <a:tabLst>
                <a:tab pos="376555" algn="l"/>
              </a:tabLst>
            </a:pPr>
            <a:endParaRPr lang="en-US" sz="2200" dirty="0">
              <a:solidFill>
                <a:schemeClr val="tx1"/>
              </a:solidFill>
              <a:latin typeface="Arial" panose="020B0604020202020204" pitchFamily="34" charset="0"/>
              <a:cs typeface="Arial" panose="020B0604020202020204" pitchFamily="34" charset="0"/>
            </a:endParaRPr>
          </a:p>
          <a:p>
            <a:pPr marL="376555" marR="1765300" indent="-364490">
              <a:lnSpc>
                <a:spcPts val="3110"/>
              </a:lnSpc>
              <a:spcBef>
                <a:spcPts val="120"/>
              </a:spcBef>
              <a:buClr>
                <a:srgbClr val="084B9C"/>
              </a:buClr>
              <a:buSzPct val="92000"/>
              <a:buChar char="►"/>
              <a:tabLst>
                <a:tab pos="376555" algn="l"/>
              </a:tabLst>
            </a:pPr>
            <a:endParaRPr lang="en-US" sz="2200" dirty="0">
              <a:solidFill>
                <a:schemeClr val="tx1"/>
              </a:solidFill>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5" name="Flowchart: Alternate Process 4">
            <a:extLst>
              <a:ext uri="{FF2B5EF4-FFF2-40B4-BE49-F238E27FC236}">
                <a16:creationId xmlns:a16="http://schemas.microsoft.com/office/drawing/2014/main" id="{9D811FCD-6738-DE42-3484-931A4598A1CE}"/>
              </a:ext>
            </a:extLst>
          </p:cNvPr>
          <p:cNvSpPr/>
          <p:nvPr/>
        </p:nvSpPr>
        <p:spPr>
          <a:xfrm>
            <a:off x="5784885" y="2702509"/>
            <a:ext cx="3304082" cy="1371600"/>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As a PS what do you identify as your first two priorities when you meet a student for the first time?</a:t>
            </a:r>
            <a:endParaRPr lang="en-GB" sz="2000" dirty="0">
              <a:latin typeface="Arial" panose="020B0604020202020204" pitchFamily="34" charset="0"/>
              <a:cs typeface="Arial" panose="020B0604020202020204" pitchFamily="34" charset="0"/>
            </a:endParaRPr>
          </a:p>
        </p:txBody>
      </p:sp>
      <p:sp>
        <p:nvSpPr>
          <p:cNvPr id="7" name="Flowchart: Alternate Process 6">
            <a:extLst>
              <a:ext uri="{FF2B5EF4-FFF2-40B4-BE49-F238E27FC236}">
                <a16:creationId xmlns:a16="http://schemas.microsoft.com/office/drawing/2014/main" id="{44B62DAD-CA65-1431-971A-DBFA6EE3CCC5}"/>
              </a:ext>
            </a:extLst>
          </p:cNvPr>
          <p:cNvSpPr/>
          <p:nvPr/>
        </p:nvSpPr>
        <p:spPr>
          <a:xfrm>
            <a:off x="2002366" y="2702509"/>
            <a:ext cx="3129317" cy="13716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Why is being a positive role model so important</a:t>
            </a:r>
            <a:r>
              <a:rPr lang="en-US" dirty="0"/>
              <a:t>?</a:t>
            </a:r>
            <a:endParaRPr lang="en-GB" dirty="0"/>
          </a:p>
        </p:txBody>
      </p:sp>
      <p:sp>
        <p:nvSpPr>
          <p:cNvPr id="8" name="Flowchart: Alternate Process 7">
            <a:extLst>
              <a:ext uri="{FF2B5EF4-FFF2-40B4-BE49-F238E27FC236}">
                <a16:creationId xmlns:a16="http://schemas.microsoft.com/office/drawing/2014/main" id="{3A4A95BD-9407-6943-6B90-2E2824F26801}"/>
              </a:ext>
            </a:extLst>
          </p:cNvPr>
          <p:cNvSpPr/>
          <p:nvPr/>
        </p:nvSpPr>
        <p:spPr>
          <a:xfrm>
            <a:off x="1921049" y="4322233"/>
            <a:ext cx="3210634" cy="1371600"/>
          </a:xfrm>
          <a:prstGeom prst="flowChartAlternateProcess">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Why does the PS need to work within their scope of practice…..and what does this mean?</a:t>
            </a:r>
            <a:endParaRPr lang="en-GB" sz="2000" dirty="0">
              <a:latin typeface="Arial" panose="020B0604020202020204" pitchFamily="34" charset="0"/>
              <a:cs typeface="Arial" panose="020B0604020202020204" pitchFamily="34" charset="0"/>
            </a:endParaRPr>
          </a:p>
        </p:txBody>
      </p:sp>
      <p:sp>
        <p:nvSpPr>
          <p:cNvPr id="9" name="Flowchart: Alternate Process 8">
            <a:extLst>
              <a:ext uri="{FF2B5EF4-FFF2-40B4-BE49-F238E27FC236}">
                <a16:creationId xmlns:a16="http://schemas.microsoft.com/office/drawing/2014/main" id="{49B89759-BDD4-175E-8706-D621B935F492}"/>
              </a:ext>
            </a:extLst>
          </p:cNvPr>
          <p:cNvSpPr/>
          <p:nvPr/>
        </p:nvSpPr>
        <p:spPr>
          <a:xfrm>
            <a:off x="5784885" y="4322233"/>
            <a:ext cx="3304082" cy="1371600"/>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Identify 3 further aspects of the PS role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78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0246E-4873-736B-FB48-94721255F0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BC12E8-31FD-AF5C-D70E-2120B5D9A496}"/>
              </a:ext>
            </a:extLst>
          </p:cNvPr>
          <p:cNvSpPr txBox="1"/>
          <p:nvPr/>
        </p:nvSpPr>
        <p:spPr>
          <a:xfrm>
            <a:off x="908304" y="2455938"/>
            <a:ext cx="9753600" cy="707886"/>
          </a:xfrm>
          <a:prstGeom prst="rect">
            <a:avLst/>
          </a:prstGeom>
          <a:noFill/>
        </p:spPr>
        <p:txBody>
          <a:bodyPr wrap="square">
            <a:spAutoFit/>
          </a:bodyPr>
          <a:lstStyle/>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C173F44F-6CE7-24E7-5984-9CC82C57243F}"/>
              </a:ext>
            </a:extLst>
          </p:cNvPr>
          <p:cNvGraphicFramePr/>
          <p:nvPr>
            <p:extLst>
              <p:ext uri="{D42A27DB-BD31-4B8C-83A1-F6EECF244321}">
                <p14:modId xmlns:p14="http://schemas.microsoft.com/office/powerpoint/2010/main" val="618094750"/>
              </p:ext>
            </p:extLst>
          </p:nvPr>
        </p:nvGraphicFramePr>
        <p:xfrm>
          <a:off x="1066800" y="1752600"/>
          <a:ext cx="8991600" cy="419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430A1D73-C12F-BE23-D693-97CA94340C94}"/>
              </a:ext>
            </a:extLst>
          </p:cNvPr>
          <p:cNvCxnSpPr/>
          <p:nvPr/>
        </p:nvCxnSpPr>
        <p:spPr>
          <a:xfrm flipH="1" flipV="1">
            <a:off x="4088384" y="3124200"/>
            <a:ext cx="457200" cy="265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567E695-0C14-40C7-FBC0-BA81E82CCF0F}"/>
              </a:ext>
            </a:extLst>
          </p:cNvPr>
          <p:cNvCxnSpPr>
            <a:cxnSpLocks/>
          </p:cNvCxnSpPr>
          <p:nvPr/>
        </p:nvCxnSpPr>
        <p:spPr>
          <a:xfrm flipH="1">
            <a:off x="3976089" y="3850506"/>
            <a:ext cx="559068" cy="140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594A404-0124-1863-D0D1-026ED49A2972}"/>
              </a:ext>
            </a:extLst>
          </p:cNvPr>
          <p:cNvCxnSpPr>
            <a:cxnSpLocks/>
          </p:cNvCxnSpPr>
          <p:nvPr/>
        </p:nvCxnSpPr>
        <p:spPr>
          <a:xfrm flipH="1">
            <a:off x="4290114" y="4280451"/>
            <a:ext cx="391427" cy="305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EE1F5A-0EC6-302B-0C1F-B73A5C69BE4E}"/>
              </a:ext>
            </a:extLst>
          </p:cNvPr>
          <p:cNvCxnSpPr>
            <a:cxnSpLocks/>
          </p:cNvCxnSpPr>
          <p:nvPr/>
        </p:nvCxnSpPr>
        <p:spPr>
          <a:xfrm flipV="1">
            <a:off x="5682488" y="2898297"/>
            <a:ext cx="0" cy="423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8CFA89-0677-D632-F101-F9C60FA02832}"/>
              </a:ext>
            </a:extLst>
          </p:cNvPr>
          <p:cNvCxnSpPr>
            <a:cxnSpLocks/>
          </p:cNvCxnSpPr>
          <p:nvPr/>
        </p:nvCxnSpPr>
        <p:spPr>
          <a:xfrm flipV="1">
            <a:off x="6627849" y="3048214"/>
            <a:ext cx="432335" cy="273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1F49551-369B-4A92-3438-D96C497B0089}"/>
              </a:ext>
            </a:extLst>
          </p:cNvPr>
          <p:cNvCxnSpPr>
            <a:cxnSpLocks/>
          </p:cNvCxnSpPr>
          <p:nvPr/>
        </p:nvCxnSpPr>
        <p:spPr>
          <a:xfrm>
            <a:off x="6679184" y="3913494"/>
            <a:ext cx="609600" cy="125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A7372C-78D3-641B-19C4-46964C574A8B}"/>
              </a:ext>
            </a:extLst>
          </p:cNvPr>
          <p:cNvCxnSpPr>
            <a:cxnSpLocks/>
          </p:cNvCxnSpPr>
          <p:nvPr/>
        </p:nvCxnSpPr>
        <p:spPr>
          <a:xfrm>
            <a:off x="6604187" y="4285990"/>
            <a:ext cx="304800" cy="276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7797051-5AC0-B8B4-D878-ED8FD116E5E6}"/>
              </a:ext>
            </a:extLst>
          </p:cNvPr>
          <p:cNvSpPr/>
          <p:nvPr/>
        </p:nvSpPr>
        <p:spPr>
          <a:xfrm>
            <a:off x="1295400" y="861853"/>
            <a:ext cx="9601200" cy="533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dirty="0">
                <a:solidFill>
                  <a:schemeClr val="tx2"/>
                </a:solidFill>
                <a:latin typeface="Arial" panose="020B0604020202020204" pitchFamily="34" charset="0"/>
                <a:cs typeface="Arial" panose="020B0604020202020204" pitchFamily="34" charset="0"/>
              </a:rPr>
              <a:t>Practice Supervisor’s Role</a:t>
            </a:r>
            <a:endParaRPr lang="en-GB" sz="32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48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2BF-8596-06DA-022B-C6B52BC2F307}"/>
              </a:ext>
            </a:extLst>
          </p:cNvPr>
          <p:cNvSpPr>
            <a:spLocks noGrp="1"/>
          </p:cNvSpPr>
          <p:nvPr>
            <p:ph type="title"/>
          </p:nvPr>
        </p:nvSpPr>
        <p:spPr/>
        <p:txBody>
          <a:bodyPr/>
          <a:lstStyle/>
          <a:p>
            <a:r>
              <a:rPr lang="en-US" sz="3000" b="1" dirty="0">
                <a:solidFill>
                  <a:schemeClr val="tx2"/>
                </a:solidFill>
                <a:latin typeface="Arial" panose="020B0604020202020204" pitchFamily="34" charset="0"/>
                <a:cs typeface="Arial" panose="020B0604020202020204" pitchFamily="34" charset="0"/>
              </a:rPr>
              <a:t>Activity 3: Initial Interview</a:t>
            </a:r>
            <a:br>
              <a:rPr lang="en-GB" sz="3200" b="1" dirty="0">
                <a:solidFill>
                  <a:schemeClr val="tx2"/>
                </a:solidFill>
                <a:latin typeface="Arial" panose="020B0604020202020204" pitchFamily="34" charset="0"/>
                <a:cs typeface="Arial" panose="020B0604020202020204" pitchFamily="34" charset="0"/>
              </a:rPr>
            </a:br>
            <a:endParaRPr lang="en-GB" dirty="0"/>
          </a:p>
        </p:txBody>
      </p:sp>
      <p:pic>
        <p:nvPicPr>
          <p:cNvPr id="4" name="Picture 3">
            <a:extLst>
              <a:ext uri="{FF2B5EF4-FFF2-40B4-BE49-F238E27FC236}">
                <a16:creationId xmlns:a16="http://schemas.microsoft.com/office/drawing/2014/main" id="{47AFA3EA-766D-4117-9FAF-A984FEA8D4CB}"/>
              </a:ext>
            </a:extLst>
          </p:cNvPr>
          <p:cNvPicPr>
            <a:picLocks noChangeAspect="1"/>
          </p:cNvPicPr>
          <p:nvPr/>
        </p:nvPicPr>
        <p:blipFill>
          <a:blip r:embed="rId3"/>
          <a:stretch>
            <a:fillRect/>
          </a:stretch>
        </p:blipFill>
        <p:spPr>
          <a:xfrm>
            <a:off x="6477000" y="457200"/>
            <a:ext cx="4191000" cy="5387250"/>
          </a:xfrm>
          <a:prstGeom prst="rect">
            <a:avLst/>
          </a:prstGeom>
          <a:ln>
            <a:noFill/>
          </a:ln>
          <a:effectLst>
            <a:outerShdw blurRad="292100" dist="139700" dir="2700000" algn="tl" rotWithShape="0">
              <a:srgbClr val="333333">
                <a:alpha val="65000"/>
              </a:srgbClr>
            </a:outerShdw>
          </a:effectLst>
        </p:spPr>
      </p:pic>
      <p:sp>
        <p:nvSpPr>
          <p:cNvPr id="5" name="object 6">
            <a:extLst>
              <a:ext uri="{FF2B5EF4-FFF2-40B4-BE49-F238E27FC236}">
                <a16:creationId xmlns:a16="http://schemas.microsoft.com/office/drawing/2014/main" id="{F3146A43-32A1-348E-1DCB-ACF348DDDA79}"/>
              </a:ext>
            </a:extLst>
          </p:cNvPr>
          <p:cNvSpPr txBox="1"/>
          <p:nvPr/>
        </p:nvSpPr>
        <p:spPr>
          <a:xfrm>
            <a:off x="457200" y="1662491"/>
            <a:ext cx="5486400" cy="3840795"/>
          </a:xfrm>
          <a:prstGeom prst="rect">
            <a:avLst/>
          </a:prstGeom>
        </p:spPr>
        <p:txBody>
          <a:bodyPr vert="horz" wrap="square" lIns="0" tIns="146050" rIns="0" bIns="0" rtlCol="0" anchor="t">
            <a:spAutoFit/>
          </a:bodyPr>
          <a:lstStyle/>
          <a:p>
            <a:pPr marL="376555" indent="-363855">
              <a:spcBef>
                <a:spcPts val="1150"/>
              </a:spcBef>
              <a:buClr>
                <a:srgbClr val="084B9C"/>
              </a:buClr>
              <a:buSzPct val="90196"/>
              <a:buFontTx/>
              <a:buChar char="►"/>
              <a:tabLst>
                <a:tab pos="376555" algn="l"/>
              </a:tabLst>
            </a:pPr>
            <a:r>
              <a:rPr lang="en-GB" sz="2000" dirty="0">
                <a:solidFill>
                  <a:srgbClr val="3D3D41"/>
                </a:solidFill>
                <a:latin typeface="Arial"/>
                <a:cs typeface="Arial"/>
              </a:rPr>
              <a:t>After listening to the ‘Revise and Refresh’ resource on the initial interview outline 3 key points to ensure a realistic plan can be developed to support student learning.</a:t>
            </a:r>
            <a:endParaRPr lang="en-US" sz="2000" spc="-10" dirty="0">
              <a:solidFill>
                <a:srgbClr val="3D3D41"/>
              </a:solidFill>
              <a:latin typeface="Arial"/>
              <a:cs typeface="Arial"/>
            </a:endParaRPr>
          </a:p>
          <a:p>
            <a:pPr marL="376555" indent="-363855">
              <a:spcBef>
                <a:spcPts val="1150"/>
              </a:spcBef>
              <a:buClr>
                <a:srgbClr val="084B9C"/>
              </a:buClr>
              <a:buSzPct val="90196"/>
              <a:buFontTx/>
              <a:buChar char="►"/>
              <a:tabLst>
                <a:tab pos="376555" algn="l"/>
              </a:tabLst>
            </a:pPr>
            <a:r>
              <a:rPr lang="en-US" sz="2000" spc="-10" dirty="0">
                <a:solidFill>
                  <a:srgbClr val="3D3D41"/>
                </a:solidFill>
                <a:latin typeface="Arial"/>
                <a:cs typeface="Arial"/>
              </a:rPr>
              <a:t>Outline examples of possible reasonable adjustments that a student may require</a:t>
            </a:r>
            <a:endParaRPr lang="en-GB" sz="2000" dirty="0">
              <a:solidFill>
                <a:srgbClr val="3D3D41"/>
              </a:solidFill>
              <a:latin typeface="Arial"/>
              <a:cs typeface="Arial"/>
            </a:endParaRPr>
          </a:p>
          <a:p>
            <a:pPr marL="376555" indent="-363855">
              <a:lnSpc>
                <a:spcPct val="100000"/>
              </a:lnSpc>
              <a:spcBef>
                <a:spcPts val="1150"/>
              </a:spcBef>
              <a:buClr>
                <a:srgbClr val="084B9C"/>
              </a:buClr>
              <a:buSzPct val="90196"/>
              <a:buChar char="►"/>
              <a:tabLst>
                <a:tab pos="376555" algn="l"/>
              </a:tabLst>
            </a:pPr>
            <a:r>
              <a:rPr lang="en-US" sz="2000" dirty="0">
                <a:solidFill>
                  <a:srgbClr val="3D3D41"/>
                </a:solidFill>
                <a:latin typeface="Arial"/>
                <a:cs typeface="Arial"/>
              </a:rPr>
              <a:t>How might a </a:t>
            </a:r>
            <a:r>
              <a:rPr sz="2000" dirty="0">
                <a:solidFill>
                  <a:srgbClr val="3D3D41"/>
                </a:solidFill>
                <a:latin typeface="Arial"/>
                <a:cs typeface="Arial"/>
              </a:rPr>
              <a:t>SLOT</a:t>
            </a:r>
            <a:r>
              <a:rPr sz="2000" spc="135" dirty="0">
                <a:solidFill>
                  <a:srgbClr val="3D3D41"/>
                </a:solidFill>
                <a:latin typeface="Arial"/>
                <a:cs typeface="Arial"/>
              </a:rPr>
              <a:t> </a:t>
            </a:r>
            <a:r>
              <a:rPr sz="2000" dirty="0">
                <a:solidFill>
                  <a:srgbClr val="3D3D41"/>
                </a:solidFill>
                <a:latin typeface="Arial"/>
                <a:cs typeface="Arial"/>
              </a:rPr>
              <a:t>analysis</a:t>
            </a:r>
            <a:r>
              <a:rPr sz="2000" spc="170" dirty="0">
                <a:solidFill>
                  <a:srgbClr val="3D3D41"/>
                </a:solidFill>
                <a:latin typeface="Arial"/>
                <a:cs typeface="Arial"/>
              </a:rPr>
              <a:t> </a:t>
            </a:r>
            <a:r>
              <a:rPr lang="en-GB" sz="2000" spc="170" dirty="0">
                <a:solidFill>
                  <a:srgbClr val="3D3D41"/>
                </a:solidFill>
                <a:latin typeface="Arial"/>
                <a:cs typeface="Arial"/>
              </a:rPr>
              <a:t>(next slide) </a:t>
            </a:r>
            <a:r>
              <a:rPr lang="en-US" sz="2000" spc="60" dirty="0">
                <a:solidFill>
                  <a:srgbClr val="3D3D41"/>
                </a:solidFill>
                <a:latin typeface="Arial"/>
                <a:cs typeface="Arial"/>
              </a:rPr>
              <a:t>help in </a:t>
            </a:r>
            <a:r>
              <a:rPr lang="en-US" sz="2000" spc="35" dirty="0">
                <a:solidFill>
                  <a:srgbClr val="3D3D41"/>
                </a:solidFill>
                <a:latin typeface="Arial"/>
                <a:cs typeface="Arial"/>
              </a:rPr>
              <a:t>identifying </a:t>
            </a:r>
            <a:r>
              <a:rPr lang="en-US" sz="2000" spc="-10" dirty="0">
                <a:solidFill>
                  <a:srgbClr val="3D3D41"/>
                </a:solidFill>
                <a:latin typeface="Arial"/>
                <a:cs typeface="Arial"/>
              </a:rPr>
              <a:t>student learning needs as well as opportunities to meet those needs and/or any threats that may pose a challenge?</a:t>
            </a:r>
          </a:p>
        </p:txBody>
      </p:sp>
    </p:spTree>
    <p:extLst>
      <p:ext uri="{BB962C8B-B14F-4D97-AF65-F5344CB8AC3E}">
        <p14:creationId xmlns:p14="http://schemas.microsoft.com/office/powerpoint/2010/main" val="151206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368B-94B1-7A71-D994-60192BDF5CFD}"/>
              </a:ext>
            </a:extLst>
          </p:cNvPr>
          <p:cNvSpPr>
            <a:spLocks noGrp="1"/>
          </p:cNvSpPr>
          <p:nvPr>
            <p:ph type="title"/>
          </p:nvPr>
        </p:nvSpPr>
        <p:spPr/>
        <p:txBody>
          <a:bodyPr/>
          <a:lstStyle/>
          <a:p>
            <a:r>
              <a:rPr lang="en-US" sz="3000" b="1" dirty="0">
                <a:solidFill>
                  <a:schemeClr val="tx2"/>
                </a:solidFill>
                <a:latin typeface="Arial" panose="020B0604020202020204" pitchFamily="34" charset="0"/>
                <a:cs typeface="Arial" panose="020B0604020202020204" pitchFamily="34" charset="0"/>
              </a:rPr>
              <a:t>SLOT Analysis</a:t>
            </a:r>
            <a:endParaRPr lang="en-GB" sz="3000" dirty="0"/>
          </a:p>
        </p:txBody>
      </p:sp>
      <p:graphicFrame>
        <p:nvGraphicFramePr>
          <p:cNvPr id="3" name="Table 2">
            <a:extLst>
              <a:ext uri="{FF2B5EF4-FFF2-40B4-BE49-F238E27FC236}">
                <a16:creationId xmlns:a16="http://schemas.microsoft.com/office/drawing/2014/main" id="{7D8E4CBD-B75F-7F5E-DD4F-F5AC907FBF5D}"/>
              </a:ext>
            </a:extLst>
          </p:cNvPr>
          <p:cNvGraphicFramePr>
            <a:graphicFrameLocks noGrp="1"/>
          </p:cNvGraphicFramePr>
          <p:nvPr>
            <p:extLst>
              <p:ext uri="{D42A27DB-BD31-4B8C-83A1-F6EECF244321}">
                <p14:modId xmlns:p14="http://schemas.microsoft.com/office/powerpoint/2010/main" val="657028248"/>
              </p:ext>
            </p:extLst>
          </p:nvPr>
        </p:nvGraphicFramePr>
        <p:xfrm>
          <a:off x="1362075" y="1658938"/>
          <a:ext cx="8458200" cy="4450080"/>
        </p:xfrm>
        <a:graphic>
          <a:graphicData uri="http://schemas.openxmlformats.org/drawingml/2006/table">
            <a:tbl>
              <a:tblPr firstRow="1" bandRow="1">
                <a:tableStyleId>{5940675A-B579-460E-94D1-54222C63F5DA}</a:tableStyleId>
              </a:tblPr>
              <a:tblGrid>
                <a:gridCol w="3927521">
                  <a:extLst>
                    <a:ext uri="{9D8B030D-6E8A-4147-A177-3AD203B41FA5}">
                      <a16:colId xmlns:a16="http://schemas.microsoft.com/office/drawing/2014/main" val="1238948235"/>
                    </a:ext>
                  </a:extLst>
                </a:gridCol>
                <a:gridCol w="4530679">
                  <a:extLst>
                    <a:ext uri="{9D8B030D-6E8A-4147-A177-3AD203B41FA5}">
                      <a16:colId xmlns:a16="http://schemas.microsoft.com/office/drawing/2014/main" val="194994880"/>
                    </a:ext>
                  </a:extLst>
                </a:gridCol>
              </a:tblGrid>
              <a:tr h="370840">
                <a:tc>
                  <a:txBody>
                    <a:bodyPr/>
                    <a:lstStyle/>
                    <a:p>
                      <a:pPr>
                        <a:spcAft>
                          <a:spcPts val="600"/>
                        </a:spcAft>
                      </a:pPr>
                      <a:r>
                        <a:rPr lang="en-GB" sz="2000" b="1" dirty="0">
                          <a:solidFill>
                            <a:schemeClr val="tx1"/>
                          </a:solidFill>
                        </a:rPr>
                        <a:t>Strengths</a:t>
                      </a:r>
                    </a:p>
                    <a:p>
                      <a:pPr marL="285750" indent="-285750">
                        <a:lnSpc>
                          <a:spcPct val="100000"/>
                        </a:lnSpc>
                        <a:spcAft>
                          <a:spcPts val="600"/>
                        </a:spcAft>
                        <a:buFont typeface="Arial" panose="020B0604020202020204" pitchFamily="34" charset="0"/>
                        <a:buChar char="•"/>
                      </a:pPr>
                      <a:r>
                        <a:rPr lang="en-GB" sz="2000" b="0" dirty="0">
                          <a:solidFill>
                            <a:schemeClr val="tx1"/>
                          </a:solidFill>
                        </a:rPr>
                        <a:t>Student’s current knowledge</a:t>
                      </a:r>
                    </a:p>
                    <a:p>
                      <a:pPr marL="285750" indent="-285750">
                        <a:lnSpc>
                          <a:spcPct val="100000"/>
                        </a:lnSpc>
                        <a:spcAft>
                          <a:spcPts val="600"/>
                        </a:spcAft>
                        <a:buFont typeface="Arial" panose="020B0604020202020204" pitchFamily="34" charset="0"/>
                        <a:buChar char="•"/>
                      </a:pPr>
                      <a:r>
                        <a:rPr lang="en-GB" sz="2000" b="0" dirty="0">
                          <a:solidFill>
                            <a:schemeClr val="tx1"/>
                          </a:solidFill>
                        </a:rPr>
                        <a:t>Student’s current skill levels</a:t>
                      </a:r>
                    </a:p>
                    <a:p>
                      <a:pPr marL="285750" indent="-285750">
                        <a:lnSpc>
                          <a:spcPct val="100000"/>
                        </a:lnSpc>
                        <a:spcAft>
                          <a:spcPts val="600"/>
                        </a:spcAft>
                        <a:buFont typeface="Arial" panose="020B0604020202020204" pitchFamily="34" charset="0"/>
                        <a:buChar char="•"/>
                      </a:pPr>
                      <a:r>
                        <a:rPr lang="en-GB" sz="2000" b="0" dirty="0">
                          <a:solidFill>
                            <a:schemeClr val="tx1"/>
                          </a:solidFill>
                        </a:rPr>
                        <a:t>Previous experience</a:t>
                      </a:r>
                    </a:p>
                    <a:p>
                      <a:pPr marL="285750" indent="-285750">
                        <a:lnSpc>
                          <a:spcPct val="100000"/>
                        </a:lnSpc>
                        <a:spcAft>
                          <a:spcPts val="600"/>
                        </a:spcAft>
                        <a:buFont typeface="Arial" panose="020B0604020202020204" pitchFamily="34" charset="0"/>
                        <a:buChar char="•"/>
                      </a:pPr>
                      <a:r>
                        <a:rPr lang="en-GB" sz="2000" b="0" dirty="0">
                          <a:solidFill>
                            <a:schemeClr val="tx1"/>
                          </a:solidFill>
                        </a:rPr>
                        <a:t>Professional attitude</a:t>
                      </a:r>
                      <a:endParaRPr lang="en-GB" sz="20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nSpc>
                          <a:spcPct val="100000"/>
                        </a:lnSpc>
                        <a:spcAft>
                          <a:spcPts val="600"/>
                        </a:spcAft>
                      </a:pPr>
                      <a:r>
                        <a:rPr lang="en-GB" sz="2000" b="1" dirty="0">
                          <a:solidFill>
                            <a:schemeClr val="tx1"/>
                          </a:solidFill>
                        </a:rPr>
                        <a:t>Learning Needs</a:t>
                      </a:r>
                    </a:p>
                    <a:p>
                      <a:pPr marL="285750" indent="-285750">
                        <a:lnSpc>
                          <a:spcPct val="100000"/>
                        </a:lnSpc>
                        <a:spcAft>
                          <a:spcPts val="600"/>
                        </a:spcAft>
                        <a:buFont typeface="Arial" panose="020B0604020202020204" pitchFamily="34" charset="0"/>
                        <a:buChar char="•"/>
                      </a:pPr>
                      <a:r>
                        <a:rPr lang="en-GB" sz="2000" b="0" dirty="0">
                          <a:solidFill>
                            <a:schemeClr val="tx1"/>
                          </a:solidFill>
                        </a:rPr>
                        <a:t>Gaps in knowledge </a:t>
                      </a:r>
                    </a:p>
                    <a:p>
                      <a:pPr marL="285750" indent="-285750">
                        <a:lnSpc>
                          <a:spcPct val="100000"/>
                        </a:lnSpc>
                        <a:spcAft>
                          <a:spcPts val="600"/>
                        </a:spcAft>
                        <a:buFont typeface="Arial" panose="020B0604020202020204" pitchFamily="34" charset="0"/>
                        <a:buChar char="•"/>
                      </a:pPr>
                      <a:r>
                        <a:rPr lang="en-GB" sz="2000" b="0" dirty="0">
                          <a:solidFill>
                            <a:schemeClr val="tx1"/>
                          </a:solidFill>
                        </a:rPr>
                        <a:t>Proficiencies to be met</a:t>
                      </a:r>
                    </a:p>
                    <a:p>
                      <a:pPr marL="285750" indent="-285750">
                        <a:lnSpc>
                          <a:spcPct val="100000"/>
                        </a:lnSpc>
                        <a:spcAft>
                          <a:spcPts val="600"/>
                        </a:spcAft>
                        <a:buFont typeface="Arial" panose="020B0604020202020204" pitchFamily="34" charset="0"/>
                        <a:buChar char="•"/>
                      </a:pPr>
                      <a:r>
                        <a:rPr lang="en-GB" sz="2000" b="0" dirty="0">
                          <a:solidFill>
                            <a:schemeClr val="tx1"/>
                          </a:solidFill>
                        </a:rPr>
                        <a:t>Lack of experience</a:t>
                      </a:r>
                    </a:p>
                    <a:p>
                      <a:pPr marL="285750" indent="-285750">
                        <a:lnSpc>
                          <a:spcPct val="100000"/>
                        </a:lnSpc>
                        <a:spcAft>
                          <a:spcPts val="600"/>
                        </a:spcAft>
                        <a:buFont typeface="Arial" panose="020B0604020202020204" pitchFamily="34" charset="0"/>
                        <a:buChar char="•"/>
                      </a:pPr>
                      <a:r>
                        <a:rPr lang="en-GB" sz="2000" b="0" dirty="0">
                          <a:solidFill>
                            <a:schemeClr val="tx1"/>
                          </a:solidFill>
                        </a:rPr>
                        <a:t>Insufficient skill practice</a:t>
                      </a:r>
                      <a:endParaRPr lang="en-GB" sz="2000" b="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91703870"/>
                  </a:ext>
                </a:extLst>
              </a:tr>
              <a:tr h="370840">
                <a:tc>
                  <a:txBody>
                    <a:bodyPr/>
                    <a:lstStyle/>
                    <a:p>
                      <a:pPr>
                        <a:spcAft>
                          <a:spcPts val="600"/>
                        </a:spcAft>
                      </a:pPr>
                      <a:r>
                        <a:rPr lang="en-GB" sz="2000" b="1" dirty="0">
                          <a:solidFill>
                            <a:schemeClr val="tx1"/>
                          </a:solidFill>
                        </a:rPr>
                        <a:t>Opportunities</a:t>
                      </a:r>
                    </a:p>
                    <a:p>
                      <a:pPr marL="285750" indent="-285750">
                        <a:lnSpc>
                          <a:spcPct val="100000"/>
                        </a:lnSpc>
                        <a:spcAft>
                          <a:spcPts val="600"/>
                        </a:spcAft>
                        <a:buFont typeface="Arial" panose="020B0604020202020204" pitchFamily="34" charset="0"/>
                        <a:buChar char="•"/>
                      </a:pPr>
                      <a:r>
                        <a:rPr lang="en-GB" sz="2000" b="0" dirty="0">
                          <a:solidFill>
                            <a:schemeClr val="tx1"/>
                          </a:solidFill>
                        </a:rPr>
                        <a:t>Development in practice, e.g. training, shadowing, meetings, observation</a:t>
                      </a:r>
                    </a:p>
                    <a:p>
                      <a:pPr marL="285750" indent="-285750">
                        <a:lnSpc>
                          <a:spcPct val="100000"/>
                        </a:lnSpc>
                        <a:spcAft>
                          <a:spcPts val="600"/>
                        </a:spcAft>
                        <a:buFont typeface="Arial" panose="020B0604020202020204" pitchFamily="34" charset="0"/>
                        <a:buChar char="•"/>
                      </a:pPr>
                      <a:r>
                        <a:rPr lang="en-GB" sz="2000" b="0" dirty="0">
                          <a:solidFill>
                            <a:schemeClr val="tx1"/>
                          </a:solidFill>
                        </a:rPr>
                        <a:t>Self-directed learning, e.g. research, reading</a:t>
                      </a:r>
                    </a:p>
                    <a:p>
                      <a:pPr marL="285750" indent="-285750">
                        <a:lnSpc>
                          <a:spcPct val="100000"/>
                        </a:lnSpc>
                        <a:buFont typeface="Arial" panose="020B0604020202020204" pitchFamily="34" charset="0"/>
                        <a:buChar char="•"/>
                      </a:pPr>
                      <a:r>
                        <a:rPr lang="en-GB" sz="2000" b="0" dirty="0">
                          <a:solidFill>
                            <a:schemeClr val="tx1"/>
                          </a:solidFill>
                        </a:rPr>
                        <a:t>Outreach placements</a:t>
                      </a:r>
                      <a:endParaRPr lang="en-GB" sz="2000" b="0" dirty="0">
                        <a:solidFill>
                          <a:schemeClr val="tx1"/>
                        </a:solidFill>
                        <a:latin typeface="Arial" panose="020B0604020202020204" pitchFamily="34" charset="0"/>
                        <a:ea typeface="+mn-ea"/>
                        <a:cs typeface="Arial" panose="020B0604020202020204" pitchFamily="34" charset="0"/>
                      </a:endParaRPr>
                    </a:p>
                  </a:txBody>
                  <a:tcPr>
                    <a:solidFill>
                      <a:schemeClr val="accent1">
                        <a:lumMod val="20000"/>
                        <a:lumOff val="80000"/>
                      </a:schemeClr>
                    </a:solidFill>
                  </a:tcPr>
                </a:tc>
                <a:tc>
                  <a:txBody>
                    <a:bodyPr/>
                    <a:lstStyle/>
                    <a:p>
                      <a:pPr>
                        <a:lnSpc>
                          <a:spcPct val="100000"/>
                        </a:lnSpc>
                        <a:spcAft>
                          <a:spcPts val="600"/>
                        </a:spcAft>
                      </a:pPr>
                      <a:r>
                        <a:rPr lang="en-GB" sz="2000" b="1" dirty="0">
                          <a:solidFill>
                            <a:schemeClr val="tx1"/>
                          </a:solidFill>
                        </a:rPr>
                        <a:t>Threats</a:t>
                      </a:r>
                    </a:p>
                    <a:p>
                      <a:pPr marL="285750" indent="-285750">
                        <a:lnSpc>
                          <a:spcPct val="100000"/>
                        </a:lnSpc>
                        <a:spcAft>
                          <a:spcPts val="600"/>
                        </a:spcAft>
                        <a:buFont typeface="Arial" panose="020B0604020202020204" pitchFamily="34" charset="0"/>
                        <a:buChar char="•"/>
                      </a:pPr>
                      <a:r>
                        <a:rPr lang="en-GB" sz="2000" b="0" dirty="0">
                          <a:solidFill>
                            <a:schemeClr val="tx1"/>
                          </a:solidFill>
                        </a:rPr>
                        <a:t>Staff time and workload</a:t>
                      </a:r>
                    </a:p>
                    <a:p>
                      <a:pPr marL="285750" indent="-285750">
                        <a:lnSpc>
                          <a:spcPct val="100000"/>
                        </a:lnSpc>
                        <a:spcAft>
                          <a:spcPts val="600"/>
                        </a:spcAft>
                        <a:buFont typeface="Arial" panose="020B0604020202020204" pitchFamily="34" charset="0"/>
                        <a:buChar char="•"/>
                      </a:pPr>
                      <a:r>
                        <a:rPr lang="en-GB" sz="2000" b="0" dirty="0">
                          <a:solidFill>
                            <a:schemeClr val="tx1"/>
                          </a:solidFill>
                        </a:rPr>
                        <a:t>Lack of opportunity</a:t>
                      </a:r>
                    </a:p>
                    <a:p>
                      <a:pPr marL="285750" indent="-285750">
                        <a:lnSpc>
                          <a:spcPct val="100000"/>
                        </a:lnSpc>
                        <a:spcAft>
                          <a:spcPts val="600"/>
                        </a:spcAft>
                        <a:buFont typeface="Arial" panose="020B0604020202020204" pitchFamily="34" charset="0"/>
                        <a:buChar char="•"/>
                      </a:pPr>
                      <a:r>
                        <a:rPr lang="en-GB" sz="2000" b="0" dirty="0">
                          <a:solidFill>
                            <a:schemeClr val="tx1"/>
                          </a:solidFill>
                        </a:rPr>
                        <a:t>Lack of support</a:t>
                      </a:r>
                    </a:p>
                    <a:p>
                      <a:pPr marL="285750" indent="-285750">
                        <a:lnSpc>
                          <a:spcPct val="100000"/>
                        </a:lnSpc>
                        <a:spcAft>
                          <a:spcPts val="600"/>
                        </a:spcAft>
                        <a:buFont typeface="Arial" panose="020B0604020202020204" pitchFamily="34" charset="0"/>
                        <a:buChar char="•"/>
                      </a:pPr>
                      <a:r>
                        <a:rPr lang="en-GB" sz="2000" b="0" dirty="0">
                          <a:solidFill>
                            <a:schemeClr val="tx1"/>
                          </a:solidFill>
                        </a:rPr>
                        <a:t>Lack of understanding of student’s circumstances, including reasonable adjustments / neurodivergence</a:t>
                      </a:r>
                      <a:endParaRPr lang="en-GB" sz="20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3643302122"/>
                  </a:ext>
                </a:extLst>
              </a:tr>
            </a:tbl>
          </a:graphicData>
        </a:graphic>
      </p:graphicFrame>
    </p:spTree>
    <p:extLst>
      <p:ext uri="{BB962C8B-B14F-4D97-AF65-F5344CB8AC3E}">
        <p14:creationId xmlns:p14="http://schemas.microsoft.com/office/powerpoint/2010/main" val="2234736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8224</Words>
  <Application>Microsoft Office PowerPoint</Application>
  <PresentationFormat>Widescreen</PresentationFormat>
  <Paragraphs>596</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Aptos</vt:lpstr>
      <vt:lpstr>Arial</vt:lpstr>
      <vt:lpstr>Arial Narrow</vt:lpstr>
      <vt:lpstr>Arial,Sans-Serif</vt:lpstr>
      <vt:lpstr>Calibri</vt:lpstr>
      <vt:lpstr>Courier New</vt:lpstr>
      <vt:lpstr>Wingdings</vt:lpstr>
      <vt:lpstr>Office Theme</vt:lpstr>
      <vt:lpstr>1_Office Theme</vt:lpstr>
      <vt:lpstr>PowerPoint Presentation</vt:lpstr>
      <vt:lpstr>Aim and Learning Outcomes </vt:lpstr>
      <vt:lpstr>NMC Standards for Education and Training NMC 2018, Updated 2023 </vt:lpstr>
      <vt:lpstr>Activity 1: Learning in Practice</vt:lpstr>
      <vt:lpstr>Supporting Learners in Practice</vt:lpstr>
      <vt:lpstr>Activity 2: Reflection on e-Learning (Fundamentals of the Practice Supervisor Role module) </vt:lpstr>
      <vt:lpstr>PowerPoint Presentation</vt:lpstr>
      <vt:lpstr>Activity 3: Initial Interview </vt:lpstr>
      <vt:lpstr>SLOT Analysis</vt:lpstr>
      <vt:lpstr>PowerPoint Presentation</vt:lpstr>
      <vt:lpstr>Turning Learning Needs into the Learning Plan</vt:lpstr>
      <vt:lpstr>Activity 4: SMART Objectives</vt:lpstr>
      <vt:lpstr>Supporting Learning in Practice</vt:lpstr>
      <vt:lpstr>What is Assessment?</vt:lpstr>
      <vt:lpstr>Types of Assessment</vt:lpstr>
      <vt:lpstr>Activity 5: Areas and Methods of Assessment</vt:lpstr>
      <vt:lpstr>Components of Assessment </vt:lpstr>
      <vt:lpstr>Methods of Assessment</vt:lpstr>
      <vt:lpstr>Supporting Evidence</vt:lpstr>
      <vt:lpstr>Professional Values</vt:lpstr>
      <vt:lpstr>Proficiencies</vt:lpstr>
      <vt:lpstr>PowerPoint Presentation</vt:lpstr>
      <vt:lpstr>Service User Feedback</vt:lpstr>
      <vt:lpstr>PowerPoint Presentation</vt:lpstr>
      <vt:lpstr>PowerPoint Presentation</vt:lpstr>
      <vt:lpstr>Giving Effective Feedback</vt:lpstr>
      <vt:lpstr>PowerPoint Presentation</vt:lpstr>
      <vt:lpstr>PowerPoint Presentation</vt:lpstr>
      <vt:lpstr>Activity 8: Student Performance</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Katherine Wilson</dc:creator>
  <cp:lastModifiedBy>Katherine Wilson</cp:lastModifiedBy>
  <cp:revision>440</cp:revision>
  <dcterms:created xsi:type="dcterms:W3CDTF">2024-11-26T19:36:31Z</dcterms:created>
  <dcterms:modified xsi:type="dcterms:W3CDTF">2025-03-26T13:49:34Z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2024-11-26T00:00:00Z</vt:filetime>
  </property>
  <property fmtid="{D5CDD505-2E9C-101B-9397-08002B2CF9AE}" pid="3" name="LastSaved">
    <vt:filetime>2024-11-26T00:00:00Z</vt:filetime>
  </property>
  <property fmtid="{D5CDD505-2E9C-101B-9397-08002B2CF9AE}" pid="4" name="Producer">
    <vt:lpwstr>macOS Version 14.7.1 (Build 23H222) Quartz PDFContext</vt:lpwstr>
  </property>
</Properties>
</file>